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365920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327070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8912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4019969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67175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498852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2362663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4182952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3190776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D90D99-DAA5-40B7-B6CF-885D84BFECA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1468675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ED90D99-DAA5-40B7-B6CF-885D84BFECA2}"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38051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ED90D99-DAA5-40B7-B6CF-885D84BFECA2}" type="datetimeFigureOut">
              <a:rPr lang="es-ES" smtClean="0"/>
              <a:t>27/05/2015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263149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ED90D99-DAA5-40B7-B6CF-885D84BFECA2}" type="datetimeFigureOut">
              <a:rPr lang="es-ES" smtClean="0"/>
              <a:t>27/05/2015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3037690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90D99-DAA5-40B7-B6CF-885D84BFECA2}" type="datetimeFigureOut">
              <a:rPr lang="es-ES" smtClean="0"/>
              <a:t>27/05/2015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73734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ED90D99-DAA5-40B7-B6CF-885D84BFECA2}"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5B8FBB6-EF83-46C3-8814-9D2D6C1DCBB9}" type="slidenum">
              <a:rPr lang="es-ES" smtClean="0"/>
              <a:t>‹Nº›</a:t>
            </a:fld>
            <a:endParaRPr lang="es-ES"/>
          </a:p>
        </p:txBody>
      </p:sp>
    </p:spTree>
    <p:extLst>
      <p:ext uri="{BB962C8B-B14F-4D97-AF65-F5344CB8AC3E}">
        <p14:creationId xmlns:p14="http://schemas.microsoft.com/office/powerpoint/2010/main" val="2565003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5B8FBB6-EF83-46C3-8814-9D2D6C1DCBB9}" type="slidenum">
              <a:rPr lang="es-ES" smtClean="0"/>
              <a:t>‹Nº›</a:t>
            </a:fld>
            <a:endParaRPr lang="es-ES"/>
          </a:p>
        </p:txBody>
      </p:sp>
      <p:sp>
        <p:nvSpPr>
          <p:cNvPr id="5" name="Date Placeholder 4"/>
          <p:cNvSpPr>
            <a:spLocks noGrp="1"/>
          </p:cNvSpPr>
          <p:nvPr>
            <p:ph type="dt" sz="half" idx="10"/>
          </p:nvPr>
        </p:nvSpPr>
        <p:spPr/>
        <p:txBody>
          <a:bodyPr/>
          <a:lstStyle/>
          <a:p>
            <a:fld id="{BED90D99-DAA5-40B7-B6CF-885D84BFECA2}" type="datetimeFigureOut">
              <a:rPr lang="es-ES" smtClean="0"/>
              <a:t>27/05/2015</a:t>
            </a:fld>
            <a:endParaRPr lang="es-ES"/>
          </a:p>
        </p:txBody>
      </p:sp>
    </p:spTree>
    <p:extLst>
      <p:ext uri="{BB962C8B-B14F-4D97-AF65-F5344CB8AC3E}">
        <p14:creationId xmlns:p14="http://schemas.microsoft.com/office/powerpoint/2010/main" val="813795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D90D99-DAA5-40B7-B6CF-885D84BFECA2}" type="datetimeFigureOut">
              <a:rPr lang="es-ES" smtClean="0"/>
              <a:t>27/05/2015</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5B8FBB6-EF83-46C3-8814-9D2D6C1DCBB9}" type="slidenum">
              <a:rPr lang="es-ES" smtClean="0"/>
              <a:t>‹Nº›</a:t>
            </a:fld>
            <a:endParaRPr lang="es-ES"/>
          </a:p>
        </p:txBody>
      </p:sp>
    </p:spTree>
    <p:extLst>
      <p:ext uri="{BB962C8B-B14F-4D97-AF65-F5344CB8AC3E}">
        <p14:creationId xmlns:p14="http://schemas.microsoft.com/office/powerpoint/2010/main" val="113759019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s.wikipedia.org/wiki/Robot" TargetMode="External"/><Relationship Id="rId2" Type="http://schemas.openxmlformats.org/officeDocument/2006/relationships/hyperlink" Target="http://es.wikipedia.org/w/index.php?title=Educando&amp;action=edit&amp;redlink=1" TargetMode="External"/><Relationship Id="rId1" Type="http://schemas.openxmlformats.org/officeDocument/2006/relationships/slideLayout" Target="../slideLayouts/slideLayout2.xml"/><Relationship Id="rId4" Type="http://schemas.openxmlformats.org/officeDocument/2006/relationships/hyperlink" Target="http://es.wikipedia.org/w/index.php?title=Martial_Vivet&amp;action=edit&amp;redlink=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Ciencias_duras" TargetMode="External"/><Relationship Id="rId2" Type="http://schemas.openxmlformats.org/officeDocument/2006/relationships/hyperlink" Target="http://es.wikipedia.org/wiki/Robo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s.wikipedia.org/w/index.php?title=XLogo&amp;action=edit&amp;redlink=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59108" y="447806"/>
            <a:ext cx="9144000" cy="631486"/>
          </a:xfrm>
        </p:spPr>
        <p:txBody>
          <a:bodyPr>
            <a:noAutofit/>
          </a:bodyPr>
          <a:lstStyle/>
          <a:p>
            <a:pPr algn="ctr"/>
            <a:r>
              <a:rPr lang="es-ES" sz="3600" dirty="0" smtClean="0">
                <a:solidFill>
                  <a:schemeClr val="accent2">
                    <a:lumMod val="50000"/>
                  </a:schemeClr>
                </a:solidFill>
                <a:latin typeface="Times New Roman" panose="02020603050405020304" pitchFamily="18" charset="0"/>
                <a:cs typeface="Times New Roman" panose="02020603050405020304" pitchFamily="18" charset="0"/>
              </a:rPr>
              <a:t>APLICACIÓN DE LA EDUCACION</a:t>
            </a:r>
            <a:endParaRPr lang="es-ES" sz="36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1524000" y="1843790"/>
            <a:ext cx="9144000" cy="3957403"/>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es un medio de aprendizaje, en el cual participan las personas que tienen motivación por el diseño y construcción de creaciones propias (objeto que posee características similares a las de la vida humana o animal). Estas creaciones se dan, en primera instancia, de forma mental y, posteriormente, en forma física, y son construidas con diferentes tipos de materiales, y controladas por un sistema computacional, los que son llamados prototipos o simulaciones.</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649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rPr>
              <a:t>DEFINICION DEL TERMINO</a:t>
            </a:r>
            <a:endParaRPr lang="es-ES" dirty="0">
              <a:solidFill>
                <a:schemeClr val="accent2">
                  <a:lumMod val="50000"/>
                </a:schemeClr>
              </a:solidFill>
            </a:endParaRPr>
          </a:p>
        </p:txBody>
      </p:sp>
      <p:sp>
        <p:nvSpPr>
          <p:cNvPr id="3" name="Marcador de contenido 2"/>
          <p:cNvSpPr>
            <a:spLocks noGrp="1"/>
          </p:cNvSpPr>
          <p:nvPr>
            <p:ph idx="1"/>
          </p:nvPr>
        </p:nvSpPr>
        <p:spPr/>
        <p:txBody>
          <a:bodyPr>
            <a:normAutofit lnSpcReduction="10000"/>
          </a:bodyPr>
          <a:lstStyle/>
          <a:p>
            <a:pPr marL="0" indent="0" algn="ctr">
              <a:buNone/>
            </a:pPr>
            <a:r>
              <a:rPr lang="es-ES" dirty="0">
                <a:solidFill>
                  <a:schemeClr val="accent2">
                    <a:lumMod val="50000"/>
                  </a:schemeClr>
                </a:solidFill>
              </a:rPr>
              <a:t>Es </a:t>
            </a:r>
            <a:r>
              <a:rPr lang="es-ES" sz="2400" dirty="0">
                <a:solidFill>
                  <a:schemeClr val="accent2">
                    <a:lumMod val="50000"/>
                  </a:schemeClr>
                </a:solidFill>
                <a:latin typeface="Times New Roman" panose="02020603050405020304" pitchFamily="18" charset="0"/>
                <a:cs typeface="Times New Roman" panose="02020603050405020304" pitchFamily="18" charset="0"/>
              </a:rPr>
              <a:t>el conjunto de actividades pedagógicas que apoyan y fortalecen áreas específicas del conocimiento y desarrollan competencias en el alumno, a través de la concepción, creación, ensamble y puesta en funcionamiento de robots.</a:t>
            </a:r>
          </a:p>
          <a:p>
            <a:pPr marL="0" indent="0" algn="ctr">
              <a:buNone/>
            </a:pP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El </a:t>
            </a:r>
            <a:r>
              <a:rPr lang="es-ES" sz="2400" dirty="0">
                <a:solidFill>
                  <a:schemeClr val="accent2">
                    <a:lumMod val="50000"/>
                  </a:schemeClr>
                </a:solidFill>
                <a:latin typeface="Times New Roman" panose="02020603050405020304" pitchFamily="18" charset="0"/>
                <a:cs typeface="Times New Roman" panose="02020603050405020304" pitchFamily="18" charset="0"/>
              </a:rPr>
              <a:t>objetivo de la enseñanza de la Robótica, es lograr una adaptación de los alumnos a los procesos productivos actuales, en donde la Automatización (Tecnología que está relacionada con el empleo de sistemas mecánicos, electrónicos y basados en computadoras; en la operación y control de la producción) juega un rol muy importante. Sin embargo, la robótica se considera un sistema que va más allá de una aplicación laboral.</a:t>
            </a:r>
          </a:p>
        </p:txBody>
      </p:sp>
    </p:spTree>
    <p:extLst>
      <p:ext uri="{BB962C8B-B14F-4D97-AF65-F5344CB8AC3E}">
        <p14:creationId xmlns:p14="http://schemas.microsoft.com/office/powerpoint/2010/main" val="1686553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ROBOTICA PEDAGOGICA</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5" name="Rectangle 3"/>
          <p:cNvSpPr>
            <a:spLocks noGrp="1" noChangeArrowheads="1"/>
          </p:cNvSpPr>
          <p:nvPr>
            <p:ph idx="1"/>
          </p:nvPr>
        </p:nvSpPr>
        <p:spPr bwMode="auto">
          <a:xfrm>
            <a:off x="677335" y="2276445"/>
            <a:ext cx="9635898" cy="364906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3920" tIns="31740" rIns="0" bIns="1587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La robótica pedagógica tiene como finalidad la de explotar el deseo de los </a:t>
            </a: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hlinkClick r:id="rId2" tooltip="Educando (aún no redactado)"/>
              </a:rPr>
              <a:t>educandos</a:t>
            </a: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 por interactuar con un </a:t>
            </a: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hlinkClick r:id="rId3" tooltip="Robot"/>
              </a:rPr>
              <a:t>robot</a:t>
            </a: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 para favorecer los procesos cognitivos. </a:t>
            </a:r>
            <a:r>
              <a:rPr kumimoji="0" lang="es-ES" altLang="es-ES" sz="2400" b="0" i="0" u="sng"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hlinkClick r:id="rId4" tooltip="Martial Vivet (aún no redactado)"/>
              </a:rPr>
              <a:t>Martial Vivet</a:t>
            </a:r>
            <a:r>
              <a:rPr kumimoji="0" lang="es-ES" altLang="es-ES" sz="2400" b="0" i="0" u="sng"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 </a:t>
            </a:r>
            <a:r>
              <a:rPr kumimoji="0" lang="es-ES" altLang="es-ES" sz="2400" b="0" i="0"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propone la siguiente definición de robótica pedagógica:</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s-ES" altLang="es-ES" sz="2400" b="0" i="1"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Es la actividad de concepción, creación y puesta en funcionamiento, con fines pedagógicos, de objetos tecnológicos que son reproducciones reducidas muy fieles y significativas de los procesos y herramientas robóticas que son usados cotidianamente, sobre todo, en el medio </a:t>
            </a:r>
            <a:r>
              <a:rPr kumimoji="0" lang="es-ES" altLang="es-ES" sz="2400" b="0" i="1" u="none"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rPr>
              <a:t>industrial</a:t>
            </a:r>
            <a:endParaRPr kumimoji="0" lang="es-ES" altLang="es-ES" sz="2400" b="0" i="0" u="none" strike="noStrike" cap="none" normalizeH="0" baseline="0" dirty="0" smtClean="0">
              <a:ln>
                <a:noFill/>
              </a:ln>
              <a:solidFill>
                <a:schemeClr val="accent2">
                  <a:lumMod val="50000"/>
                </a:schemeClr>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8261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ORIGEN</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Robótica Educativa se centra principalmente en la creación de un </a:t>
            </a:r>
            <a:r>
              <a:rPr lang="es-ES" sz="2400" dirty="0">
                <a:solidFill>
                  <a:schemeClr val="accent2">
                    <a:lumMod val="50000"/>
                  </a:schemeClr>
                </a:solidFill>
                <a:latin typeface="Times New Roman" panose="02020603050405020304" pitchFamily="18" charset="0"/>
                <a:cs typeface="Times New Roman" panose="02020603050405020304" pitchFamily="18" charset="0"/>
                <a:hlinkClick r:id="rId2" tooltip="Robot"/>
              </a:rPr>
              <a:t>robot</a:t>
            </a:r>
            <a:r>
              <a:rPr lang="es-ES" sz="2400" dirty="0">
                <a:solidFill>
                  <a:schemeClr val="accent2">
                    <a:lumMod val="50000"/>
                  </a:schemeClr>
                </a:solidFill>
                <a:latin typeface="Times New Roman" panose="02020603050405020304" pitchFamily="18" charset="0"/>
                <a:cs typeface="Times New Roman" panose="02020603050405020304" pitchFamily="18" charset="0"/>
              </a:rPr>
              <a:t> con el único fin de desarrollar de manera mucho más práctica y didáctica las habilidades motoras y cognitivas de quienes los usan. De esta manera se pretende estimular el interés por las </a:t>
            </a:r>
            <a:r>
              <a:rPr lang="es-ES" sz="2400" dirty="0">
                <a:solidFill>
                  <a:schemeClr val="accent2">
                    <a:lumMod val="50000"/>
                  </a:schemeClr>
                </a:solidFill>
                <a:latin typeface="Times New Roman" panose="02020603050405020304" pitchFamily="18" charset="0"/>
                <a:cs typeface="Times New Roman" panose="02020603050405020304" pitchFamily="18" charset="0"/>
                <a:hlinkClick r:id="rId3" tooltip="Ciencias duras"/>
              </a:rPr>
              <a:t>ciencias duras</a:t>
            </a:r>
            <a:r>
              <a:rPr lang="es-ES" sz="2400" dirty="0">
                <a:solidFill>
                  <a:schemeClr val="accent2">
                    <a:lumMod val="50000"/>
                  </a:schemeClr>
                </a:solidFill>
                <a:latin typeface="Times New Roman" panose="02020603050405020304" pitchFamily="18" charset="0"/>
                <a:cs typeface="Times New Roman" panose="02020603050405020304" pitchFamily="18" charset="0"/>
              </a:rPr>
              <a:t> y motivar la actividad sana. Así mismo hacer que el niño logre una organización en grupo, discusiones que permitan desarrollar habilidades sociales, respetar cada uno su turno para exponer y aprender a trabajar en equipo.</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963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859436"/>
          </a:xfrm>
        </p:spPr>
        <p:txBody>
          <a:bodyPr>
            <a:normAutofit/>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FASES</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887196" y="1351120"/>
            <a:ext cx="9216173" cy="4749877"/>
          </a:xfrm>
        </p:spPr>
        <p:txBody>
          <a:bodyPr>
            <a:noAutofit/>
          </a:bodyPr>
          <a:lstStyle/>
          <a:p>
            <a:pPr algn="ctr"/>
            <a:r>
              <a:rPr lang="es-ES" sz="2400" dirty="0">
                <a:latin typeface="Times New Roman" panose="02020603050405020304" pitchFamily="18" charset="0"/>
                <a:cs typeface="Times New Roman" panose="02020603050405020304" pitchFamily="18" charset="0"/>
              </a:rPr>
              <a:t>Se tiene la idea de que se construye un robot utilizando cables y equipo para hacerlo en la vida real, pero no es así, porque en la Robótica Educativa se pretende inicialmente crear un robot en computador, se hace en programas especiales como el </a:t>
            </a:r>
            <a:r>
              <a:rPr lang="es-ES" sz="2400" dirty="0">
                <a:latin typeface="Times New Roman" panose="02020603050405020304" pitchFamily="18" charset="0"/>
                <a:cs typeface="Times New Roman" panose="02020603050405020304" pitchFamily="18" charset="0"/>
                <a:hlinkClick r:id="rId2" tooltip="XLogo (aún no redactado)"/>
              </a:rPr>
              <a:t>xLogo</a:t>
            </a:r>
            <a:r>
              <a:rPr lang="es-ES" sz="2400" dirty="0">
                <a:latin typeface="Times New Roman" panose="02020603050405020304" pitchFamily="18" charset="0"/>
                <a:cs typeface="Times New Roman" panose="02020603050405020304" pitchFamily="18" charset="0"/>
              </a:rPr>
              <a:t> (usando en verdad, una versión libre de éste), donde se realiza un pequeño estudio que ve si éste robot es realizable o no en la realidad. Aquí, al tenerlo en el computador se establece la función que cumplirá este robot, las cuales son específicas para realizar pequeñas tareas (como traer objetos o limpiar cosas, por ejemplo), y se observa en la pantalla el cómo se ve este robot. Luego, eliminando y arreglando, se procede a utilizar materiales para llevarlo a cabo en la realidad</a:t>
            </a:r>
            <a:endParaRPr lang="es-E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8243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OBJETIVO</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677334" y="1471041"/>
            <a:ext cx="8596668" cy="5386959"/>
          </a:xfrm>
        </p:spPr>
        <p:txBody>
          <a:bodyPr>
            <a:normAutofit fontScale="92500" lnSpcReduction="20000"/>
          </a:bodyPr>
          <a:lstStyle/>
          <a:p>
            <a:pPr marL="0" indent="0">
              <a:buNone/>
            </a:pPr>
            <a:r>
              <a:rPr lang="es-ES" sz="2600" dirty="0" smtClean="0">
                <a:solidFill>
                  <a:schemeClr val="accent2">
                    <a:lumMod val="50000"/>
                  </a:schemeClr>
                </a:solidFill>
                <a:latin typeface="Times New Roman" panose="02020603050405020304" pitchFamily="18" charset="0"/>
                <a:cs typeface="Times New Roman" panose="02020603050405020304" pitchFamily="18" charset="0"/>
              </a:rPr>
              <a:t>                   Los </a:t>
            </a:r>
            <a:r>
              <a:rPr lang="es-ES" sz="2600" dirty="0">
                <a:solidFill>
                  <a:schemeClr val="accent2">
                    <a:lumMod val="50000"/>
                  </a:schemeClr>
                </a:solidFill>
                <a:latin typeface="Times New Roman" panose="02020603050405020304" pitchFamily="18" charset="0"/>
                <a:cs typeface="Times New Roman" panose="02020603050405020304" pitchFamily="18" charset="0"/>
              </a:rPr>
              <a:t>objetivos de la Robótica educativa son los siguientes: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Que sean más ordenados.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Promover los experimentos, donde el equivocarse es parte del aprendizaje y el autodescubrimiento.</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Ser más responsables con sus cosas.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Desarrollar mayor movilidad en sus manos.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Desarrollar sus conocimientos.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Desarrollar la habilidad en grupo, permitiendo a las personas socializar.</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Desarrollar sus capacidades creativas.</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Poder observar cada detalle.</a:t>
            </a:r>
          </a:p>
          <a:p>
            <a:r>
              <a:rPr lang="es-ES" sz="2600" dirty="0">
                <a:solidFill>
                  <a:schemeClr val="accent2">
                    <a:lumMod val="50000"/>
                  </a:schemeClr>
                </a:solidFill>
                <a:latin typeface="Times New Roman" panose="02020603050405020304" pitchFamily="18" charset="0"/>
                <a:cs typeface="Times New Roman" panose="02020603050405020304" pitchFamily="18" charset="0"/>
              </a:rPr>
              <a:t>Desarrollar el aprendizaje en forma divertida</a:t>
            </a:r>
          </a:p>
          <a:p>
            <a:endParaRPr lang="es-ES" dirty="0"/>
          </a:p>
        </p:txBody>
      </p:sp>
    </p:spTree>
    <p:extLst>
      <p:ext uri="{BB962C8B-B14F-4D97-AF65-F5344CB8AC3E}">
        <p14:creationId xmlns:p14="http://schemas.microsoft.com/office/powerpoint/2010/main" val="148211467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TotalTime>
  <Words>356</Words>
  <Application>Microsoft Office PowerPoint</Application>
  <PresentationFormat>Panorámica</PresentationFormat>
  <Paragraphs>23</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Times New Roman</vt:lpstr>
      <vt:lpstr>Trebuchet MS</vt:lpstr>
      <vt:lpstr>Wingdings 3</vt:lpstr>
      <vt:lpstr>Faceta</vt:lpstr>
      <vt:lpstr>APLICACIÓN DE LA EDUCACION</vt:lpstr>
      <vt:lpstr>DEFINICION DEL TERMINO</vt:lpstr>
      <vt:lpstr>ROBOTICA PEDAGOGICA</vt:lpstr>
      <vt:lpstr>ORIGEN</vt:lpstr>
      <vt:lpstr>FASES</vt:lpstr>
      <vt:lpstr>OBJETIVO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APLICACIÓN DE LA EDUCACION</dc:title>
  <dc:creator>joy martinez</dc:creator>
  <cp:lastModifiedBy>joy martinez</cp:lastModifiedBy>
  <cp:revision>2</cp:revision>
  <dcterms:created xsi:type="dcterms:W3CDTF">2015-05-27T13:45:46Z</dcterms:created>
  <dcterms:modified xsi:type="dcterms:W3CDTF">2015-05-27T13:57:22Z</dcterms:modified>
</cp:coreProperties>
</file>