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3" r:id="rId10"/>
    <p:sldId id="274" r:id="rId11"/>
    <p:sldId id="27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4DB3B-9DCB-4F4B-9EB6-0B29BB8D06B3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8EFDD-8196-428B-AB89-A9F09AF1A8F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99811-1074-4F90-BC8F-D69230DC03F6}" type="datetimeFigureOut">
              <a:rPr lang="it-IT" smtClean="0"/>
              <a:pPr/>
              <a:t>31/03/2014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B5CEB-E07A-4A02-AA3E-27308FC6A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La Meccanica Quantistica relazionata a </a:t>
            </a:r>
            <a:r>
              <a:rPr lang="it-IT" dirty="0" err="1" smtClean="0">
                <a:solidFill>
                  <a:schemeClr val="tx2"/>
                </a:solidFill>
              </a:rPr>
              <a:t>Kant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Heisenberg</a:t>
            </a:r>
            <a:r>
              <a:rPr lang="it-IT" dirty="0" smtClean="0"/>
              <a:t> e i problemi derivanti dalle nuove teorie fisiche sorte agli inizi del 900’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23728" y="980728"/>
            <a:ext cx="6563072" cy="5145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    Ma di fatto le teorie fisiche quantistiche superano le concezioni delle categorie intuitive di spazio, tempo e causalità e quelle del “</a:t>
            </a:r>
            <a:r>
              <a:rPr lang="it-IT" dirty="0" err="1" smtClean="0"/>
              <a:t>Ding</a:t>
            </a:r>
            <a:r>
              <a:rPr lang="it-IT" dirty="0" smtClean="0"/>
              <a:t> </a:t>
            </a:r>
            <a:r>
              <a:rPr lang="it-IT" dirty="0" err="1" smtClean="0"/>
              <a:t>an</a:t>
            </a:r>
            <a:r>
              <a:rPr lang="it-IT" dirty="0" smtClean="0"/>
              <a:t> </a:t>
            </a:r>
            <a:r>
              <a:rPr lang="it-IT" dirty="0" err="1" smtClean="0"/>
              <a:t>sich</a:t>
            </a:r>
            <a:r>
              <a:rPr lang="it-IT" dirty="0" smtClean="0"/>
              <a:t>”. La nostra conoscenza sull’atomo va specificata a seconda della situazione osservata , ossia dall’esperimento. Per il dualismo intrinseco </a:t>
            </a:r>
            <a:r>
              <a:rPr lang="it-IT" dirty="0" smtClean="0"/>
              <a:t>dell’</a:t>
            </a:r>
            <a:r>
              <a:rPr lang="it-IT" dirty="0" smtClean="0"/>
              <a:t>atomo</a:t>
            </a:r>
            <a:r>
              <a:rPr lang="it-IT" dirty="0" smtClean="0"/>
              <a:t>, quest’ultimo si comporterà a volte come </a:t>
            </a:r>
            <a:r>
              <a:rPr lang="it-IT" dirty="0" smtClean="0"/>
              <a:t>un’onda, </a:t>
            </a:r>
            <a:r>
              <a:rPr lang="it-IT" dirty="0" smtClean="0"/>
              <a:t>a volte come una particella, </a:t>
            </a:r>
            <a:r>
              <a:rPr lang="it-IT" dirty="0" smtClean="0"/>
              <a:t>“principio </a:t>
            </a:r>
            <a:r>
              <a:rPr lang="it-IT" dirty="0" smtClean="0"/>
              <a:t>di </a:t>
            </a:r>
            <a:r>
              <a:rPr lang="it-IT" dirty="0" smtClean="0"/>
              <a:t>complementarità”, </a:t>
            </a:r>
            <a:r>
              <a:rPr lang="it-IT" dirty="0" smtClean="0"/>
              <a:t>e la conoscenza completa di una grandezza fisica comporterà inevitabilmente la conoscenza incompleta </a:t>
            </a:r>
            <a:r>
              <a:rPr lang="it-IT" dirty="0" smtClean="0"/>
              <a:t>dell’</a:t>
            </a:r>
            <a:r>
              <a:rPr lang="it-IT" dirty="0" smtClean="0"/>
              <a:t>altra, “principio </a:t>
            </a:r>
            <a:r>
              <a:rPr lang="it-IT" dirty="0" smtClean="0"/>
              <a:t>di </a:t>
            </a:r>
            <a:r>
              <a:rPr lang="it-IT" dirty="0" smtClean="0"/>
              <a:t>indeterminazione”.</a:t>
            </a:r>
            <a:endParaRPr lang="it-IT" dirty="0"/>
          </a:p>
        </p:txBody>
      </p:sp>
      <p:pic>
        <p:nvPicPr>
          <p:cNvPr id="4" name="Immagine 3" descr="Atome_de_Rutherfor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060848"/>
            <a:ext cx="2295525" cy="221932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23528" y="436510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L'atomo, nel modello formulato da </a:t>
            </a:r>
            <a:r>
              <a:rPr lang="it-IT" dirty="0" err="1" smtClean="0">
                <a:solidFill>
                  <a:srgbClr val="002060"/>
                </a:solidFill>
              </a:rPr>
              <a:t>Rutheford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     Secondo i due scienziati la meccanica quantistica ha fatto dell’incertezza e dell’indeterminazione due realtà </a:t>
            </a:r>
            <a:r>
              <a:rPr lang="it-IT" dirty="0" smtClean="0"/>
              <a:t>fisiche fondamentali </a:t>
            </a:r>
            <a:r>
              <a:rPr lang="it-IT" dirty="0" smtClean="0"/>
              <a:t>mostrando come lo studio dei fenomeni atomici </a:t>
            </a:r>
            <a:r>
              <a:rPr lang="it-IT" dirty="0" smtClean="0"/>
              <a:t>porti </a:t>
            </a:r>
            <a:r>
              <a:rPr lang="it-IT" dirty="0" smtClean="0"/>
              <a:t>conoscenze probabilistiche dei fenomeni fisici. Termini come “cosa”, “momento” o “estensione” possono essere applicati solo ad una parte del reale ed entrano in crisi se vengono usati per le osservazioni sugli atomi. </a:t>
            </a:r>
            <a:endParaRPr lang="it-IT" dirty="0" smtClean="0"/>
          </a:p>
          <a:p>
            <a:pPr>
              <a:buNone/>
            </a:pPr>
            <a:r>
              <a:rPr lang="it-IT" dirty="0" err="1" smtClean="0"/>
              <a:t>Kant</a:t>
            </a:r>
            <a:r>
              <a:rPr lang="it-IT" dirty="0" smtClean="0"/>
              <a:t> </a:t>
            </a:r>
            <a:r>
              <a:rPr lang="it-IT" dirty="0" smtClean="0"/>
              <a:t>non poteva certo prevedere l’esistenza di un campo lontanissimo dall’esperienza </a:t>
            </a:r>
            <a:r>
              <a:rPr lang="it-IT" dirty="0" smtClean="0"/>
              <a:t>quotidiana, </a:t>
            </a:r>
            <a:r>
              <a:rPr lang="it-IT" dirty="0" smtClean="0"/>
              <a:t>che non si riferisse </a:t>
            </a:r>
            <a:r>
              <a:rPr lang="it-IT" dirty="0" smtClean="0"/>
              <a:t>né </a:t>
            </a:r>
            <a:r>
              <a:rPr lang="it-IT" dirty="0" smtClean="0"/>
              <a:t>al limite noumenico </a:t>
            </a:r>
            <a:r>
              <a:rPr lang="it-IT" dirty="0" smtClean="0"/>
              <a:t>né </a:t>
            </a:r>
            <a:r>
              <a:rPr lang="it-IT" dirty="0" smtClean="0"/>
              <a:t>agli oggetti.</a:t>
            </a:r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La ricerca scientifica nella Germania nazista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5698976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Gli studi scientifici di </a:t>
            </a:r>
            <a:r>
              <a:rPr lang="it-IT" dirty="0" err="1" smtClean="0"/>
              <a:t>Heisenberg</a:t>
            </a:r>
            <a:r>
              <a:rPr lang="it-IT" dirty="0" smtClean="0"/>
              <a:t> </a:t>
            </a:r>
            <a:r>
              <a:rPr lang="it-IT" dirty="0" smtClean="0"/>
              <a:t>continuarono indisturbati </a:t>
            </a:r>
            <a:r>
              <a:rPr lang="it-IT" dirty="0" smtClean="0"/>
              <a:t>nel circolo di Lipsia anche dopo l’ascesa al potere di </a:t>
            </a:r>
            <a:r>
              <a:rPr lang="it-IT" dirty="0" smtClean="0"/>
              <a:t>Hitler,ma </a:t>
            </a:r>
            <a:r>
              <a:rPr lang="it-IT" dirty="0" smtClean="0"/>
              <a:t>dopo lo scoppio della </a:t>
            </a:r>
            <a:r>
              <a:rPr lang="it-IT" dirty="0" smtClean="0"/>
              <a:t>guerra, </a:t>
            </a:r>
            <a:r>
              <a:rPr lang="it-IT" dirty="0" smtClean="0"/>
              <a:t>insieme al</a:t>
            </a:r>
            <a:r>
              <a:rPr lang="it-IT" dirty="0" smtClean="0"/>
              <a:t> </a:t>
            </a:r>
            <a:r>
              <a:rPr lang="it-IT" dirty="0" smtClean="0"/>
              <a:t>fisico </a:t>
            </a:r>
            <a:r>
              <a:rPr lang="it-IT" dirty="0" err="1" smtClean="0"/>
              <a:t>Weizsacker</a:t>
            </a:r>
            <a:r>
              <a:rPr lang="it-IT" dirty="0" smtClean="0"/>
              <a:t>, </a:t>
            </a:r>
            <a:r>
              <a:rPr lang="it-IT" dirty="0" smtClean="0"/>
              <a:t>si </a:t>
            </a:r>
            <a:r>
              <a:rPr lang="it-IT" dirty="0" smtClean="0"/>
              <a:t>interrogarono </a:t>
            </a:r>
            <a:r>
              <a:rPr lang="it-IT" dirty="0" smtClean="0"/>
              <a:t>sulla possibilità di creare un’arma nucleare. A tal proposito furono molte le versioni rimaste alla storia per l’infruttuoso sviluppo nucleare </a:t>
            </a:r>
            <a:r>
              <a:rPr lang="it-IT" dirty="0" smtClean="0"/>
              <a:t>del regime nazista:</a:t>
            </a:r>
            <a:endParaRPr lang="it-IT" dirty="0"/>
          </a:p>
        </p:txBody>
      </p:sp>
      <p:pic>
        <p:nvPicPr>
          <p:cNvPr id="4" name="Immagine 3" descr="Little bo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844824"/>
            <a:ext cx="3059832" cy="319851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300192" y="5157192"/>
            <a:ext cx="2843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“</a:t>
            </a:r>
            <a:r>
              <a:rPr lang="it-IT" dirty="0" smtClean="0">
                <a:solidFill>
                  <a:srgbClr val="002060"/>
                </a:solidFill>
              </a:rPr>
              <a:t>Little Boy” la bomba sganciata su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 Hiroshima il 6 Agosto 1945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3140968"/>
            <a:ext cx="8435280" cy="298519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Secondo </a:t>
            </a:r>
            <a:r>
              <a:rPr lang="it-IT" dirty="0" smtClean="0"/>
              <a:t>alcuni, </a:t>
            </a:r>
            <a:r>
              <a:rPr lang="it-IT" dirty="0" smtClean="0"/>
              <a:t>i fisici tedeschi non avrebbero mai potuto creare la bomba atomica perché indietro di anni rispetto al </a:t>
            </a:r>
            <a:r>
              <a:rPr lang="it-IT" dirty="0" smtClean="0"/>
              <a:t>“progetto Manhattan” americano. </a:t>
            </a:r>
            <a:endParaRPr lang="it-IT" dirty="0" smtClean="0"/>
          </a:p>
          <a:p>
            <a:pPr>
              <a:buNone/>
            </a:pPr>
            <a:r>
              <a:rPr lang="it-IT" dirty="0" err="1" smtClean="0"/>
              <a:t>Heisenberg</a:t>
            </a:r>
            <a:r>
              <a:rPr lang="it-IT" dirty="0" smtClean="0"/>
              <a:t> viceversa disse che per </a:t>
            </a:r>
            <a:r>
              <a:rPr lang="it-IT" dirty="0" smtClean="0"/>
              <a:t>scrupolo morale </a:t>
            </a:r>
            <a:r>
              <a:rPr lang="it-IT" dirty="0" smtClean="0"/>
              <a:t>non volle </a:t>
            </a:r>
            <a:r>
              <a:rPr lang="it-IT" dirty="0" smtClean="0"/>
              <a:t>fornire</a:t>
            </a:r>
            <a:r>
              <a:rPr lang="it-IT" dirty="0" smtClean="0"/>
              <a:t> l’atomica ad </a:t>
            </a:r>
            <a:r>
              <a:rPr lang="it-IT" dirty="0" smtClean="0"/>
              <a:t>Hitler con la quale </a:t>
            </a:r>
            <a:r>
              <a:rPr lang="it-IT" dirty="0" smtClean="0"/>
              <a:t>avrebbe potuto</a:t>
            </a:r>
            <a:r>
              <a:rPr lang="it-IT" dirty="0" smtClean="0"/>
              <a:t> </a:t>
            </a:r>
            <a:r>
              <a:rPr lang="it-IT" dirty="0" smtClean="0"/>
              <a:t>ridurre </a:t>
            </a:r>
            <a:r>
              <a:rPr lang="it-IT" dirty="0" smtClean="0"/>
              <a:t>"New York al calor bianco“, per questo sabotò in ogni modo qualsiasi tentativo di costruirla.</a:t>
            </a:r>
            <a:endParaRPr lang="it-IT" dirty="0"/>
          </a:p>
        </p:txBody>
      </p:sp>
      <p:pic>
        <p:nvPicPr>
          <p:cNvPr id="4" name="Immagine 3" descr="Fat_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0"/>
            <a:ext cx="4301430" cy="30243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660232" y="1124744"/>
            <a:ext cx="2483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“</a:t>
            </a:r>
            <a:r>
              <a:rPr lang="it-IT" dirty="0" err="1" smtClean="0">
                <a:solidFill>
                  <a:srgbClr val="002060"/>
                </a:solidFill>
              </a:rPr>
              <a:t>Fat-Man</a:t>
            </a:r>
            <a:r>
              <a:rPr lang="it-IT" dirty="0" smtClean="0">
                <a:solidFill>
                  <a:srgbClr val="002060"/>
                </a:solidFill>
              </a:rPr>
              <a:t>” la bomba sganciata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su Nagasaki il 9 Agosto 1945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33843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Le numerose versioni </a:t>
            </a:r>
            <a:r>
              <a:rPr lang="it-IT" dirty="0" smtClean="0"/>
              <a:t>fornite</a:t>
            </a:r>
            <a:r>
              <a:rPr lang="it-IT" dirty="0" smtClean="0"/>
              <a:t> </a:t>
            </a:r>
            <a:r>
              <a:rPr lang="it-IT" dirty="0" smtClean="0"/>
              <a:t>da </a:t>
            </a:r>
            <a:r>
              <a:rPr lang="it-IT" dirty="0" err="1" smtClean="0"/>
              <a:t>Weizsacker</a:t>
            </a:r>
            <a:r>
              <a:rPr lang="it-IT" dirty="0" smtClean="0"/>
              <a:t> </a:t>
            </a:r>
            <a:r>
              <a:rPr lang="it-IT" dirty="0" smtClean="0"/>
              <a:t>fanno </a:t>
            </a:r>
            <a:r>
              <a:rPr lang="it-IT" dirty="0" smtClean="0"/>
              <a:t>ritenere</a:t>
            </a:r>
            <a:r>
              <a:rPr lang="it-IT" dirty="0" smtClean="0"/>
              <a:t> </a:t>
            </a:r>
            <a:r>
              <a:rPr lang="it-IT" dirty="0" smtClean="0"/>
              <a:t>che sia lui che </a:t>
            </a:r>
            <a:r>
              <a:rPr lang="it-IT" dirty="0" err="1" smtClean="0"/>
              <a:t>Heisenberg</a:t>
            </a:r>
            <a:r>
              <a:rPr lang="it-IT" dirty="0" smtClean="0"/>
              <a:t> nel 1941 erano ormai certi della vittoria di Hitler in </a:t>
            </a:r>
            <a:r>
              <a:rPr lang="it-IT" dirty="0" smtClean="0"/>
              <a:t>Europa. La </a:t>
            </a:r>
            <a:r>
              <a:rPr lang="it-IT" dirty="0" smtClean="0"/>
              <a:t>costruzione di armamenti </a:t>
            </a:r>
            <a:r>
              <a:rPr lang="it-IT" dirty="0" smtClean="0"/>
              <a:t>nucleari, avrebbe consentito un miglior rapporto tra mondo accademico e regime nazista.</a:t>
            </a:r>
            <a:endParaRPr lang="it-IT" dirty="0"/>
          </a:p>
        </p:txBody>
      </p:sp>
      <p:pic>
        <p:nvPicPr>
          <p:cNvPr id="4" name="Immagine 3" descr="seconda-guerra-mondiale_clip_image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4077072"/>
            <a:ext cx="4905375" cy="2592288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7164288" y="4509120"/>
            <a:ext cx="1979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Cartina politica dell’Europa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 durante la guerra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31840" y="1600200"/>
            <a:ext cx="555496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    Alcune </a:t>
            </a:r>
            <a:r>
              <a:rPr lang="it-IT" dirty="0" smtClean="0"/>
              <a:t>lettere confermano </a:t>
            </a:r>
            <a:r>
              <a:rPr lang="it-IT" dirty="0" smtClean="0"/>
              <a:t>questa </a:t>
            </a:r>
            <a:r>
              <a:rPr lang="it-IT" dirty="0" smtClean="0"/>
              <a:t>teoria e </a:t>
            </a:r>
            <a:r>
              <a:rPr lang="it-IT" dirty="0" smtClean="0"/>
              <a:t>parlano del colloquio voluto da </a:t>
            </a:r>
            <a:r>
              <a:rPr lang="it-IT" dirty="0" err="1" smtClean="0"/>
              <a:t>Heisenberg</a:t>
            </a:r>
            <a:r>
              <a:rPr lang="it-IT" dirty="0" smtClean="0"/>
              <a:t>  con il suo amico e collaboratore </a:t>
            </a:r>
            <a:r>
              <a:rPr lang="it-IT" dirty="0" err="1" smtClean="0"/>
              <a:t>Bohr</a:t>
            </a:r>
            <a:r>
              <a:rPr lang="it-IT" dirty="0" smtClean="0"/>
              <a:t> riguardo la possibile costruzione della bomba atomica. </a:t>
            </a:r>
            <a:r>
              <a:rPr lang="it-IT" dirty="0" err="1" smtClean="0"/>
              <a:t>Bohr</a:t>
            </a:r>
            <a:r>
              <a:rPr lang="it-IT" dirty="0" smtClean="0"/>
              <a:t>, di origini danesi e con la patria occupata dai nazisti, </a:t>
            </a:r>
            <a:r>
              <a:rPr lang="it-IT" dirty="0" smtClean="0"/>
              <a:t>rifiutò </a:t>
            </a:r>
            <a:r>
              <a:rPr lang="it-IT" dirty="0" smtClean="0"/>
              <a:t>la proposta e se ne andò in America ove aderì al “progetto Manhattan”</a:t>
            </a:r>
            <a:endParaRPr lang="it-IT" dirty="0"/>
          </a:p>
        </p:txBody>
      </p:sp>
      <p:pic>
        <p:nvPicPr>
          <p:cNvPr id="4" name="Immagine 3" descr="Niels_Bohr_Date_Unverified_LO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3180552" cy="352839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51520" y="5445224"/>
            <a:ext cx="2378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          </a:t>
            </a:r>
            <a:r>
              <a:rPr lang="it-IT" dirty="0" err="1" smtClean="0">
                <a:solidFill>
                  <a:srgbClr val="002060"/>
                </a:solidFill>
              </a:rPr>
              <a:t>Niels</a:t>
            </a:r>
            <a:r>
              <a:rPr lang="it-IT" dirty="0" smtClean="0">
                <a:solidFill>
                  <a:srgbClr val="002060"/>
                </a:solidFill>
              </a:rPr>
              <a:t> </a:t>
            </a:r>
            <a:r>
              <a:rPr lang="it-IT" dirty="0" err="1" smtClean="0">
                <a:solidFill>
                  <a:srgbClr val="002060"/>
                </a:solidFill>
              </a:rPr>
              <a:t>Bohr</a:t>
            </a:r>
            <a:endParaRPr lang="it-IT" dirty="0" smtClean="0">
              <a:solidFill>
                <a:srgbClr val="002060"/>
              </a:solidFill>
            </a:endParaRPr>
          </a:p>
          <a:p>
            <a:r>
              <a:rPr lang="it-IT" dirty="0" smtClean="0">
                <a:solidFill>
                  <a:srgbClr val="002060"/>
                </a:solidFill>
              </a:rPr>
              <a:t>Nobel per la fisica 1922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 Dopo l’incontro </a:t>
            </a:r>
            <a:r>
              <a:rPr lang="it-IT" dirty="0" err="1" smtClean="0"/>
              <a:t>Heisenberg</a:t>
            </a:r>
            <a:r>
              <a:rPr lang="it-IT" dirty="0" smtClean="0"/>
              <a:t> e </a:t>
            </a:r>
            <a:r>
              <a:rPr lang="it-IT" dirty="0" err="1" smtClean="0"/>
              <a:t>Weizsacker</a:t>
            </a:r>
            <a:r>
              <a:rPr lang="it-IT" dirty="0" smtClean="0"/>
              <a:t> abbandonarono l’idea di realizzarla e </a:t>
            </a:r>
            <a:r>
              <a:rPr lang="it-IT" dirty="0" smtClean="0"/>
              <a:t>non rivelarono nulla in merito alla sua importanza strategica per non essere tacciati di alto tradimento. Si dedicarono fino alla caduta del regime a </a:t>
            </a:r>
            <a:r>
              <a:rPr lang="it-IT" dirty="0" smtClean="0"/>
              <a:t>pubblicazioni che </a:t>
            </a:r>
            <a:r>
              <a:rPr lang="it-IT" dirty="0" smtClean="0"/>
              <a:t>nulla</a:t>
            </a:r>
            <a:r>
              <a:rPr lang="it-IT" dirty="0" smtClean="0"/>
              <a:t> avevano </a:t>
            </a:r>
            <a:r>
              <a:rPr lang="it-IT" dirty="0" smtClean="0"/>
              <a:t>a che fare con la fisica atomica.</a:t>
            </a:r>
          </a:p>
          <a:p>
            <a:pPr>
              <a:buNone/>
            </a:pPr>
            <a:r>
              <a:rPr lang="it-IT" dirty="0" smtClean="0"/>
              <a:t>    A guerra finita entrambi seppero approfittare della loro passività nella ricerca bellica e recuperare il perduto contatto con la comunità scientifica internazionale.</a:t>
            </a:r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04664"/>
            <a:ext cx="8183880" cy="864096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Nascita Della Fisica Moderna 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15816" y="1628800"/>
            <a:ext cx="5770984" cy="44644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    Nel 1900 il fisico Max </a:t>
            </a:r>
            <a:r>
              <a:rPr lang="it-IT" dirty="0" err="1" smtClean="0"/>
              <a:t>Planck</a:t>
            </a:r>
            <a:r>
              <a:rPr lang="it-IT" dirty="0" smtClean="0"/>
              <a:t> Introdusse la sua “Teoria dei quanti”,affermando che a grandezze microscopiche alcuni sistemi fisici, come l’energia o il momento angolare, possono variare solo di valori discreti e non continui. Tali valori vennero chiamati “Quanti”. Da qui il nome fisica quantistica.</a:t>
            </a:r>
            <a:endParaRPr lang="it-IT" dirty="0"/>
          </a:p>
        </p:txBody>
      </p:sp>
      <p:pic>
        <p:nvPicPr>
          <p:cNvPr id="4" name="Immagine 3" descr="Max_Plan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196752"/>
            <a:ext cx="2916581" cy="432048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611561" y="558924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     </a:t>
            </a:r>
            <a:r>
              <a:rPr lang="it-IT" dirty="0" smtClean="0">
                <a:solidFill>
                  <a:srgbClr val="002060"/>
                </a:solidFill>
              </a:rPr>
              <a:t>  Max </a:t>
            </a:r>
            <a:r>
              <a:rPr lang="it-IT" dirty="0" err="1" smtClean="0">
                <a:solidFill>
                  <a:srgbClr val="002060"/>
                </a:solidFill>
              </a:rPr>
              <a:t>Planck</a:t>
            </a:r>
            <a:endParaRPr lang="it-IT" dirty="0" smtClean="0">
              <a:solidFill>
                <a:srgbClr val="002060"/>
              </a:solidFill>
            </a:endParaRPr>
          </a:p>
          <a:p>
            <a:r>
              <a:rPr lang="it-IT" dirty="0" smtClean="0">
                <a:solidFill>
                  <a:srgbClr val="002060"/>
                </a:solidFill>
              </a:rPr>
              <a:t>Nobel per la fisica nel 1918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2"/>
                </a:solidFill>
              </a:rPr>
              <a:t>Principio di complementarità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 L’impossibilità della fisica classica di rappresentare la realtà sperimentale portò </a:t>
            </a:r>
            <a:r>
              <a:rPr lang="it-IT" dirty="0" smtClean="0"/>
              <a:t>allo </a:t>
            </a:r>
            <a:r>
              <a:rPr lang="it-IT" dirty="0" smtClean="0"/>
              <a:t>sviluppo della fisica quantistica. Quest’ultima descriveva la radiazione e la materia a livello atomico, sia come </a:t>
            </a:r>
            <a:r>
              <a:rPr lang="it-IT" dirty="0" smtClean="0"/>
              <a:t>fenomeno ondulatorio </a:t>
            </a:r>
            <a:r>
              <a:rPr lang="it-IT" dirty="0" smtClean="0"/>
              <a:t>che come </a:t>
            </a:r>
            <a:r>
              <a:rPr lang="it-IT" dirty="0" smtClean="0"/>
              <a:t>entità particellare.”</a:t>
            </a:r>
            <a:r>
              <a:rPr lang="it-IT" dirty="0" smtClean="0"/>
              <a:t>Dualismo onda particella”, espresso nel “principio di complementarità” di </a:t>
            </a:r>
            <a:r>
              <a:rPr lang="it-IT" dirty="0" err="1" smtClean="0"/>
              <a:t>Niels</a:t>
            </a:r>
            <a:r>
              <a:rPr lang="it-IT" dirty="0" smtClean="0"/>
              <a:t> </a:t>
            </a:r>
            <a:r>
              <a:rPr lang="it-IT" dirty="0" err="1" smtClean="0"/>
              <a:t>Bohr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0" i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it-IT" b="0" i="0" dirty="0" smtClean="0">
                <a:solidFill>
                  <a:srgbClr val="000000"/>
                </a:solidFill>
                <a:latin typeface="Arial"/>
              </a:rPr>
            </a:br>
            <a:r>
              <a:rPr lang="it-IT" b="0" i="0" dirty="0" smtClean="0">
                <a:solidFill>
                  <a:schemeClr val="tx2"/>
                </a:solidFill>
                <a:latin typeface="Arial"/>
              </a:rPr>
              <a:t>Principio di indeterminazione</a:t>
            </a:r>
            <a:r>
              <a:rPr lang="it-IT" b="0" i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it-IT" b="0" i="0" dirty="0" smtClean="0">
                <a:solidFill>
                  <a:srgbClr val="000000"/>
                </a:solidFill>
                <a:latin typeface="Arial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  Una delle relazioni fondamentali nella meccanica quantistica venne formulata nel 1927 con il “principio di indeterminazione di </a:t>
            </a:r>
            <a:r>
              <a:rPr lang="it-IT" dirty="0" err="1" smtClean="0"/>
              <a:t>Heisenberg</a:t>
            </a:r>
            <a:r>
              <a:rPr lang="it-IT" dirty="0" smtClean="0"/>
              <a:t>”.</a:t>
            </a:r>
          </a:p>
          <a:p>
            <a:pPr>
              <a:buNone/>
            </a:pPr>
            <a:r>
              <a:rPr lang="it-IT" dirty="0" smtClean="0"/>
              <a:t>  Tale principio sancisce i limiti della conoscenza su coppie di grandezze </a:t>
            </a:r>
            <a:r>
              <a:rPr lang="it-IT" dirty="0" smtClean="0"/>
              <a:t>coniugate </a:t>
            </a:r>
            <a:r>
              <a:rPr lang="it-IT" dirty="0" smtClean="0"/>
              <a:t>in un sistema </a:t>
            </a:r>
            <a:r>
              <a:rPr lang="it-IT" dirty="0" smtClean="0"/>
              <a:t>fisico.  </a:t>
            </a:r>
            <a:r>
              <a:rPr lang="it-IT" dirty="0" smtClean="0"/>
              <a:t>Per esempio ad una particella non è possibile assegnare un valore </a:t>
            </a:r>
            <a:r>
              <a:rPr lang="it-IT" dirty="0" smtClean="0"/>
              <a:t>relativo alla  </a:t>
            </a:r>
            <a:r>
              <a:rPr lang="it-IT" dirty="0" smtClean="0"/>
              <a:t>posizione e </a:t>
            </a:r>
            <a:r>
              <a:rPr lang="it-IT" dirty="0" smtClean="0"/>
              <a:t>alla </a:t>
            </a:r>
            <a:r>
              <a:rPr lang="it-IT" dirty="0" smtClean="0"/>
              <a:t>velocità </a:t>
            </a:r>
            <a:r>
              <a:rPr lang="it-IT" dirty="0" smtClean="0"/>
              <a:t>nello </a:t>
            </a:r>
            <a:r>
              <a:rPr lang="it-IT" dirty="0" smtClean="0"/>
              <a:t>stesso </a:t>
            </a:r>
            <a:r>
              <a:rPr lang="it-IT" dirty="0" smtClean="0"/>
              <a:t>momento</a:t>
            </a:r>
            <a:r>
              <a:rPr lang="it-IT" dirty="0" smtClean="0"/>
              <a:t> </a:t>
            </a:r>
            <a:r>
              <a:rPr lang="it-IT" dirty="0" smtClean="0"/>
              <a:t>con precisione assoluta </a:t>
            </a:r>
          </a:p>
        </p:txBody>
      </p:sp>
      <p:pic>
        <p:nvPicPr>
          <p:cNvPr id="5" name="Immagine 4" descr="principio di indeterminazio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5517232"/>
            <a:ext cx="1872208" cy="93610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732240" y="5733257"/>
            <a:ext cx="241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Formula del principio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di indeterminazione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it-IT" dirty="0" smtClean="0">
                <a:solidFill>
                  <a:srgbClr val="000000"/>
                </a:solidFill>
                <a:latin typeface="Arial"/>
              </a:rPr>
            </a:br>
            <a:r>
              <a:rPr lang="it-IT" dirty="0" err="1" smtClean="0">
                <a:solidFill>
                  <a:schemeClr val="tx2"/>
                </a:solidFill>
                <a:latin typeface="Arial"/>
              </a:rPr>
              <a:t>Werner</a:t>
            </a:r>
            <a:r>
              <a:rPr lang="it-IT" dirty="0" smtClean="0">
                <a:solidFill>
                  <a:schemeClr val="tx2"/>
                </a:solidFill>
                <a:latin typeface="Arial"/>
              </a:rPr>
              <a:t> Karl </a:t>
            </a:r>
            <a:r>
              <a:rPr lang="it-IT" dirty="0" err="1" smtClean="0">
                <a:solidFill>
                  <a:schemeClr val="tx2"/>
                </a:solidFill>
                <a:latin typeface="Arial"/>
              </a:rPr>
              <a:t>Heisenberg</a:t>
            </a:r>
            <a:r>
              <a:rPr lang="it-IT" dirty="0" smtClean="0">
                <a:solidFill>
                  <a:schemeClr val="tx2"/>
                </a:solidFill>
                <a:latin typeface="Arial"/>
              </a:rPr>
              <a:t/>
            </a:r>
            <a:br>
              <a:rPr lang="it-IT" dirty="0" smtClean="0">
                <a:solidFill>
                  <a:schemeClr val="tx2"/>
                </a:solidFill>
                <a:latin typeface="Arial"/>
              </a:rPr>
            </a:b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35896" y="1600200"/>
            <a:ext cx="505090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 Nel 1930 </a:t>
            </a:r>
            <a:r>
              <a:rPr lang="it-IT" dirty="0" err="1" smtClean="0"/>
              <a:t>Heisenberg</a:t>
            </a:r>
            <a:r>
              <a:rPr lang="it-IT" dirty="0" smtClean="0"/>
              <a:t> creò, a Lipsia, un circolo di scienziati provenienti da ogni </a:t>
            </a:r>
            <a:r>
              <a:rPr lang="it-IT" dirty="0" smtClean="0"/>
              <a:t>nazione, </a:t>
            </a:r>
            <a:r>
              <a:rPr lang="it-IT" dirty="0" smtClean="0"/>
              <a:t>per </a:t>
            </a:r>
            <a:r>
              <a:rPr lang="it-IT" dirty="0" smtClean="0"/>
              <a:t>collaborare </a:t>
            </a:r>
            <a:r>
              <a:rPr lang="it-IT" dirty="0" smtClean="0"/>
              <a:t>all’elaborazione </a:t>
            </a:r>
            <a:r>
              <a:rPr lang="it-IT" dirty="0" smtClean="0"/>
              <a:t>della meccanica quantistica e per applicare la nuova teoria alla struttura della materia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pic>
        <p:nvPicPr>
          <p:cNvPr id="4" name="Immagine 3" descr="Heisenber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2" y="1556792"/>
            <a:ext cx="3469584" cy="424847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23528" y="594928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     </a:t>
            </a:r>
            <a:r>
              <a:rPr lang="it-IT" dirty="0" err="1" smtClean="0">
                <a:solidFill>
                  <a:srgbClr val="002060"/>
                </a:solidFill>
              </a:rPr>
              <a:t>Werner</a:t>
            </a:r>
            <a:r>
              <a:rPr lang="it-IT" dirty="0" smtClean="0">
                <a:solidFill>
                  <a:srgbClr val="002060"/>
                </a:solidFill>
              </a:rPr>
              <a:t> Karl </a:t>
            </a:r>
            <a:r>
              <a:rPr lang="it-IT" dirty="0" err="1" smtClean="0">
                <a:solidFill>
                  <a:srgbClr val="002060"/>
                </a:solidFill>
              </a:rPr>
              <a:t>Heisenberg</a:t>
            </a:r>
            <a:endParaRPr lang="it-IT" dirty="0" smtClean="0">
              <a:solidFill>
                <a:srgbClr val="002060"/>
              </a:solidFill>
            </a:endParaRPr>
          </a:p>
          <a:p>
            <a:r>
              <a:rPr lang="it-IT" dirty="0" smtClean="0">
                <a:solidFill>
                  <a:srgbClr val="002060"/>
                </a:solidFill>
              </a:rPr>
              <a:t>      Nobel per la fisica 1927</a:t>
            </a:r>
          </a:p>
          <a:p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6275040" cy="543346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    Ben presto </a:t>
            </a:r>
            <a:r>
              <a:rPr lang="it-IT" dirty="0" err="1" smtClean="0"/>
              <a:t>Heisenberg</a:t>
            </a:r>
            <a:r>
              <a:rPr lang="it-IT" dirty="0" smtClean="0"/>
              <a:t> dovette confrontarsi con </a:t>
            </a:r>
            <a:r>
              <a:rPr lang="it-IT" dirty="0" err="1" smtClean="0"/>
              <a:t>Grete</a:t>
            </a:r>
            <a:r>
              <a:rPr lang="it-IT" dirty="0" smtClean="0"/>
              <a:t> Hermann, giovane studiosa di filosofia vicina al Neokantismo, che </a:t>
            </a:r>
            <a:r>
              <a:rPr lang="it-IT" dirty="0" smtClean="0"/>
              <a:t>intendeva  </a:t>
            </a:r>
            <a:r>
              <a:rPr lang="it-IT" dirty="0" smtClean="0"/>
              <a:t>confutare i fondamenti della meccanica quantistica.</a:t>
            </a:r>
          </a:p>
          <a:p>
            <a:pPr>
              <a:buNone/>
            </a:pPr>
            <a:r>
              <a:rPr lang="it-IT" dirty="0" smtClean="0"/>
              <a:t> I</a:t>
            </a:r>
            <a:r>
              <a:rPr lang="it-IT" dirty="0" smtClean="0"/>
              <a:t>n base a quanto affermava la  </a:t>
            </a:r>
            <a:r>
              <a:rPr lang="it-IT" dirty="0" smtClean="0"/>
              <a:t>Hermann </a:t>
            </a:r>
            <a:r>
              <a:rPr lang="it-IT" dirty="0" smtClean="0"/>
              <a:t>, </a:t>
            </a:r>
            <a:r>
              <a:rPr lang="it-IT" dirty="0" smtClean="0"/>
              <a:t>le </a:t>
            </a:r>
            <a:r>
              <a:rPr lang="it-IT" dirty="0" smtClean="0"/>
              <a:t>nuove teorie fisiche si opponevano al rapporto causale kantiano, indispensabile </a:t>
            </a:r>
            <a:r>
              <a:rPr lang="it-IT" dirty="0" smtClean="0"/>
              <a:t>a dare </a:t>
            </a:r>
            <a:r>
              <a:rPr lang="it-IT" dirty="0" smtClean="0"/>
              <a:t>oggettività alle osservazioni umane</a:t>
            </a:r>
            <a:r>
              <a:rPr lang="it-IT" dirty="0" smtClean="0"/>
              <a:t>, quindi la </a:t>
            </a:r>
            <a:r>
              <a:rPr lang="it-IT" dirty="0" smtClean="0"/>
              <a:t>fisica quantistica non poteva considerarsi una dottrina scientifica.</a:t>
            </a:r>
          </a:p>
        </p:txBody>
      </p:sp>
      <p:pic>
        <p:nvPicPr>
          <p:cNvPr id="4" name="Immagine 3" descr="Grete_Herman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67736" y="2132856"/>
            <a:ext cx="2376264" cy="30226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7020271" y="5373216"/>
            <a:ext cx="1728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solidFill>
                  <a:srgbClr val="002060"/>
                </a:solidFill>
              </a:rPr>
              <a:t>Grete</a:t>
            </a:r>
            <a:r>
              <a:rPr lang="it-IT" dirty="0" smtClean="0">
                <a:solidFill>
                  <a:srgbClr val="002060"/>
                </a:solidFill>
              </a:rPr>
              <a:t> Hermann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95736" y="908720"/>
            <a:ext cx="6491064" cy="52174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err="1" smtClean="0"/>
              <a:t>Heisenberg</a:t>
            </a:r>
            <a:r>
              <a:rPr lang="it-IT" dirty="0" smtClean="0"/>
              <a:t> e il fisico Carl Friedrich von </a:t>
            </a:r>
            <a:r>
              <a:rPr lang="it-IT" dirty="0" err="1" smtClean="0"/>
              <a:t>Weizsacker</a:t>
            </a:r>
            <a:r>
              <a:rPr lang="it-IT" dirty="0" smtClean="0"/>
              <a:t> spiegarono per esempio come “un gran numero di atomi di </a:t>
            </a:r>
            <a:r>
              <a:rPr lang="it-IT" dirty="0" smtClean="0"/>
              <a:t>Radio </a:t>
            </a:r>
            <a:r>
              <a:rPr lang="it-IT" dirty="0" smtClean="0"/>
              <a:t>B </a:t>
            </a:r>
            <a:r>
              <a:rPr lang="it-IT" dirty="0" smtClean="0"/>
              <a:t>decadano </a:t>
            </a:r>
            <a:r>
              <a:rPr lang="it-IT" dirty="0" smtClean="0"/>
              <a:t>“in media” in mezz’ora trasformandosi in atomi di </a:t>
            </a:r>
            <a:r>
              <a:rPr lang="it-IT" dirty="0" smtClean="0"/>
              <a:t>Radio </a:t>
            </a:r>
            <a:r>
              <a:rPr lang="it-IT" dirty="0" smtClean="0"/>
              <a:t>C, ma la conoscenza del momento specifico o la causa per cui l’elettrone viene emesso in una certa posizione nella </a:t>
            </a:r>
            <a:r>
              <a:rPr lang="it-IT" dirty="0" smtClean="0"/>
              <a:t>decadenza, </a:t>
            </a:r>
            <a:r>
              <a:rPr lang="it-IT" dirty="0" smtClean="0"/>
              <a:t>non </a:t>
            </a:r>
            <a:r>
              <a:rPr lang="it-IT" dirty="0" smtClean="0"/>
              <a:t>interessano in alcun modo la </a:t>
            </a:r>
            <a:r>
              <a:rPr lang="it-IT" dirty="0" smtClean="0"/>
              <a:t>fisica </a:t>
            </a:r>
            <a:r>
              <a:rPr lang="it-IT" dirty="0" smtClean="0"/>
              <a:t>moderna</a:t>
            </a:r>
            <a:endParaRPr lang="it-IT" dirty="0"/>
          </a:p>
        </p:txBody>
      </p:sp>
      <p:pic>
        <p:nvPicPr>
          <p:cNvPr id="4" name="Immagine 3" descr="Weizsaeck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1962150" cy="275272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6" y="450912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Carl Friedrich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von </a:t>
            </a:r>
            <a:r>
              <a:rPr lang="it-IT" dirty="0" err="1" smtClean="0">
                <a:solidFill>
                  <a:srgbClr val="002060"/>
                </a:solidFill>
              </a:rPr>
              <a:t>Weizsacker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" y="0"/>
            <a:ext cx="395536" cy="476672"/>
          </a:xfrm>
        </p:spPr>
        <p:txBody>
          <a:bodyPr>
            <a:no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636912"/>
            <a:ext cx="8291264" cy="348925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     Secondo la Hermann la fisica </a:t>
            </a:r>
            <a:r>
              <a:rPr lang="it-IT" dirty="0" smtClean="0"/>
              <a:t>moderna dovrebbe conoscere, con precisione, </a:t>
            </a:r>
            <a:r>
              <a:rPr lang="it-IT" dirty="0" smtClean="0"/>
              <a:t>le condizioni dell’atomo </a:t>
            </a:r>
            <a:r>
              <a:rPr lang="it-IT" dirty="0" smtClean="0"/>
              <a:t>dato che non sa </a:t>
            </a:r>
            <a:r>
              <a:rPr lang="it-IT" dirty="0" err="1" smtClean="0"/>
              <a:t>nè</a:t>
            </a:r>
            <a:r>
              <a:rPr lang="it-IT" dirty="0" smtClean="0"/>
              <a:t>   </a:t>
            </a:r>
            <a:r>
              <a:rPr lang="it-IT" dirty="0" smtClean="0"/>
              <a:t>quando </a:t>
            </a:r>
            <a:r>
              <a:rPr lang="it-IT" dirty="0" err="1" smtClean="0"/>
              <a:t>nè</a:t>
            </a:r>
            <a:r>
              <a:rPr lang="it-IT" dirty="0" smtClean="0"/>
              <a:t> </a:t>
            </a:r>
            <a:r>
              <a:rPr lang="it-IT" dirty="0" smtClean="0"/>
              <a:t>dove l’elettrone verrà </a:t>
            </a:r>
            <a:r>
              <a:rPr lang="it-IT" dirty="0" smtClean="0"/>
              <a:t>emesso.</a:t>
            </a:r>
            <a:endParaRPr lang="it-IT" dirty="0" smtClean="0"/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 P</a:t>
            </a:r>
            <a:r>
              <a:rPr lang="it-IT" dirty="0" smtClean="0"/>
              <a:t>er </a:t>
            </a:r>
            <a:r>
              <a:rPr lang="it-IT" dirty="0" err="1" smtClean="0"/>
              <a:t>Heisenberg</a:t>
            </a:r>
            <a:r>
              <a:rPr lang="it-IT" dirty="0" smtClean="0"/>
              <a:t> </a:t>
            </a:r>
            <a:r>
              <a:rPr lang="it-IT" dirty="0" smtClean="0"/>
              <a:t>la </a:t>
            </a:r>
            <a:r>
              <a:rPr lang="it-IT" dirty="0" smtClean="0"/>
              <a:t>conoscenza di ulteriori fattori smentirebbe teorie esatte fino a quel </a:t>
            </a:r>
            <a:r>
              <a:rPr lang="it-IT" dirty="0" smtClean="0"/>
              <a:t>momento. </a:t>
            </a:r>
            <a:r>
              <a:rPr lang="it-IT" dirty="0" smtClean="0"/>
              <a:t>Se si conoscesse la posizione </a:t>
            </a:r>
            <a:r>
              <a:rPr lang="it-IT" dirty="0" smtClean="0"/>
              <a:t>di emissione dell’elettrone, </a:t>
            </a:r>
            <a:r>
              <a:rPr lang="it-IT" dirty="0" smtClean="0"/>
              <a:t>questo non sarebbe più un’onda di materia diffusa dal nucleo dell’atomo e non si potrebbe più dimostrare l’annullamento dell’onda, cosa che invece si osserva sperimentalmente. </a:t>
            </a:r>
            <a:endParaRPr lang="it-IT" dirty="0"/>
          </a:p>
        </p:txBody>
      </p:sp>
      <p:pic>
        <p:nvPicPr>
          <p:cNvPr id="4" name="Immagine 3" descr="Elektronskal_8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0"/>
            <a:ext cx="2857500" cy="28575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868144" y="476672"/>
            <a:ext cx="15940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Configurazione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Elettronica del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Radio</a:t>
            </a: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La Hermann pensava che l’atomo </a:t>
            </a:r>
            <a:r>
              <a:rPr lang="it-IT" dirty="0" smtClean="0"/>
              <a:t>dovesse essere trattato</a:t>
            </a:r>
            <a:r>
              <a:rPr lang="it-IT" dirty="0" smtClean="0"/>
              <a:t> </a:t>
            </a:r>
            <a:r>
              <a:rPr lang="it-IT" dirty="0" smtClean="0"/>
              <a:t>come un oggetto qualsiasi, in quanto  la sua esistenza viene dedotta dall’esperienza dei fenomeni osservabili</a:t>
            </a:r>
            <a:r>
              <a:rPr lang="it-IT" dirty="0" smtClean="0"/>
              <a:t>, e che fosse anche al di fuori del </a:t>
            </a:r>
            <a:r>
              <a:rPr lang="it-IT" dirty="0" smtClean="0"/>
              <a:t>“</a:t>
            </a:r>
            <a:r>
              <a:rPr lang="it-IT" dirty="0" err="1" smtClean="0"/>
              <a:t>Ding</a:t>
            </a:r>
            <a:r>
              <a:rPr lang="it-IT" dirty="0" smtClean="0"/>
              <a:t> </a:t>
            </a:r>
            <a:r>
              <a:rPr lang="it-IT" dirty="0" err="1" smtClean="0"/>
              <a:t>an</a:t>
            </a:r>
            <a:r>
              <a:rPr lang="it-IT" dirty="0" smtClean="0"/>
              <a:t> </a:t>
            </a:r>
            <a:r>
              <a:rPr lang="it-IT" dirty="0" err="1" smtClean="0"/>
              <a:t>sich</a:t>
            </a:r>
            <a:r>
              <a:rPr lang="it-IT" dirty="0" smtClean="0"/>
              <a:t>” (la cosa in sé)  </a:t>
            </a:r>
            <a:r>
              <a:rPr lang="it-IT" dirty="0" smtClean="0"/>
              <a:t>che non </a:t>
            </a:r>
            <a:r>
              <a:rPr lang="it-IT" dirty="0" smtClean="0"/>
              <a:t>compare </a:t>
            </a:r>
            <a:r>
              <a:rPr lang="it-IT" dirty="0" smtClean="0"/>
              <a:t>nella realtà nemmeno </a:t>
            </a:r>
            <a:r>
              <a:rPr lang="it-IT" dirty="0" smtClean="0"/>
              <a:t>indirettamente. Come qualsiasi oggetto doveva essere determinato dalle categorie di quantità, qualità ecc … </a:t>
            </a:r>
            <a:r>
              <a:rPr lang="it-IT" dirty="0" smtClean="0"/>
              <a:t>Pertanto rinunciare </a:t>
            </a:r>
            <a:r>
              <a:rPr lang="it-IT" dirty="0" smtClean="0"/>
              <a:t>all’applicazione di tali categorie,  </a:t>
            </a:r>
            <a:r>
              <a:rPr lang="it-IT" dirty="0" smtClean="0"/>
              <a:t>significava </a:t>
            </a:r>
            <a:r>
              <a:rPr lang="it-IT" dirty="0" smtClean="0"/>
              <a:t>rinunciare alla possibilità di fare esperienza e </a:t>
            </a:r>
            <a:r>
              <a:rPr lang="it-IT" dirty="0" smtClean="0"/>
              <a:t>quindi </a:t>
            </a:r>
            <a:r>
              <a:rPr lang="it-IT" dirty="0" smtClean="0"/>
              <a:t>scienza.</a:t>
            </a:r>
            <a:endParaRPr lang="it-IT" dirty="0"/>
          </a:p>
        </p:txBody>
      </p:sp>
      <p:pic>
        <p:nvPicPr>
          <p:cNvPr id="4" name="Immagine 3" descr="Ka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060848"/>
            <a:ext cx="1790700" cy="25431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23528" y="4797152"/>
            <a:ext cx="1368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Il filosofo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Immanuel </a:t>
            </a:r>
          </a:p>
          <a:p>
            <a:r>
              <a:rPr lang="it-IT" dirty="0" err="1" smtClean="0">
                <a:solidFill>
                  <a:srgbClr val="002060"/>
                </a:solidFill>
              </a:rPr>
              <a:t>Kant</a:t>
            </a:r>
            <a:endParaRPr lang="it-IT" dirty="0" smtClean="0">
              <a:solidFill>
                <a:srgbClr val="002060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Words>1086</Words>
  <Application>Microsoft Office PowerPoint</Application>
  <PresentationFormat>Presentazione su schermo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La Meccanica Quantistica relazionata a Kant </vt:lpstr>
      <vt:lpstr>Nascita Della Fisica Moderna </vt:lpstr>
      <vt:lpstr>Principio di complementarità</vt:lpstr>
      <vt:lpstr> Principio di indeterminazione </vt:lpstr>
      <vt:lpstr> Werner Karl Heisenberg </vt:lpstr>
      <vt:lpstr>Diapositiva 6</vt:lpstr>
      <vt:lpstr>Diapositiva 7</vt:lpstr>
      <vt:lpstr>Diapositiva 8</vt:lpstr>
      <vt:lpstr>Diapositiva 9</vt:lpstr>
      <vt:lpstr>Diapositiva 10</vt:lpstr>
      <vt:lpstr>Diapositiva 11</vt:lpstr>
      <vt:lpstr>La ricerca scientifica nella Germania nazista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Meccanica Quantistica  VS  Filosofia</dc:title>
  <dc:creator>Ubaldo</dc:creator>
  <cp:lastModifiedBy>Ubaldo</cp:lastModifiedBy>
  <cp:revision>93</cp:revision>
  <dcterms:created xsi:type="dcterms:W3CDTF">2014-03-25T17:44:35Z</dcterms:created>
  <dcterms:modified xsi:type="dcterms:W3CDTF">2014-03-31T20:07:35Z</dcterms:modified>
</cp:coreProperties>
</file>