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6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7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0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9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9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ista enfocada de una mesa con luces borrosas en segundo plano">
            <a:extLst>
              <a:ext uri="{FF2B5EF4-FFF2-40B4-BE49-F238E27FC236}">
                <a16:creationId xmlns:a16="http://schemas.microsoft.com/office/drawing/2014/main" id="{E2B07DFA-165D-42B4-9771-148A3AE90B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2DEAF9-CAEE-40DD-AD45-6C2C6197F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es-CO" sz="4000"/>
              <a:t>Marcas blancas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3610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F53D3C3-F24F-4317-98B6-A05ECD304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" y="1713"/>
            <a:ext cx="5289354" cy="686618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16B7F6FE-C6B5-49D9-8D43-BBF1731E79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8" r="25179"/>
          <a:stretch/>
        </p:blipFill>
        <p:spPr bwMode="auto">
          <a:xfrm>
            <a:off x="-1" y="1"/>
            <a:ext cx="5295331" cy="687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9567B67-507F-4AFF-B1C9-98828736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4" y="1395699"/>
            <a:ext cx="4223965" cy="4111831"/>
          </a:xfrm>
        </p:spPr>
        <p:txBody>
          <a:bodyPr>
            <a:normAutofit/>
          </a:bodyPr>
          <a:lstStyle/>
          <a:p>
            <a:pPr algn="ctr"/>
            <a:r>
              <a:rPr lang="es-CO">
                <a:solidFill>
                  <a:srgbClr val="FFFFFF"/>
                </a:solidFill>
              </a:rPr>
              <a:t>Que es una marca blanca?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FF9CD-A94F-489C-84B4-2A96F8024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76300"/>
            <a:ext cx="5219700" cy="5105400"/>
          </a:xfrm>
        </p:spPr>
        <p:txBody>
          <a:bodyPr>
            <a:normAutofit/>
          </a:bodyPr>
          <a:lstStyle/>
          <a:p>
            <a:r>
              <a:rPr lang="es-MX" dirty="0"/>
              <a:t>Se conocen como marcas blancas, aquellas marcas pertenecientes a supermercados, hipermercados, tiendas de descuento, o demás tiendas que con un precio inferior y un envase distinguido por el logotipo de su distribuidor, ofrecen en la mayoría de los casos una calidad igual o discretamente parecida a la del producto líder.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619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CFB03654-F8D1-4066-85B5-5BA57499B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48A8B2-1ADF-4D40-9EF6-52B8D443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0" y="696226"/>
            <a:ext cx="8675712" cy="981892"/>
          </a:xfrm>
        </p:spPr>
        <p:txBody>
          <a:bodyPr>
            <a:normAutofit/>
          </a:bodyPr>
          <a:lstStyle/>
          <a:p>
            <a:r>
              <a:rPr lang="es-CO" dirty="0"/>
              <a:t>Empresas que utilizan </a:t>
            </a:r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7615BC76-014D-4BD0-A843-994E2D759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4" name="Group 74">
            <a:extLst>
              <a:ext uri="{FF2B5EF4-FFF2-40B4-BE49-F238E27FC236}">
                <a16:creationId xmlns:a16="http://schemas.microsoft.com/office/drawing/2014/main" id="{39D2483B-7210-454A-B168-51DA3C161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2055" name="Freeform 57">
              <a:extLst>
                <a:ext uri="{FF2B5EF4-FFF2-40B4-BE49-F238E27FC236}">
                  <a16:creationId xmlns:a16="http://schemas.microsoft.com/office/drawing/2014/main" id="{F1142EB5-2791-4EAD-B4A2-43BECFBC5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Freeform 78">
              <a:extLst>
                <a:ext uri="{FF2B5EF4-FFF2-40B4-BE49-F238E27FC236}">
                  <a16:creationId xmlns:a16="http://schemas.microsoft.com/office/drawing/2014/main" id="{2C8870C2-1368-48B0-A8CF-BC33DF765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7" name="Freeform 79">
              <a:extLst>
                <a:ext uri="{FF2B5EF4-FFF2-40B4-BE49-F238E27FC236}">
                  <a16:creationId xmlns:a16="http://schemas.microsoft.com/office/drawing/2014/main" id="{853F9E0D-F5F9-438C-B1DC-0AA3127C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8" name="Freeform 80">
              <a:extLst>
                <a:ext uri="{FF2B5EF4-FFF2-40B4-BE49-F238E27FC236}">
                  <a16:creationId xmlns:a16="http://schemas.microsoft.com/office/drawing/2014/main" id="{B4E911B1-253E-4755-9AEC-BB1DAB8E2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Freeform 83">
              <a:extLst>
                <a:ext uri="{FF2B5EF4-FFF2-40B4-BE49-F238E27FC236}">
                  <a16:creationId xmlns:a16="http://schemas.microsoft.com/office/drawing/2014/main" id="{2AF5DD4D-BF15-452D-937B-7F29FA3F2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" name="Freeform 84">
              <a:extLst>
                <a:ext uri="{FF2B5EF4-FFF2-40B4-BE49-F238E27FC236}">
                  <a16:creationId xmlns:a16="http://schemas.microsoft.com/office/drawing/2014/main" id="{5F821C6A-EDEE-4845-92EB-367AC6002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86">
              <a:extLst>
                <a:ext uri="{FF2B5EF4-FFF2-40B4-BE49-F238E27FC236}">
                  <a16:creationId xmlns:a16="http://schemas.microsoft.com/office/drawing/2014/main" id="{504AA4DA-748D-4CFF-891A-5C8861EC4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2" name="Freeform 89">
              <a:extLst>
                <a:ext uri="{FF2B5EF4-FFF2-40B4-BE49-F238E27FC236}">
                  <a16:creationId xmlns:a16="http://schemas.microsoft.com/office/drawing/2014/main" id="{7CC3A8FA-D5F6-4A96-9B55-4479C1717A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3" name="Freeform 106">
              <a:extLst>
                <a:ext uri="{FF2B5EF4-FFF2-40B4-BE49-F238E27FC236}">
                  <a16:creationId xmlns:a16="http://schemas.microsoft.com/office/drawing/2014/main" id="{26E1DC3C-522F-46BF-9C95-47500176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Freeform 107">
              <a:extLst>
                <a:ext uri="{FF2B5EF4-FFF2-40B4-BE49-F238E27FC236}">
                  <a16:creationId xmlns:a16="http://schemas.microsoft.com/office/drawing/2014/main" id="{F7CDF92D-312E-42AB-960E-637D404934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5" name="Freeform 108">
              <a:extLst>
                <a:ext uri="{FF2B5EF4-FFF2-40B4-BE49-F238E27FC236}">
                  <a16:creationId xmlns:a16="http://schemas.microsoft.com/office/drawing/2014/main" id="{918FE320-F6B2-4BDB-95D8-DFD3B2B34F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6" name="Freeform 109">
              <a:extLst>
                <a:ext uri="{FF2B5EF4-FFF2-40B4-BE49-F238E27FC236}">
                  <a16:creationId xmlns:a16="http://schemas.microsoft.com/office/drawing/2014/main" id="{B90769B0-46E9-4B76-96A9-A247A0DF3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Freeform 110">
              <a:extLst>
                <a:ext uri="{FF2B5EF4-FFF2-40B4-BE49-F238E27FC236}">
                  <a16:creationId xmlns:a16="http://schemas.microsoft.com/office/drawing/2014/main" id="{C0CC5855-0620-41C7-AA4D-3D30E2455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Freeform 111">
              <a:extLst>
                <a:ext uri="{FF2B5EF4-FFF2-40B4-BE49-F238E27FC236}">
                  <a16:creationId xmlns:a16="http://schemas.microsoft.com/office/drawing/2014/main" id="{7A99B1F4-089E-4A1A-833C-0D0C8E770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9" name="Freeform 112">
              <a:extLst>
                <a:ext uri="{FF2B5EF4-FFF2-40B4-BE49-F238E27FC236}">
                  <a16:creationId xmlns:a16="http://schemas.microsoft.com/office/drawing/2014/main" id="{52C3D5C1-0862-4E4B-BAD8-C6244D035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Freeform 122">
              <a:extLst>
                <a:ext uri="{FF2B5EF4-FFF2-40B4-BE49-F238E27FC236}">
                  <a16:creationId xmlns:a16="http://schemas.microsoft.com/office/drawing/2014/main" id="{5E020019-37DA-47B1-A859-25E2009F7C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1" name="Freeform 123">
              <a:extLst>
                <a:ext uri="{FF2B5EF4-FFF2-40B4-BE49-F238E27FC236}">
                  <a16:creationId xmlns:a16="http://schemas.microsoft.com/office/drawing/2014/main" id="{FC071985-7349-45B2-AD36-AB9014D81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2" name="Freeform 130">
              <a:extLst>
                <a:ext uri="{FF2B5EF4-FFF2-40B4-BE49-F238E27FC236}">
                  <a16:creationId xmlns:a16="http://schemas.microsoft.com/office/drawing/2014/main" id="{8A8374B4-6CAE-4B1D-8AD8-BBD71C66E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3" name="Freeform 131">
              <a:extLst>
                <a:ext uri="{FF2B5EF4-FFF2-40B4-BE49-F238E27FC236}">
                  <a16:creationId xmlns:a16="http://schemas.microsoft.com/office/drawing/2014/main" id="{4F0392BB-C222-4B4A-B3F7-86E195396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4" name="Freeform 135">
              <a:extLst>
                <a:ext uri="{FF2B5EF4-FFF2-40B4-BE49-F238E27FC236}">
                  <a16:creationId xmlns:a16="http://schemas.microsoft.com/office/drawing/2014/main" id="{A602A52C-3AB9-4D97-AE2A-BB87DB6ACA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5" name="Freeform 141">
              <a:extLst>
                <a:ext uri="{FF2B5EF4-FFF2-40B4-BE49-F238E27FC236}">
                  <a16:creationId xmlns:a16="http://schemas.microsoft.com/office/drawing/2014/main" id="{B30A965C-348F-4CA1-882F-46F532A33B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6" name="Freeform 77">
              <a:extLst>
                <a:ext uri="{FF2B5EF4-FFF2-40B4-BE49-F238E27FC236}">
                  <a16:creationId xmlns:a16="http://schemas.microsoft.com/office/drawing/2014/main" id="{3DB93D99-B20E-4CEF-A4B5-E355F2EF8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7" name="Freeform 121">
              <a:extLst>
                <a:ext uri="{FF2B5EF4-FFF2-40B4-BE49-F238E27FC236}">
                  <a16:creationId xmlns:a16="http://schemas.microsoft.com/office/drawing/2014/main" id="{59BF81A2-5680-4745-9838-B87F14A4EE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8" name="Freeform 8">
              <a:extLst>
                <a:ext uri="{FF2B5EF4-FFF2-40B4-BE49-F238E27FC236}">
                  <a16:creationId xmlns:a16="http://schemas.microsoft.com/office/drawing/2014/main" id="{15D7F206-A93F-4CCC-B241-B733ECFCF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9" name="Freeform 87">
              <a:extLst>
                <a:ext uri="{FF2B5EF4-FFF2-40B4-BE49-F238E27FC236}">
                  <a16:creationId xmlns:a16="http://schemas.microsoft.com/office/drawing/2014/main" id="{88E77691-B7C1-4F5D-98EC-C5508CDFB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0" name="Freeform 94">
              <a:extLst>
                <a:ext uri="{FF2B5EF4-FFF2-40B4-BE49-F238E27FC236}">
                  <a16:creationId xmlns:a16="http://schemas.microsoft.com/office/drawing/2014/main" id="{B15258A7-A882-4D79-B870-C92A57D6B6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Freeform 97">
              <a:extLst>
                <a:ext uri="{FF2B5EF4-FFF2-40B4-BE49-F238E27FC236}">
                  <a16:creationId xmlns:a16="http://schemas.microsoft.com/office/drawing/2014/main" id="{CF3D5844-0132-49FA-BD1E-5263802F47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2" name="Freeform 101">
              <a:extLst>
                <a:ext uri="{FF2B5EF4-FFF2-40B4-BE49-F238E27FC236}">
                  <a16:creationId xmlns:a16="http://schemas.microsoft.com/office/drawing/2014/main" id="{A399F043-AB24-4109-800A-BD94939A4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3" name="Freeform 102">
              <a:extLst>
                <a:ext uri="{FF2B5EF4-FFF2-40B4-BE49-F238E27FC236}">
                  <a16:creationId xmlns:a16="http://schemas.microsoft.com/office/drawing/2014/main" id="{796159AE-3178-456B-B411-196E260E5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4" name="Freeform 103">
              <a:extLst>
                <a:ext uri="{FF2B5EF4-FFF2-40B4-BE49-F238E27FC236}">
                  <a16:creationId xmlns:a16="http://schemas.microsoft.com/office/drawing/2014/main" id="{B0562100-3934-4A15-8C23-D55F111D9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5" name="Freeform 117">
              <a:extLst>
                <a:ext uri="{FF2B5EF4-FFF2-40B4-BE49-F238E27FC236}">
                  <a16:creationId xmlns:a16="http://schemas.microsoft.com/office/drawing/2014/main" id="{6DD7C928-63AE-4BCB-9843-570F9E04E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6" name="Freeform 118">
              <a:extLst>
                <a:ext uri="{FF2B5EF4-FFF2-40B4-BE49-F238E27FC236}">
                  <a16:creationId xmlns:a16="http://schemas.microsoft.com/office/drawing/2014/main" id="{5AC011E4-1DCA-418C-8008-AE4E1E61D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7" name="Freeform 119">
              <a:extLst>
                <a:ext uri="{FF2B5EF4-FFF2-40B4-BE49-F238E27FC236}">
                  <a16:creationId xmlns:a16="http://schemas.microsoft.com/office/drawing/2014/main" id="{5B2D3B89-E1F5-40D8-AEC0-8E7B2E67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8" name="Freeform 136">
              <a:extLst>
                <a:ext uri="{FF2B5EF4-FFF2-40B4-BE49-F238E27FC236}">
                  <a16:creationId xmlns:a16="http://schemas.microsoft.com/office/drawing/2014/main" id="{DBB111D7-2067-4503-A6F9-647407E18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Freeform 137">
              <a:extLst>
                <a:ext uri="{FF2B5EF4-FFF2-40B4-BE49-F238E27FC236}">
                  <a16:creationId xmlns:a16="http://schemas.microsoft.com/office/drawing/2014/main" id="{20B3ED41-DE4C-4CE7-A8DE-B4ED03137D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Freeform 139">
              <a:extLst>
                <a:ext uri="{FF2B5EF4-FFF2-40B4-BE49-F238E27FC236}">
                  <a16:creationId xmlns:a16="http://schemas.microsoft.com/office/drawing/2014/main" id="{F4EE6DAD-6518-47B6-A04F-484A162676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1" name="Freeform 143">
              <a:extLst>
                <a:ext uri="{FF2B5EF4-FFF2-40B4-BE49-F238E27FC236}">
                  <a16:creationId xmlns:a16="http://schemas.microsoft.com/office/drawing/2014/main" id="{B6867974-B4C0-48AA-A205-B435998B74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Freeform 144">
              <a:extLst>
                <a:ext uri="{FF2B5EF4-FFF2-40B4-BE49-F238E27FC236}">
                  <a16:creationId xmlns:a16="http://schemas.microsoft.com/office/drawing/2014/main" id="{21F27A0E-A6C1-4AFE-8CBA-28E4FE70B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3" name="Freeform 145">
              <a:extLst>
                <a:ext uri="{FF2B5EF4-FFF2-40B4-BE49-F238E27FC236}">
                  <a16:creationId xmlns:a16="http://schemas.microsoft.com/office/drawing/2014/main" id="{AAA114B9-98D7-4840-8602-457F0741B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4" name="Freeform 8">
              <a:extLst>
                <a:ext uri="{FF2B5EF4-FFF2-40B4-BE49-F238E27FC236}">
                  <a16:creationId xmlns:a16="http://schemas.microsoft.com/office/drawing/2014/main" id="{4E9E63DF-694C-4693-8D8B-0275BB744D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95" name="Freeform 113">
            <a:extLst>
              <a:ext uri="{FF2B5EF4-FFF2-40B4-BE49-F238E27FC236}">
                <a16:creationId xmlns:a16="http://schemas.microsoft.com/office/drawing/2014/main" id="{B1A3BF1A-EF96-468A-B04F-AFDF6621D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84C465-1A1F-4BB7-811D-DAF3E51B8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57" y="2342775"/>
            <a:ext cx="5009643" cy="319741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MX" sz="1400" dirty="0"/>
              <a:t>Para la Compañía Éxito, las marcas propias se han convertido en una oportunidad para responder a las expectativas de los clientes a través de un amplio portafolio de productos innovadores, sometidos a estrictos procesos de calidad y ofrecidos a precios asequibles.</a:t>
            </a:r>
          </a:p>
          <a:p>
            <a:pPr>
              <a:lnSpc>
                <a:spcPct val="140000"/>
              </a:lnSpc>
            </a:pPr>
            <a:r>
              <a:rPr lang="es-MX" sz="1400" dirty="0"/>
              <a:t>Estos productos en el Grupo Éxito, son sinónimo de competitividad, oportunidades para miles de proveedores y diferenciación.</a:t>
            </a:r>
            <a:endParaRPr lang="es-CO" sz="1400" dirty="0"/>
          </a:p>
        </p:txBody>
      </p:sp>
      <p:grpSp>
        <p:nvGrpSpPr>
          <p:cNvPr id="2096" name="Group 118">
            <a:extLst>
              <a:ext uri="{FF2B5EF4-FFF2-40B4-BE49-F238E27FC236}">
                <a16:creationId xmlns:a16="http://schemas.microsoft.com/office/drawing/2014/main" id="{AC1582F5-FF93-46BF-A92F-D4490D653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2097" name="Freeform 82">
              <a:extLst>
                <a:ext uri="{FF2B5EF4-FFF2-40B4-BE49-F238E27FC236}">
                  <a16:creationId xmlns:a16="http://schemas.microsoft.com/office/drawing/2014/main" id="{EDA30C63-7387-41DF-A6B0-5E3B1AF60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8" name="Freeform 70">
              <a:extLst>
                <a:ext uri="{FF2B5EF4-FFF2-40B4-BE49-F238E27FC236}">
                  <a16:creationId xmlns:a16="http://schemas.microsoft.com/office/drawing/2014/main" id="{0F9349DE-8C14-4D6E-B1C2-4750F704C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9" name="Freeform 85">
              <a:extLst>
                <a:ext uri="{FF2B5EF4-FFF2-40B4-BE49-F238E27FC236}">
                  <a16:creationId xmlns:a16="http://schemas.microsoft.com/office/drawing/2014/main" id="{0093B34B-1559-4D7A-90CF-114125FD6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0" name="Freeform 87">
              <a:extLst>
                <a:ext uri="{FF2B5EF4-FFF2-40B4-BE49-F238E27FC236}">
                  <a16:creationId xmlns:a16="http://schemas.microsoft.com/office/drawing/2014/main" id="{F32E37EB-F93F-4ACA-8EC5-831308501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1" name="Freeform 94">
              <a:extLst>
                <a:ext uri="{FF2B5EF4-FFF2-40B4-BE49-F238E27FC236}">
                  <a16:creationId xmlns:a16="http://schemas.microsoft.com/office/drawing/2014/main" id="{6486B439-14A8-40F4-BD01-2647D4752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2" name="Freeform 118">
              <a:extLst>
                <a:ext uri="{FF2B5EF4-FFF2-40B4-BE49-F238E27FC236}">
                  <a16:creationId xmlns:a16="http://schemas.microsoft.com/office/drawing/2014/main" id="{3EA0483A-6030-445C-9A9E-FC8847FD4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Freeform 119">
              <a:extLst>
                <a:ext uri="{FF2B5EF4-FFF2-40B4-BE49-F238E27FC236}">
                  <a16:creationId xmlns:a16="http://schemas.microsoft.com/office/drawing/2014/main" id="{54E9F49B-F300-4A14-B0F3-36A75B171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4" name="Freeform 139">
              <a:extLst>
                <a:ext uri="{FF2B5EF4-FFF2-40B4-BE49-F238E27FC236}">
                  <a16:creationId xmlns:a16="http://schemas.microsoft.com/office/drawing/2014/main" id="{293DA61B-9566-467E-A357-E86CD8E7E2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5" name="Freeform 144">
              <a:extLst>
                <a:ext uri="{FF2B5EF4-FFF2-40B4-BE49-F238E27FC236}">
                  <a16:creationId xmlns:a16="http://schemas.microsoft.com/office/drawing/2014/main" id="{A1A7223C-6F2C-487D-A45A-6EBBD051A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6" name="Freeform 145">
              <a:extLst>
                <a:ext uri="{FF2B5EF4-FFF2-40B4-BE49-F238E27FC236}">
                  <a16:creationId xmlns:a16="http://schemas.microsoft.com/office/drawing/2014/main" id="{DC4DE17D-AC51-4C89-AC1A-016A928A1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7" name="Freeform 8">
              <a:extLst>
                <a:ext uri="{FF2B5EF4-FFF2-40B4-BE49-F238E27FC236}">
                  <a16:creationId xmlns:a16="http://schemas.microsoft.com/office/drawing/2014/main" id="{95D0E198-D3C3-4790-881E-4DF6C9D7F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8" name="Freeform 51">
              <a:extLst>
                <a:ext uri="{FF2B5EF4-FFF2-40B4-BE49-F238E27FC236}">
                  <a16:creationId xmlns:a16="http://schemas.microsoft.com/office/drawing/2014/main" id="{E9952623-7C81-47CA-85D8-C872DE84E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" name="Freeform 78">
              <a:extLst>
                <a:ext uri="{FF2B5EF4-FFF2-40B4-BE49-F238E27FC236}">
                  <a16:creationId xmlns:a16="http://schemas.microsoft.com/office/drawing/2014/main" id="{F90AA42C-D724-4AD8-81F3-CDFC42063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" name="Freeform 84">
              <a:extLst>
                <a:ext uri="{FF2B5EF4-FFF2-40B4-BE49-F238E27FC236}">
                  <a16:creationId xmlns:a16="http://schemas.microsoft.com/office/drawing/2014/main" id="{CAB3A278-E8E7-4070-B30A-31B5DE980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1" name="Freeform 86">
              <a:extLst>
                <a:ext uri="{FF2B5EF4-FFF2-40B4-BE49-F238E27FC236}">
                  <a16:creationId xmlns:a16="http://schemas.microsoft.com/office/drawing/2014/main" id="{910FC82B-A4C1-428C-A576-79B5F6D18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2" name="Freeform 106">
              <a:extLst>
                <a:ext uri="{FF2B5EF4-FFF2-40B4-BE49-F238E27FC236}">
                  <a16:creationId xmlns:a16="http://schemas.microsoft.com/office/drawing/2014/main" id="{B9CB6255-5C91-4496-B0AE-529737BC5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3" name="Freeform 110">
              <a:extLst>
                <a:ext uri="{FF2B5EF4-FFF2-40B4-BE49-F238E27FC236}">
                  <a16:creationId xmlns:a16="http://schemas.microsoft.com/office/drawing/2014/main" id="{A58DBA3F-B3E2-4AD9-A93C-FDF997582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4" name="Freeform 123">
              <a:extLst>
                <a:ext uri="{FF2B5EF4-FFF2-40B4-BE49-F238E27FC236}">
                  <a16:creationId xmlns:a16="http://schemas.microsoft.com/office/drawing/2014/main" id="{AE100164-158F-422B-8A80-DFF4E0E06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5" name="Freeform 130">
              <a:extLst>
                <a:ext uri="{FF2B5EF4-FFF2-40B4-BE49-F238E27FC236}">
                  <a16:creationId xmlns:a16="http://schemas.microsoft.com/office/drawing/2014/main" id="{1A0EF69A-22C3-4FF9-B6DD-55C6DAC3B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6" name="Freeform 141">
              <a:extLst>
                <a:ext uri="{FF2B5EF4-FFF2-40B4-BE49-F238E27FC236}">
                  <a16:creationId xmlns:a16="http://schemas.microsoft.com/office/drawing/2014/main" id="{3963C700-CFE8-4ED2-8E1E-1139AC305D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Freeform 99">
              <a:extLst>
                <a:ext uri="{FF2B5EF4-FFF2-40B4-BE49-F238E27FC236}">
                  <a16:creationId xmlns:a16="http://schemas.microsoft.com/office/drawing/2014/main" id="{86FC694B-4A70-4160-A64D-DA282DE95B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8" name="Freeform 8">
              <a:extLst>
                <a:ext uri="{FF2B5EF4-FFF2-40B4-BE49-F238E27FC236}">
                  <a16:creationId xmlns:a16="http://schemas.microsoft.com/office/drawing/2014/main" id="{2A55A10A-49CA-42B6-84C9-8A1A1596D7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0" name="Picture 2" descr="Grupo Éxito, el líder en ventas de marcas propias del país | Empresas |  Negocios | Portafolio">
            <a:extLst>
              <a:ext uri="{FF2B5EF4-FFF2-40B4-BE49-F238E27FC236}">
                <a16:creationId xmlns:a16="http://schemas.microsoft.com/office/drawing/2014/main" id="{26D99E51-988B-43C8-AFCD-0A872EE1A6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9" r="1" b="1"/>
          <a:stretch/>
        </p:blipFill>
        <p:spPr bwMode="auto">
          <a:xfrm>
            <a:off x="6586071" y="1879643"/>
            <a:ext cx="5613519" cy="410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36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09" name="Rectangle 70">
            <a:extLst>
              <a:ext uri="{FF2B5EF4-FFF2-40B4-BE49-F238E27FC236}">
                <a16:creationId xmlns:a16="http://schemas.microsoft.com/office/drawing/2014/main" id="{11AC88F6-55CB-496B-8AD8-9ABD2E6E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0" name="Freeform 118">
            <a:extLst>
              <a:ext uri="{FF2B5EF4-FFF2-40B4-BE49-F238E27FC236}">
                <a16:creationId xmlns:a16="http://schemas.microsoft.com/office/drawing/2014/main" id="{F1FA5EE8-8FDF-4249-8FBE-5EE4A41B3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3029900" y="2757"/>
            <a:ext cx="131153" cy="96290"/>
          </a:xfrm>
          <a:custGeom>
            <a:avLst/>
            <a:gdLst>
              <a:gd name="T0" fmla="*/ 22 w 40"/>
              <a:gd name="T1" fmla="*/ 0 h 32"/>
              <a:gd name="T2" fmla="*/ 16 w 40"/>
              <a:gd name="T3" fmla="*/ 25 h 32"/>
              <a:gd name="T4" fmla="*/ 22 w 40"/>
              <a:gd name="T5" fmla="*/ 0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" h="32">
                <a:moveTo>
                  <a:pt x="22" y="0"/>
                </a:moveTo>
                <a:cubicBezTo>
                  <a:pt x="40" y="3"/>
                  <a:pt x="40" y="32"/>
                  <a:pt x="16" y="25"/>
                </a:cubicBezTo>
                <a:cubicBezTo>
                  <a:pt x="0" y="7"/>
                  <a:pt x="14" y="4"/>
                  <a:pt x="22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Rectangle 74">
            <a:extLst>
              <a:ext uri="{FF2B5EF4-FFF2-40B4-BE49-F238E27FC236}">
                <a16:creationId xmlns:a16="http://schemas.microsoft.com/office/drawing/2014/main" id="{969239DF-EAA4-47C3-B4E3-79C6BCB24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5267"/>
            <a:ext cx="5300328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388C28C-9926-4500-9402-C1B326999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493" y="1371601"/>
            <a:ext cx="3934047" cy="4114800"/>
          </a:xfrm>
        </p:spPr>
        <p:txBody>
          <a:bodyPr>
            <a:normAutofit/>
          </a:bodyPr>
          <a:lstStyle/>
          <a:p>
            <a:pPr algn="ctr"/>
            <a:r>
              <a:rPr lang="es-CO"/>
              <a:t>Empresas que utilizan </a:t>
            </a:r>
          </a:p>
        </p:txBody>
      </p:sp>
      <p:pic>
        <p:nvPicPr>
          <p:cNvPr id="3074" name="Picture 2" descr="Carrefour cambia la imagen de sus productos - Marketing4Food">
            <a:extLst>
              <a:ext uri="{FF2B5EF4-FFF2-40B4-BE49-F238E27FC236}">
                <a16:creationId xmlns:a16="http://schemas.microsoft.com/office/drawing/2014/main" id="{3C3F1E77-9E42-4376-982A-850F65566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4350" y="1010914"/>
            <a:ext cx="5191350" cy="25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5488CA-9714-4936-8FBB-C1B0CB196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350" y="4008474"/>
            <a:ext cx="5191349" cy="2158409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s-CO" sz="1900"/>
              <a:t>Otra empresa que está presente con sus marcas blancas es Carrefour, las cual también lleva la premisa de ofrecer los mismos productos de la canasta familiar pero a menor costo y mejor calidad</a:t>
            </a:r>
          </a:p>
        </p:txBody>
      </p:sp>
    </p:spTree>
    <p:extLst>
      <p:ext uri="{BB962C8B-B14F-4D97-AF65-F5344CB8AC3E}">
        <p14:creationId xmlns:p14="http://schemas.microsoft.com/office/powerpoint/2010/main" val="334031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52A72B4-E949-4A81-8593-D8172B667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48757"/>
            <a:ext cx="10492667" cy="1065321"/>
          </a:xfrm>
        </p:spPr>
        <p:txBody>
          <a:bodyPr>
            <a:normAutofit/>
          </a:bodyPr>
          <a:lstStyle/>
          <a:p>
            <a:r>
              <a:rPr lang="es-CO" dirty="0"/>
              <a:t>Empresas que utilizan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69DFF9-CCA6-44F0-9561-535720251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05" y="2575844"/>
            <a:ext cx="4859855" cy="2476964"/>
          </a:xfrm>
        </p:spPr>
        <p:txBody>
          <a:bodyPr>
            <a:normAutofit fontScale="92500" lnSpcReduction="20000"/>
          </a:bodyPr>
          <a:lstStyle/>
          <a:p>
            <a:r>
              <a:rPr lang="es-CO" dirty="0"/>
              <a:t>Justo y bueno por su parte no se quería quedar atrás y tiene una amplia gama de productos que va desde aseo personal hasta panadería, todo en pro de ganar clientes con precios más competitivos.</a:t>
            </a:r>
          </a:p>
        </p:txBody>
      </p:sp>
      <p:pic>
        <p:nvPicPr>
          <p:cNvPr id="4098" name="Picture 2" descr="Surgen aspirantes a capitalizar la cadena Justo &amp;amp; Bueno, ¿quiénes son?">
            <a:extLst>
              <a:ext uri="{FF2B5EF4-FFF2-40B4-BE49-F238E27FC236}">
                <a16:creationId xmlns:a16="http://schemas.microsoft.com/office/drawing/2014/main" id="{6EA58724-9A8D-464E-BF98-7436FCD41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9831" y="2222772"/>
            <a:ext cx="5328250" cy="282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76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4971312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208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Modern Love</vt:lpstr>
      <vt:lpstr>BohemianVTI</vt:lpstr>
      <vt:lpstr>Marcas blancas</vt:lpstr>
      <vt:lpstr>Que es una marca blanca?</vt:lpstr>
      <vt:lpstr>Empresas que utilizan </vt:lpstr>
      <vt:lpstr>Empresas que utilizan </vt:lpstr>
      <vt:lpstr>Empresas que utilizan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Marcas blancas</dc:title>
  <dc:creator>Nicolas  Ortiz Rodriguez</dc:creator>
  <cp:lastModifiedBy>Nicolas  Ortiz Rodriguez</cp:lastModifiedBy>
  <cp:revision>1</cp:revision>
  <dcterms:created xsi:type="dcterms:W3CDTF">2021-12-07T13:43:59Z</dcterms:created>
  <dcterms:modified xsi:type="dcterms:W3CDTF">2021-12-07T14:15:41Z</dcterms:modified>
</cp:coreProperties>
</file>