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1"/>
  </p:notesMasterIdLst>
  <p:sldIdLst>
    <p:sldId id="258" r:id="rId2"/>
    <p:sldId id="259" r:id="rId3"/>
    <p:sldId id="260" r:id="rId4"/>
    <p:sldId id="261" r:id="rId5"/>
    <p:sldId id="262" r:id="rId6"/>
    <p:sldId id="263" r:id="rId7"/>
    <p:sldId id="265" r:id="rId8"/>
    <p:sldId id="266" r:id="rId9"/>
    <p:sldId id="267" r:id="rId1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3" d="100"/>
          <a:sy n="83" d="100"/>
        </p:scale>
        <p:origin x="-22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4DEE52-211C-4F3D-9D9C-C3BCD940A775}" type="datetimeFigureOut">
              <a:rPr lang="es-CO" smtClean="0"/>
              <a:t>22/02/2021</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710453-8D44-4BE8-93BB-DB3220C2597E}" type="slidenum">
              <a:rPr lang="es-CO" smtClean="0"/>
              <a:t>‹Nº›</a:t>
            </a:fld>
            <a:endParaRPr lang="es-CO"/>
          </a:p>
        </p:txBody>
      </p:sp>
    </p:spTree>
    <p:extLst>
      <p:ext uri="{BB962C8B-B14F-4D97-AF65-F5344CB8AC3E}">
        <p14:creationId xmlns:p14="http://schemas.microsoft.com/office/powerpoint/2010/main" val="3837896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62D6E202-B606-4609-B914-27C9371A1F6D}" type="datetime1">
              <a:rPr lang="en-US" smtClean="0"/>
              <a:t>2/22/2021</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2449333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2D6E202-B606-4609-B914-27C9371A1F6D}" type="datetime1">
              <a:rPr lang="en-US" smtClean="0"/>
              <a:t>2/22/2021</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0425957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41"/>
            <a:ext cx="36576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812800" y="274641"/>
            <a:ext cx="107696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2D6E202-B606-4609-B914-27C9371A1F6D}" type="datetime1">
              <a:rPr lang="en-US" smtClean="0"/>
              <a:t>2/22/2021</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17728309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62D6E202-B606-4609-B914-27C9371A1F6D}" type="datetime1">
              <a:rPr lang="en-US" smtClean="0"/>
              <a:t>2/22/2021</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8412590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2D6E202-B606-4609-B914-27C9371A1F6D}" type="datetime1">
              <a:rPr lang="en-US" smtClean="0"/>
              <a:t>2/22/2021</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90364068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62D6E202-B606-4609-B914-27C9371A1F6D}" type="datetime1">
              <a:rPr lang="en-US" smtClean="0"/>
              <a:t>2/22/2021</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8632119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62D6E202-B606-4609-B914-27C9371A1F6D}" type="datetime1">
              <a:rPr lang="en-US" smtClean="0"/>
              <a:t>2/22/2021</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31574828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62D6E202-B606-4609-B914-27C9371A1F6D}" type="datetime1">
              <a:rPr lang="en-US" smtClean="0"/>
              <a:t>2/22/2021</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95714641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2D6E202-B606-4609-B914-27C9371A1F6D}" type="datetime1">
              <a:rPr lang="en-US" smtClean="0"/>
              <a:t>2/22/2021</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364535430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D6E202-B606-4609-B914-27C9371A1F6D}" type="datetime1">
              <a:rPr lang="en-US" smtClean="0"/>
              <a:t>2/22/2021</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6467606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D6E202-B606-4609-B914-27C9371A1F6D}" type="datetime1">
              <a:rPr lang="en-US" smtClean="0"/>
              <a:t>2/22/2021</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3A98EE3D-8CD1-4C3F-BD1C-C98C9596463C}" type="slidenum">
              <a:rPr lang="en-US" smtClean="0"/>
              <a:t>‹Nº›</a:t>
            </a:fld>
            <a:endParaRPr lang="en-US" dirty="0"/>
          </a:p>
        </p:txBody>
      </p:sp>
    </p:spTree>
    <p:extLst>
      <p:ext uri="{BB962C8B-B14F-4D97-AF65-F5344CB8AC3E}">
        <p14:creationId xmlns:p14="http://schemas.microsoft.com/office/powerpoint/2010/main" val="404621813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2/22/2021</a:t>
            </a:fld>
            <a:endParaRPr lang="en-US" dirty="0"/>
          </a:p>
        </p:txBody>
      </p:sp>
      <p:sp>
        <p:nvSpPr>
          <p:cNvPr id="5" name="4 Marcador de pie de página"/>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‹Nº›</a:t>
            </a:fld>
            <a:endParaRPr lang="en-US" dirty="0"/>
          </a:p>
        </p:txBody>
      </p:sp>
    </p:spTree>
    <p:extLst>
      <p:ext uri="{BB962C8B-B14F-4D97-AF65-F5344CB8AC3E}">
        <p14:creationId xmlns:p14="http://schemas.microsoft.com/office/powerpoint/2010/main" val="26061636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 xmlns:a16="http://schemas.microsoft.com/office/drawing/2014/main" id="{D8466096-AFE3-49C3-8579-4BC20A814E9E}"/>
              </a:ext>
            </a:extLst>
          </p:cNvPr>
          <p:cNvSpPr txBox="1">
            <a:spLocks/>
          </p:cNvSpPr>
          <p:nvPr/>
        </p:nvSpPr>
        <p:spPr>
          <a:xfrm>
            <a:off x="1255518" y="940798"/>
            <a:ext cx="4893822" cy="7144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7200" b="1" dirty="0" smtClean="0">
                <a:ln w="18000">
                  <a:solidFill>
                    <a:srgbClr val="3366FF"/>
                  </a:solidFill>
                  <a:prstDash val="solid"/>
                  <a:miter lim="800000"/>
                </a:ln>
                <a:noFill/>
                <a:effectLst>
                  <a:outerShdw blurRad="25500" dist="23000" dir="7020000" algn="tl">
                    <a:srgbClr val="000000">
                      <a:alpha val="50000"/>
                    </a:srgbClr>
                  </a:outerShdw>
                </a:effectLst>
                <a:latin typeface="Bahnschrift Light Condensed" pitchFamily="34" charset="0"/>
              </a:rPr>
              <a:t>CONCLUSIONES</a:t>
            </a:r>
            <a:endParaRPr lang="es-CO" sz="7200" b="1" dirty="0">
              <a:ln w="18000">
                <a:solidFill>
                  <a:srgbClr val="3366FF"/>
                </a:solidFill>
                <a:prstDash val="solid"/>
                <a:miter lim="800000"/>
              </a:ln>
              <a:noFill/>
              <a:effectLst>
                <a:outerShdw blurRad="25500" dist="23000" dir="7020000" algn="tl">
                  <a:srgbClr val="000000">
                    <a:alpha val="50000"/>
                  </a:srgbClr>
                </a:outerShdw>
              </a:effectLst>
              <a:latin typeface="Bahnschrift Light Condensed" pitchFamily="34" charset="0"/>
            </a:endParaRPr>
          </a:p>
        </p:txBody>
      </p:sp>
      <p:pic>
        <p:nvPicPr>
          <p:cNvPr id="5" name="Picture 2" descr="Conclusiones del análisis de las métricas más usadas por las ...">
            <a:extLst>
              <a:ext uri="{FF2B5EF4-FFF2-40B4-BE49-F238E27FC236}">
                <a16:creationId xmlns="" xmlns:a16="http://schemas.microsoft.com/office/drawing/2014/main" id="{800F392F-E73A-4527-9E06-D125C139B2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4" r="4479" b="-2"/>
          <a:stretch/>
        </p:blipFill>
        <p:spPr bwMode="auto">
          <a:xfrm>
            <a:off x="6747511" y="1298021"/>
            <a:ext cx="4613910" cy="4100863"/>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074420" y="2457182"/>
            <a:ext cx="4400550" cy="2308324"/>
          </a:xfrm>
          <a:prstGeom prst="rect">
            <a:avLst/>
          </a:prstGeom>
          <a:noFill/>
        </p:spPr>
        <p:txBody>
          <a:bodyPr wrap="square" rtlCol="0">
            <a:spAutoFit/>
          </a:bodyPr>
          <a:lstStyle/>
          <a:p>
            <a:pPr algn="ctr"/>
            <a:r>
              <a:rPr lang="es-CO" dirty="0">
                <a:solidFill>
                  <a:schemeClr val="bg1"/>
                </a:solidFill>
                <a:latin typeface="Bahnschrift Light" pitchFamily="34" charset="0"/>
              </a:rPr>
              <a:t>MELISSA MENESES ESCOBAR 20171015006</a:t>
            </a:r>
          </a:p>
          <a:p>
            <a:pPr algn="ctr"/>
            <a:r>
              <a:rPr lang="es-CO" dirty="0">
                <a:solidFill>
                  <a:schemeClr val="bg1"/>
                </a:solidFill>
                <a:latin typeface="Bahnschrift Light" pitchFamily="34" charset="0"/>
              </a:rPr>
              <a:t>OMAR NORIEGA ARANGUREN 20162015431</a:t>
            </a:r>
          </a:p>
          <a:p>
            <a:pPr algn="ctr"/>
            <a:r>
              <a:rPr lang="es-CO" dirty="0">
                <a:solidFill>
                  <a:schemeClr val="bg1"/>
                </a:solidFill>
                <a:latin typeface="Bahnschrift Light" pitchFamily="34" charset="0"/>
              </a:rPr>
              <a:t>NICOLAS DAVID ARDILA </a:t>
            </a:r>
            <a:endParaRPr lang="es-CO" dirty="0" smtClean="0">
              <a:solidFill>
                <a:schemeClr val="bg1"/>
              </a:solidFill>
              <a:latin typeface="Bahnschrift Light" pitchFamily="34" charset="0"/>
            </a:endParaRPr>
          </a:p>
          <a:p>
            <a:pPr algn="ctr"/>
            <a:r>
              <a:rPr lang="es-CO" dirty="0" smtClean="0">
                <a:solidFill>
                  <a:schemeClr val="bg1"/>
                </a:solidFill>
                <a:latin typeface="Bahnschrift Light" pitchFamily="34" charset="0"/>
              </a:rPr>
              <a:t>20181015096</a:t>
            </a:r>
            <a:endParaRPr lang="es-CO" dirty="0">
              <a:solidFill>
                <a:schemeClr val="bg1"/>
              </a:solidFill>
              <a:latin typeface="Bahnschrift Light" pitchFamily="34" charset="0"/>
            </a:endParaRPr>
          </a:p>
          <a:p>
            <a:pPr algn="ctr"/>
            <a:r>
              <a:rPr lang="es-CO" dirty="0">
                <a:solidFill>
                  <a:schemeClr val="bg1"/>
                </a:solidFill>
                <a:latin typeface="Bahnschrift Light" pitchFamily="34" charset="0"/>
              </a:rPr>
              <a:t>ANDREA VANESSA CAMACHO A. </a:t>
            </a:r>
            <a:r>
              <a:rPr lang="es-CO" dirty="0" smtClean="0">
                <a:solidFill>
                  <a:schemeClr val="bg1"/>
                </a:solidFill>
                <a:latin typeface="Bahnschrift Light" pitchFamily="34" charset="0"/>
              </a:rPr>
              <a:t>20171015114</a:t>
            </a:r>
            <a:endParaRPr lang="es-CO" dirty="0">
              <a:solidFill>
                <a:schemeClr val="bg1"/>
              </a:solidFill>
              <a:latin typeface="Bahnschrift Light" pitchFamily="34" charset="0"/>
            </a:endParaRPr>
          </a:p>
        </p:txBody>
      </p:sp>
    </p:spTree>
    <p:extLst>
      <p:ext uri="{BB962C8B-B14F-4D97-AF65-F5344CB8AC3E}">
        <p14:creationId xmlns:p14="http://schemas.microsoft.com/office/powerpoint/2010/main" val="4132450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 xmlns:a16="http://schemas.microsoft.com/office/drawing/2014/main" id="{9F5C6984-8E03-4C8B-AA6B-EBEA3DCE1724}"/>
              </a:ext>
            </a:extLst>
          </p:cNvPr>
          <p:cNvSpPr>
            <a:spLocks noGrp="1"/>
          </p:cNvSpPr>
          <p:nvPr>
            <p:ph idx="1"/>
          </p:nvPr>
        </p:nvSpPr>
        <p:spPr>
          <a:xfrm>
            <a:off x="5783580" y="2108201"/>
            <a:ext cx="5372100" cy="3760891"/>
          </a:xfrm>
        </p:spPr>
        <p:txBody>
          <a:bodyPr>
            <a:normAutofit/>
          </a:bodyPr>
          <a:lstStyle/>
          <a:p>
            <a:pPr algn="just">
              <a:lnSpc>
                <a:spcPct val="110000"/>
              </a:lnSpc>
            </a:pPr>
            <a:r>
              <a:rPr lang="es-CO" sz="1600" dirty="0">
                <a:solidFill>
                  <a:schemeClr val="bg1"/>
                </a:solidFill>
                <a:latin typeface="Bahnschrift Light" pitchFamily="34" charset="0"/>
              </a:rPr>
              <a:t>Excel </a:t>
            </a:r>
            <a:r>
              <a:rPr lang="es-CO" sz="1600" dirty="0" smtClean="0">
                <a:solidFill>
                  <a:schemeClr val="bg1"/>
                </a:solidFill>
                <a:latin typeface="Bahnschrift Light" pitchFamily="34" charset="0"/>
              </a:rPr>
              <a:t>le facilita </a:t>
            </a:r>
            <a:r>
              <a:rPr lang="es-CO" sz="1600" dirty="0">
                <a:solidFill>
                  <a:schemeClr val="bg1"/>
                </a:solidFill>
                <a:latin typeface="Bahnschrift Light" pitchFamily="34" charset="0"/>
              </a:rPr>
              <a:t>a las empresas </a:t>
            </a:r>
            <a:r>
              <a:rPr lang="es-CO" sz="1600" dirty="0" smtClean="0">
                <a:solidFill>
                  <a:schemeClr val="bg1"/>
                </a:solidFill>
                <a:latin typeface="Bahnschrift Light" pitchFamily="34" charset="0"/>
              </a:rPr>
              <a:t>herramientas </a:t>
            </a:r>
            <a:r>
              <a:rPr lang="es-CO" sz="1600" dirty="0">
                <a:solidFill>
                  <a:schemeClr val="bg1"/>
                </a:solidFill>
                <a:latin typeface="Bahnschrift Light" pitchFamily="34" charset="0"/>
              </a:rPr>
              <a:t>necesarias para el manejo y aprovechamiento de sus datos de forma rápida y eficaz</a:t>
            </a:r>
            <a:r>
              <a:rPr lang="es-CO" sz="1600" dirty="0" smtClean="0">
                <a:solidFill>
                  <a:schemeClr val="bg1"/>
                </a:solidFill>
                <a:latin typeface="Bahnschrift Light" pitchFamily="34" charset="0"/>
              </a:rPr>
              <a:t>.</a:t>
            </a:r>
          </a:p>
          <a:p>
            <a:pPr algn="just">
              <a:lnSpc>
                <a:spcPct val="110000"/>
              </a:lnSpc>
            </a:pPr>
            <a:endParaRPr lang="es-CO" sz="1600" dirty="0">
              <a:solidFill>
                <a:schemeClr val="bg1"/>
              </a:solidFill>
              <a:latin typeface="Bahnschrift Light" pitchFamily="34" charset="0"/>
            </a:endParaRPr>
          </a:p>
          <a:p>
            <a:pPr algn="just">
              <a:lnSpc>
                <a:spcPct val="110000"/>
              </a:lnSpc>
            </a:pPr>
            <a:endParaRPr lang="es-CO" sz="1600" dirty="0">
              <a:solidFill>
                <a:schemeClr val="bg1"/>
              </a:solidFill>
              <a:latin typeface="Bahnschrift Light" pitchFamily="34" charset="0"/>
            </a:endParaRPr>
          </a:p>
          <a:p>
            <a:pPr algn="just">
              <a:lnSpc>
                <a:spcPct val="110000"/>
              </a:lnSpc>
            </a:pPr>
            <a:r>
              <a:rPr lang="es-CO" sz="1600" dirty="0" smtClean="0">
                <a:solidFill>
                  <a:schemeClr val="bg1"/>
                </a:solidFill>
                <a:latin typeface="Bahnschrift Light" pitchFamily="34" charset="0"/>
              </a:rPr>
              <a:t>Excel </a:t>
            </a:r>
            <a:r>
              <a:rPr lang="es-CO" sz="1600" dirty="0">
                <a:solidFill>
                  <a:schemeClr val="bg1"/>
                </a:solidFill>
                <a:latin typeface="Bahnschrift Light" pitchFamily="34" charset="0"/>
              </a:rPr>
              <a:t>nos permite insertar volúmenes pequeños y grandes de datos, hacer comparativas y análisis que nos posibilita evaluar el progreso de la empresa</a:t>
            </a:r>
            <a:r>
              <a:rPr lang="es-CO" sz="1600" dirty="0" smtClean="0">
                <a:solidFill>
                  <a:schemeClr val="bg1"/>
                </a:solidFill>
                <a:latin typeface="Bahnschrift Light" pitchFamily="34" charset="0"/>
              </a:rPr>
              <a:t>.</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560"/>
          <a:stretch/>
        </p:blipFill>
        <p:spPr bwMode="auto">
          <a:xfrm>
            <a:off x="1057275" y="1771650"/>
            <a:ext cx="4513841" cy="304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459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9F5C6984-8E03-4C8B-AA6B-EBEA3DCE1724}"/>
              </a:ext>
            </a:extLst>
          </p:cNvPr>
          <p:cNvSpPr txBox="1">
            <a:spLocks/>
          </p:cNvSpPr>
          <p:nvPr/>
        </p:nvSpPr>
        <p:spPr>
          <a:xfrm>
            <a:off x="5600700" y="2073911"/>
            <a:ext cx="5955030" cy="376089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pPr>
            <a:r>
              <a:rPr lang="es-CO" sz="1600" dirty="0" smtClean="0">
                <a:solidFill>
                  <a:schemeClr val="bg1"/>
                </a:solidFill>
                <a:latin typeface="Bahnschrift Light" pitchFamily="34" charset="0"/>
              </a:rPr>
              <a:t>Excel es una herramienta necesaria para la actividad empresarial y el funcionamiento de esta.</a:t>
            </a:r>
          </a:p>
          <a:p>
            <a:pPr algn="just">
              <a:lnSpc>
                <a:spcPct val="110000"/>
              </a:lnSpc>
            </a:pPr>
            <a:endParaRPr lang="es-CO" sz="1600" dirty="0">
              <a:solidFill>
                <a:schemeClr val="bg1"/>
              </a:solidFill>
              <a:latin typeface="Bahnschrift Light" pitchFamily="34" charset="0"/>
            </a:endParaRPr>
          </a:p>
          <a:p>
            <a:pPr algn="just">
              <a:lnSpc>
                <a:spcPct val="110000"/>
              </a:lnSpc>
            </a:pPr>
            <a:endParaRPr lang="es-CO" sz="1600" dirty="0" smtClean="0">
              <a:solidFill>
                <a:schemeClr val="bg1"/>
              </a:solidFill>
              <a:latin typeface="Bahnschrift Light" pitchFamily="34" charset="0"/>
            </a:endParaRPr>
          </a:p>
          <a:p>
            <a:pPr algn="just">
              <a:lnSpc>
                <a:spcPct val="110000"/>
              </a:lnSpc>
            </a:pPr>
            <a:r>
              <a:rPr lang="es-CO" sz="1600" dirty="0" smtClean="0">
                <a:solidFill>
                  <a:schemeClr val="bg1"/>
                </a:solidFill>
                <a:latin typeface="Bahnschrift Light" pitchFamily="34" charset="0"/>
              </a:rPr>
              <a:t>Excel se ha convertido en una herramienta de gran importancia en el mundo moderno ya que no solo es útil en el ámbito empresarial si no también en diversas aplicaciones que involucran el manejo de datos.</a:t>
            </a:r>
            <a:endParaRPr lang="es-CO" sz="1600" dirty="0">
              <a:solidFill>
                <a:schemeClr val="bg1"/>
              </a:solidFill>
              <a:latin typeface="Bahnschrift Light" pitchFamily="34" charset="0"/>
            </a:endParaRPr>
          </a:p>
        </p:txBody>
      </p:sp>
      <p:sp>
        <p:nvSpPr>
          <p:cNvPr id="2" name="AutoShape 2" descr="blob:https://web.whatsapp.com/5b7abdf3-8317-4a4d-ab6e-97f411a076f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952153"/>
            <a:ext cx="4566285" cy="263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233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08710" y="2114550"/>
            <a:ext cx="3851910" cy="3293209"/>
          </a:xfrm>
          <a:prstGeom prst="rect">
            <a:avLst/>
          </a:prstGeom>
          <a:noFill/>
        </p:spPr>
        <p:txBody>
          <a:bodyPr wrap="square" rtlCol="0">
            <a:spAutoFit/>
          </a:bodyPr>
          <a:lstStyle/>
          <a:p>
            <a:pPr marL="285750" indent="-285750" algn="just">
              <a:buFont typeface="Arial" pitchFamily="34" charset="0"/>
              <a:buChar char="•"/>
            </a:pPr>
            <a:r>
              <a:rPr lang="es-CO" sz="1600" dirty="0" smtClean="0">
                <a:solidFill>
                  <a:schemeClr val="bg1"/>
                </a:solidFill>
                <a:latin typeface="Bahnschrift Light" pitchFamily="34" charset="0"/>
              </a:rPr>
              <a:t>Excel </a:t>
            </a:r>
            <a:r>
              <a:rPr lang="es-CO" sz="1600" dirty="0">
                <a:solidFill>
                  <a:schemeClr val="bg1"/>
                </a:solidFill>
                <a:latin typeface="Bahnschrift Light" pitchFamily="34" charset="0"/>
              </a:rPr>
              <a:t>es una herramienta que facilita el control </a:t>
            </a:r>
            <a:r>
              <a:rPr lang="es-CO" sz="1600" dirty="0" smtClean="0">
                <a:solidFill>
                  <a:schemeClr val="bg1"/>
                </a:solidFill>
                <a:latin typeface="Bahnschrift Light" pitchFamily="34" charset="0"/>
              </a:rPr>
              <a:t>contable </a:t>
            </a:r>
            <a:r>
              <a:rPr lang="es-CO" sz="1600" dirty="0">
                <a:solidFill>
                  <a:schemeClr val="bg1"/>
                </a:solidFill>
                <a:latin typeface="Bahnschrift Light" pitchFamily="34" charset="0"/>
              </a:rPr>
              <a:t>y financiero de una empresa, ya que ayuda a </a:t>
            </a:r>
            <a:r>
              <a:rPr lang="es-CO" sz="1600" dirty="0" smtClean="0">
                <a:solidFill>
                  <a:schemeClr val="bg1"/>
                </a:solidFill>
                <a:latin typeface="Bahnschrift Light" pitchFamily="34" charset="0"/>
              </a:rPr>
              <a:t>manejar las </a:t>
            </a:r>
            <a:r>
              <a:rPr lang="es-CO" sz="1600" dirty="0">
                <a:solidFill>
                  <a:schemeClr val="bg1"/>
                </a:solidFill>
                <a:latin typeface="Bahnschrift Light" pitchFamily="34" charset="0"/>
              </a:rPr>
              <a:t>bases de datos </a:t>
            </a:r>
            <a:r>
              <a:rPr lang="es-CO" sz="1600" dirty="0" smtClean="0">
                <a:solidFill>
                  <a:schemeClr val="bg1"/>
                </a:solidFill>
                <a:latin typeface="Bahnschrift Light" pitchFamily="34" charset="0"/>
              </a:rPr>
              <a:t>de las </a:t>
            </a:r>
            <a:r>
              <a:rPr lang="es-CO" sz="1600" dirty="0">
                <a:solidFill>
                  <a:schemeClr val="bg1"/>
                </a:solidFill>
                <a:latin typeface="Bahnschrift Light" pitchFamily="34" charset="0"/>
              </a:rPr>
              <a:t>compañías, las procesa con facilidad y en poco tiempo, además </a:t>
            </a:r>
            <a:r>
              <a:rPr lang="es-CO" sz="1600" dirty="0" smtClean="0">
                <a:solidFill>
                  <a:schemeClr val="bg1"/>
                </a:solidFill>
                <a:latin typeface="Bahnschrift Light" pitchFamily="34" charset="0"/>
              </a:rPr>
              <a:t>ayuda </a:t>
            </a:r>
            <a:r>
              <a:rPr lang="es-CO" sz="1600" dirty="0">
                <a:solidFill>
                  <a:schemeClr val="bg1"/>
                </a:solidFill>
                <a:latin typeface="Bahnschrift Light" pitchFamily="34" charset="0"/>
              </a:rPr>
              <a:t>a la creación de indicadores que resumen el estado de la compañía, indicadores que </a:t>
            </a:r>
            <a:r>
              <a:rPr lang="es-CO" sz="1600" dirty="0" smtClean="0">
                <a:solidFill>
                  <a:schemeClr val="bg1"/>
                </a:solidFill>
                <a:latin typeface="Bahnschrift Light" pitchFamily="34" charset="0"/>
              </a:rPr>
              <a:t>sirven para </a:t>
            </a:r>
            <a:r>
              <a:rPr lang="es-CO" sz="1600" dirty="0">
                <a:solidFill>
                  <a:schemeClr val="bg1"/>
                </a:solidFill>
                <a:latin typeface="Bahnschrift Light" pitchFamily="34" charset="0"/>
              </a:rPr>
              <a:t>la toma de decisiones, e indicadores de la gestión empresarial y de las políticas administrativas </a:t>
            </a:r>
            <a:r>
              <a:rPr lang="es-CO" sz="1600" dirty="0" smtClean="0">
                <a:solidFill>
                  <a:schemeClr val="bg1"/>
                </a:solidFill>
                <a:latin typeface="Bahnschrift Light" pitchFamily="34" charset="0"/>
              </a:rPr>
              <a:t>implementadas.</a:t>
            </a:r>
            <a:endParaRPr lang="es-CO" sz="1600" dirty="0">
              <a:solidFill>
                <a:schemeClr val="bg1"/>
              </a:solidFill>
              <a:latin typeface="Bahnschrift Light" pitchFamily="34" charset="0"/>
            </a:endParaRPr>
          </a:p>
        </p:txBody>
      </p:sp>
      <p:sp>
        <p:nvSpPr>
          <p:cNvPr id="3" name="AutoShape 2" descr="blob:https://web.whatsapp.com/3e46f424-4426-4ac5-b5a6-7a4a9a3e332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 name="AutoShape 4" descr="blob:https://web.whatsapp.com/3e46f424-4426-4ac5-b5a6-7a4a9a3e332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6" descr="blob:https://web.whatsapp.com/3e46f424-4426-4ac5-b5a6-7a4a9a3e3327"/>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8" descr="blob:https://web.whatsapp.com/3e46f424-4426-4ac5-b5a6-7a4a9a3e3327"/>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128" y="1797306"/>
            <a:ext cx="5519177" cy="3411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50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086600" y="1044356"/>
            <a:ext cx="4720590" cy="5078313"/>
          </a:xfrm>
          <a:prstGeom prst="rect">
            <a:avLst/>
          </a:prstGeom>
          <a:noFill/>
        </p:spPr>
        <p:txBody>
          <a:bodyPr wrap="square" rtlCol="0">
            <a:spAutoFit/>
          </a:bodyPr>
          <a:lstStyle/>
          <a:p>
            <a:pPr marL="285750" indent="-285750" algn="just">
              <a:buFont typeface="Arial" pitchFamily="34" charset="0"/>
              <a:buChar char="•"/>
            </a:pPr>
            <a:r>
              <a:rPr lang="es-CO" dirty="0">
                <a:solidFill>
                  <a:schemeClr val="bg1"/>
                </a:solidFill>
              </a:rPr>
              <a:t>Las diferentes herramientas que nos brinda Excel son muy útiles, precisas y eficientes en diferentes ámbitos empresariales para tener rentabilidad creciente y estable. Aprovechando las herramientas disponibles gracias a la digitalización, se acelera el desarrollo de las organizaciones, reconociendo que se agiliza, se hace más cómodo y rápido el almacenamiento y manejo de datos, lo que implica un buen funcionamiento</a:t>
            </a:r>
            <a:r>
              <a:rPr lang="es-CO" dirty="0" smtClean="0">
                <a:solidFill>
                  <a:schemeClr val="bg1"/>
                </a:solidFill>
              </a:rPr>
              <a:t>.</a:t>
            </a:r>
          </a:p>
          <a:p>
            <a:pPr algn="just"/>
            <a:endParaRPr lang="es-CO" dirty="0">
              <a:solidFill>
                <a:schemeClr val="bg1"/>
              </a:solidFill>
            </a:endParaRPr>
          </a:p>
          <a:p>
            <a:pPr marL="285750" indent="-285750" algn="just">
              <a:buFont typeface="Arial" pitchFamily="34" charset="0"/>
              <a:buChar char="•"/>
            </a:pPr>
            <a:r>
              <a:rPr lang="es-CO" dirty="0" smtClean="0">
                <a:solidFill>
                  <a:schemeClr val="bg1"/>
                </a:solidFill>
              </a:rPr>
              <a:t>Excel resulta ser </a:t>
            </a:r>
            <a:r>
              <a:rPr lang="es-CO" dirty="0">
                <a:solidFill>
                  <a:schemeClr val="bg1"/>
                </a:solidFill>
              </a:rPr>
              <a:t>una herramienta imprescindible para la gestión de todo el proceso de </a:t>
            </a:r>
            <a:r>
              <a:rPr lang="es-CO" dirty="0" smtClean="0">
                <a:solidFill>
                  <a:schemeClr val="bg1"/>
                </a:solidFill>
              </a:rPr>
              <a:t>producción: Financiación</a:t>
            </a:r>
            <a:r>
              <a:rPr lang="es-CO" dirty="0">
                <a:solidFill>
                  <a:schemeClr val="bg1"/>
                </a:solidFill>
              </a:rPr>
              <a:t>, operación, comercialización y logística, así como su evolución en la comunidad.</a:t>
            </a:r>
          </a:p>
          <a:p>
            <a:pPr marL="285750" indent="-285750" algn="just">
              <a:buFont typeface="Arial" pitchFamily="34" charset="0"/>
              <a:buChar char="•"/>
            </a:pPr>
            <a:endParaRPr lang="es-CO" dirty="0">
              <a:solidFill>
                <a:schemeClr val="bg1"/>
              </a:solidFill>
            </a:endParaRPr>
          </a:p>
        </p:txBody>
      </p:sp>
      <p:sp>
        <p:nvSpPr>
          <p:cNvPr id="3" name="AutoShape 2" descr="blob:https://web.whatsapp.com/5b21ade5-cec4-4fe4-a5c6-9edc3a7d0bb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817370"/>
            <a:ext cx="5887403" cy="336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000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140" y="2297430"/>
            <a:ext cx="4846320" cy="1754326"/>
          </a:xfrm>
          <a:prstGeom prst="rect">
            <a:avLst/>
          </a:prstGeom>
          <a:noFill/>
        </p:spPr>
        <p:txBody>
          <a:bodyPr wrap="square" rtlCol="0">
            <a:spAutoFit/>
          </a:bodyPr>
          <a:lstStyle/>
          <a:p>
            <a:pPr marL="285750" indent="-285750" algn="just">
              <a:buFont typeface="Arial" pitchFamily="34" charset="0"/>
              <a:buChar char="•"/>
            </a:pPr>
            <a:r>
              <a:rPr lang="es-CO" dirty="0" smtClean="0">
                <a:solidFill>
                  <a:schemeClr val="bg1"/>
                </a:solidFill>
              </a:rPr>
              <a:t>La </a:t>
            </a:r>
            <a:r>
              <a:rPr lang="es-CO" dirty="0">
                <a:solidFill>
                  <a:schemeClr val="bg1"/>
                </a:solidFill>
              </a:rPr>
              <a:t>recopilación de datos históricos y mas en una era digital facilita la proyección de todo tipo de empresas, apoyándose en pronósticos como los son de ventas, compras, pagos y obligaciones, para preparar materias primas Y/o empleados, soportados matemáticamente</a:t>
            </a:r>
            <a:r>
              <a:rPr lang="es-CO" dirty="0" smtClean="0">
                <a:solidFill>
                  <a:schemeClr val="bg1"/>
                </a:solidFill>
              </a:rPr>
              <a:t>.</a:t>
            </a:r>
            <a:endParaRPr lang="es-CO" dirty="0">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87" y="1825940"/>
            <a:ext cx="5813003" cy="311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439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2960" y="2331720"/>
            <a:ext cx="5337810" cy="2308324"/>
          </a:xfrm>
          <a:prstGeom prst="rect">
            <a:avLst/>
          </a:prstGeom>
          <a:noFill/>
        </p:spPr>
        <p:txBody>
          <a:bodyPr wrap="square" rtlCol="0">
            <a:spAutoFit/>
          </a:bodyPr>
          <a:lstStyle/>
          <a:p>
            <a:pPr marL="285750" indent="-285750" algn="just">
              <a:buFont typeface="Arial" pitchFamily="34" charset="0"/>
              <a:buChar char="•"/>
            </a:pPr>
            <a:r>
              <a:rPr lang="es-CO" dirty="0" smtClean="0">
                <a:solidFill>
                  <a:schemeClr val="bg1"/>
                </a:solidFill>
              </a:rPr>
              <a:t>El </a:t>
            </a:r>
            <a:r>
              <a:rPr lang="es-CO" dirty="0">
                <a:solidFill>
                  <a:schemeClr val="bg1"/>
                </a:solidFill>
              </a:rPr>
              <a:t>balance general brinda una imagen de la empresa en un momento determinado, por lo que es necesario tener consolidados permanentemente y Excel es una herramienta que nos facilita mantener al día la información para quien lo requiera como la DIAN que vigila los activos, pasivos y patrimonio. Finalmente, todos los recursos de las actividades son abocados a tener la mayor utilidad y eficiencia.</a:t>
            </a:r>
            <a:endParaRPr lang="es-CO" dirty="0">
              <a:solidFill>
                <a:schemeClr val="bg1"/>
              </a:solidFill>
            </a:endParaRPr>
          </a:p>
        </p:txBody>
      </p:sp>
      <p:pic>
        <p:nvPicPr>
          <p:cNvPr id="2050" name="Picture 2" descr="Balance general | Gerencie.com"/>
          <p:cNvPicPr>
            <a:picLocks noChangeAspect="1" noChangeArrowheads="1"/>
          </p:cNvPicPr>
          <p:nvPr/>
        </p:nvPicPr>
        <p:blipFill rotWithShape="1">
          <a:blip r:embed="rId2">
            <a:extLst>
              <a:ext uri="{28A0092B-C50C-407E-A947-70E740481C1C}">
                <a14:useLocalDpi xmlns:a14="http://schemas.microsoft.com/office/drawing/2010/main" val="0"/>
              </a:ext>
            </a:extLst>
          </a:blip>
          <a:srcRect l="27116" r="23764"/>
          <a:stretch/>
        </p:blipFill>
        <p:spPr bwMode="auto">
          <a:xfrm>
            <a:off x="6869429" y="1622792"/>
            <a:ext cx="4441608" cy="372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38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617970" y="1907530"/>
            <a:ext cx="4411980" cy="3416320"/>
          </a:xfrm>
          <a:prstGeom prst="rect">
            <a:avLst/>
          </a:prstGeom>
          <a:noFill/>
        </p:spPr>
        <p:txBody>
          <a:bodyPr wrap="square" rtlCol="0">
            <a:spAutoFit/>
          </a:bodyPr>
          <a:lstStyle/>
          <a:p>
            <a:pPr marL="285750" indent="-285750" algn="just">
              <a:buFont typeface="Arial" pitchFamily="34" charset="0"/>
              <a:buChar char="•"/>
            </a:pPr>
            <a:r>
              <a:rPr lang="es-CO" dirty="0">
                <a:solidFill>
                  <a:schemeClr val="bg1"/>
                </a:solidFill>
                <a:latin typeface="Bahnschrift Light" pitchFamily="34" charset="0"/>
              </a:rPr>
              <a:t>Para determinar </a:t>
            </a:r>
            <a:r>
              <a:rPr lang="es-CO" dirty="0" smtClean="0">
                <a:solidFill>
                  <a:schemeClr val="bg1"/>
                </a:solidFill>
                <a:latin typeface="Bahnschrift Light" pitchFamily="34" charset="0"/>
              </a:rPr>
              <a:t>un </a:t>
            </a:r>
            <a:r>
              <a:rPr lang="es-CO" dirty="0">
                <a:solidFill>
                  <a:schemeClr val="bg1"/>
                </a:solidFill>
                <a:latin typeface="Bahnschrift Light" pitchFamily="34" charset="0"/>
              </a:rPr>
              <a:t>óptimo flujo de </a:t>
            </a:r>
            <a:r>
              <a:rPr lang="es-CO" dirty="0" smtClean="0">
                <a:solidFill>
                  <a:schemeClr val="bg1"/>
                </a:solidFill>
                <a:latin typeface="Bahnschrift Light" pitchFamily="34" charset="0"/>
              </a:rPr>
              <a:t>recursos en las empresas, </a:t>
            </a:r>
            <a:r>
              <a:rPr lang="es-CO" dirty="0">
                <a:solidFill>
                  <a:schemeClr val="bg1"/>
                </a:solidFill>
                <a:latin typeface="Bahnschrift Light" pitchFamily="34" charset="0"/>
              </a:rPr>
              <a:t>se hace uso de modelos matemáticos y de programación que se pueden  trabajar en las hojas de cálculo de Excel, manejando los datos numéricos y usando </a:t>
            </a:r>
            <a:r>
              <a:rPr lang="es-CO" dirty="0" err="1">
                <a:solidFill>
                  <a:schemeClr val="bg1"/>
                </a:solidFill>
                <a:latin typeface="Bahnschrift Light" pitchFamily="34" charset="0"/>
              </a:rPr>
              <a:t>Solver</a:t>
            </a:r>
            <a:r>
              <a:rPr lang="es-CO" dirty="0" smtClean="0">
                <a:solidFill>
                  <a:schemeClr val="bg1"/>
                </a:solidFill>
                <a:latin typeface="Bahnschrift Light" pitchFamily="34" charset="0"/>
              </a:rPr>
              <a:t>.</a:t>
            </a:r>
          </a:p>
          <a:p>
            <a:endParaRPr lang="es-CO" dirty="0">
              <a:solidFill>
                <a:schemeClr val="bg1"/>
              </a:solidFill>
              <a:latin typeface="Bahnschrift Light" pitchFamily="34" charset="0"/>
            </a:endParaRPr>
          </a:p>
          <a:p>
            <a:pPr marL="285750" indent="-285750" algn="just">
              <a:buFont typeface="Arial" pitchFamily="34" charset="0"/>
              <a:buChar char="•"/>
            </a:pPr>
            <a:r>
              <a:rPr lang="es-CO" dirty="0" err="1">
                <a:solidFill>
                  <a:schemeClr val="bg1"/>
                </a:solidFill>
                <a:latin typeface="Bahnschrift Light" pitchFamily="34" charset="0"/>
              </a:rPr>
              <a:t>Solver</a:t>
            </a:r>
            <a:r>
              <a:rPr lang="es-CO" dirty="0">
                <a:solidFill>
                  <a:schemeClr val="bg1"/>
                </a:solidFill>
                <a:latin typeface="Bahnschrift Light" pitchFamily="34" charset="0"/>
              </a:rPr>
              <a:t> es un programa de complemento de Microsoft Excel que se puede usar para llevar a cabo análisis y encontrar un valor óptimo. </a:t>
            </a:r>
            <a:endParaRPr lang="es-CO" dirty="0">
              <a:solidFill>
                <a:schemeClr val="bg1"/>
              </a:solidFill>
              <a:latin typeface="Bahnschrift Light" pitchFamily="34" charset="0"/>
            </a:endParaRPr>
          </a:p>
        </p:txBody>
      </p:sp>
      <p:pic>
        <p:nvPicPr>
          <p:cNvPr id="1026" name="Picture 2" descr="Excel Solver - Capacitación - Asesorías Académ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685" y="123444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686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72150" y="1069107"/>
            <a:ext cx="5246370" cy="2585323"/>
          </a:xfrm>
          <a:prstGeom prst="rect">
            <a:avLst/>
          </a:prstGeom>
          <a:noFill/>
        </p:spPr>
        <p:txBody>
          <a:bodyPr wrap="square" rtlCol="0">
            <a:spAutoFit/>
          </a:bodyPr>
          <a:lstStyle/>
          <a:p>
            <a:pPr marL="285750" indent="-285750" algn="just">
              <a:buFont typeface="Arial" pitchFamily="34" charset="0"/>
              <a:buChar char="•"/>
            </a:pPr>
            <a:r>
              <a:rPr lang="es-CO" dirty="0" smtClean="0">
                <a:solidFill>
                  <a:schemeClr val="bg1"/>
                </a:solidFill>
                <a:latin typeface="Bahnschrift Light" pitchFamily="34" charset="0"/>
              </a:rPr>
              <a:t>Excel es una herramienta que facilita la creación de </a:t>
            </a:r>
            <a:r>
              <a:rPr lang="es-CO" dirty="0">
                <a:solidFill>
                  <a:schemeClr val="bg1"/>
                </a:solidFill>
                <a:latin typeface="Bahnschrift Light" pitchFamily="34" charset="0"/>
              </a:rPr>
              <a:t>graficas de ciertos valores que nos </a:t>
            </a:r>
            <a:r>
              <a:rPr lang="es-CO" dirty="0" smtClean="0">
                <a:solidFill>
                  <a:schemeClr val="bg1"/>
                </a:solidFill>
                <a:latin typeface="Bahnschrift Light" pitchFamily="34" charset="0"/>
              </a:rPr>
              <a:t>permiten </a:t>
            </a:r>
            <a:r>
              <a:rPr lang="es-CO" dirty="0">
                <a:solidFill>
                  <a:schemeClr val="bg1"/>
                </a:solidFill>
                <a:latin typeface="Bahnschrift Light" pitchFamily="34" charset="0"/>
              </a:rPr>
              <a:t>hacer una comprobación comparativa de manera visual. Los gráficos en Excel  son de gran importancia y les servirá  para representar gráficamente los datos  de una tabla y  poder interpretar , analizar la información de manera más rápida</a:t>
            </a:r>
            <a:endParaRPr lang="es-CO" dirty="0" smtClean="0">
              <a:solidFill>
                <a:schemeClr val="bg1"/>
              </a:solidFill>
              <a:latin typeface="Bahnschrift Light" pitchFamily="34" charset="0"/>
            </a:endParaRPr>
          </a:p>
          <a:p>
            <a:pPr algn="just"/>
            <a:endParaRPr lang="es-CO" dirty="0">
              <a:solidFill>
                <a:schemeClr val="bg1"/>
              </a:solidFill>
              <a:latin typeface="Bahnschrift Light" pitchFamily="34" charset="0"/>
            </a:endParaRPr>
          </a:p>
        </p:txBody>
      </p:sp>
      <p:sp>
        <p:nvSpPr>
          <p:cNvPr id="3" name="AutoShape 2" descr="7 Trucos para mejorar tus gráficas de Excel - Creatia Busin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6155" y="943600"/>
            <a:ext cx="3501749" cy="232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305" y="3783098"/>
            <a:ext cx="3286125" cy="252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360170" y="4113000"/>
            <a:ext cx="4411980" cy="1200329"/>
          </a:xfrm>
          <a:prstGeom prst="rect">
            <a:avLst/>
          </a:prstGeom>
          <a:noFill/>
        </p:spPr>
        <p:txBody>
          <a:bodyPr wrap="square" rtlCol="0">
            <a:spAutoFit/>
          </a:bodyPr>
          <a:lstStyle/>
          <a:p>
            <a:pPr marL="285750" indent="-285750" algn="just">
              <a:buFont typeface="Arial" pitchFamily="34" charset="0"/>
              <a:buChar char="•"/>
            </a:pPr>
            <a:r>
              <a:rPr lang="es-CO" dirty="0">
                <a:solidFill>
                  <a:schemeClr val="bg1"/>
                </a:solidFill>
                <a:latin typeface="Bahnschrift Light" pitchFamily="34" charset="0"/>
              </a:rPr>
              <a:t>En economía, </a:t>
            </a:r>
            <a:r>
              <a:rPr lang="es-CO" dirty="0" smtClean="0">
                <a:solidFill>
                  <a:schemeClr val="bg1"/>
                </a:solidFill>
                <a:latin typeface="Bahnschrift Light" pitchFamily="34" charset="0"/>
              </a:rPr>
              <a:t>nos </a:t>
            </a:r>
            <a:r>
              <a:rPr lang="es-CO" dirty="0">
                <a:solidFill>
                  <a:schemeClr val="bg1"/>
                </a:solidFill>
                <a:latin typeface="Bahnschrift Light" pitchFamily="34" charset="0"/>
              </a:rPr>
              <a:t>permiten estudiar y explicar fenómenos económicos acercándonos a la realidad de tal fenómeno.</a:t>
            </a:r>
          </a:p>
        </p:txBody>
      </p:sp>
    </p:spTree>
    <p:extLst>
      <p:ext uri="{BB962C8B-B14F-4D97-AF65-F5344CB8AC3E}">
        <p14:creationId xmlns:p14="http://schemas.microsoft.com/office/powerpoint/2010/main" val="17726053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TotalTime>
  <Words>541</Words>
  <Application>Microsoft Office PowerPoint</Application>
  <PresentationFormat>Personalizado</PresentationFormat>
  <Paragraphs>25</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CONCLUSIONES</dc:title>
  <dc:creator>Nicolas Ortiz Rodriguez</dc:creator>
  <cp:lastModifiedBy>Vanessa Camacho</cp:lastModifiedBy>
  <cp:revision>8</cp:revision>
  <dcterms:created xsi:type="dcterms:W3CDTF">2020-08-17T05:35:05Z</dcterms:created>
  <dcterms:modified xsi:type="dcterms:W3CDTF">2021-02-22T18:05:47Z</dcterms:modified>
</cp:coreProperties>
</file>