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6" r:id="rId11"/>
    <p:sldId id="265" r:id="rId12"/>
    <p:sldId id="267" r:id="rId1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B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3" d="100"/>
          <a:sy n="83" d="100"/>
        </p:scale>
        <p:origin x="-22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0BFDACA-8B2D-4032-B86D-87465C5DE28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xmlns="" id="{D3E12530-8BB7-4EFA-BCD3-9819BF5089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xmlns="" id="{E16223E2-DF77-4BDF-834A-09D334ECF7B4}"/>
              </a:ext>
            </a:extLst>
          </p:cNvPr>
          <p:cNvSpPr>
            <a:spLocks noGrp="1"/>
          </p:cNvSpPr>
          <p:nvPr>
            <p:ph type="dt" sz="half" idx="10"/>
          </p:nvPr>
        </p:nvSpPr>
        <p:spPr/>
        <p:txBody>
          <a:bodyPr/>
          <a:lstStyle/>
          <a:p>
            <a:fld id="{8559245A-374A-45F0-88F8-96B1CB967BC9}" type="datetimeFigureOut">
              <a:rPr lang="es-CO" smtClean="0"/>
              <a:t>22/02/2021</a:t>
            </a:fld>
            <a:endParaRPr lang="es-CO"/>
          </a:p>
        </p:txBody>
      </p:sp>
      <p:sp>
        <p:nvSpPr>
          <p:cNvPr id="5" name="Marcador de pie de página 4">
            <a:extLst>
              <a:ext uri="{FF2B5EF4-FFF2-40B4-BE49-F238E27FC236}">
                <a16:creationId xmlns:a16="http://schemas.microsoft.com/office/drawing/2014/main" xmlns="" id="{E047CAB4-E0C0-4A7A-AB65-0A0C7D40642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8B82EB9A-B998-4759-A2E0-5516BFD439F9}"/>
              </a:ext>
            </a:extLst>
          </p:cNvPr>
          <p:cNvSpPr>
            <a:spLocks noGrp="1"/>
          </p:cNvSpPr>
          <p:nvPr>
            <p:ph type="sldNum" sz="quarter" idx="12"/>
          </p:nvPr>
        </p:nvSpPr>
        <p:spPr/>
        <p:txBody>
          <a:bodyPr/>
          <a:lstStyle/>
          <a:p>
            <a:fld id="{DB680C01-A36E-4E3B-A1B6-2DDD7FD634DF}" type="slidenum">
              <a:rPr lang="es-CO" smtClean="0"/>
              <a:t>‹Nº›</a:t>
            </a:fld>
            <a:endParaRPr lang="es-CO"/>
          </a:p>
        </p:txBody>
      </p:sp>
    </p:spTree>
    <p:extLst>
      <p:ext uri="{BB962C8B-B14F-4D97-AF65-F5344CB8AC3E}">
        <p14:creationId xmlns:p14="http://schemas.microsoft.com/office/powerpoint/2010/main" val="2302444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135ADC3-DA50-4379-97FC-286133328A2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E3A487D0-BBB0-40B1-B3A3-A114134841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C0854952-017A-42B1-A7EF-26CA6504439A}"/>
              </a:ext>
            </a:extLst>
          </p:cNvPr>
          <p:cNvSpPr>
            <a:spLocks noGrp="1"/>
          </p:cNvSpPr>
          <p:nvPr>
            <p:ph type="dt" sz="half" idx="10"/>
          </p:nvPr>
        </p:nvSpPr>
        <p:spPr/>
        <p:txBody>
          <a:bodyPr/>
          <a:lstStyle/>
          <a:p>
            <a:fld id="{8559245A-374A-45F0-88F8-96B1CB967BC9}" type="datetimeFigureOut">
              <a:rPr lang="es-CO" smtClean="0"/>
              <a:t>22/02/2021</a:t>
            </a:fld>
            <a:endParaRPr lang="es-CO"/>
          </a:p>
        </p:txBody>
      </p:sp>
      <p:sp>
        <p:nvSpPr>
          <p:cNvPr id="5" name="Marcador de pie de página 4">
            <a:extLst>
              <a:ext uri="{FF2B5EF4-FFF2-40B4-BE49-F238E27FC236}">
                <a16:creationId xmlns:a16="http://schemas.microsoft.com/office/drawing/2014/main" xmlns="" id="{A0B807BD-1424-492A-B76E-60B9D64E080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FB2C01F2-C9E9-4466-9C4D-E916479247AF}"/>
              </a:ext>
            </a:extLst>
          </p:cNvPr>
          <p:cNvSpPr>
            <a:spLocks noGrp="1"/>
          </p:cNvSpPr>
          <p:nvPr>
            <p:ph type="sldNum" sz="quarter" idx="12"/>
          </p:nvPr>
        </p:nvSpPr>
        <p:spPr/>
        <p:txBody>
          <a:bodyPr/>
          <a:lstStyle/>
          <a:p>
            <a:fld id="{DB680C01-A36E-4E3B-A1B6-2DDD7FD634DF}" type="slidenum">
              <a:rPr lang="es-CO" smtClean="0"/>
              <a:t>‹Nº›</a:t>
            </a:fld>
            <a:endParaRPr lang="es-CO"/>
          </a:p>
        </p:txBody>
      </p:sp>
    </p:spTree>
    <p:extLst>
      <p:ext uri="{BB962C8B-B14F-4D97-AF65-F5344CB8AC3E}">
        <p14:creationId xmlns:p14="http://schemas.microsoft.com/office/powerpoint/2010/main" val="82903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5B505C3D-3066-4019-9B91-A1D4E1DF453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257C226E-53B2-4F5C-AB9E-FF7B3E8F58F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4F839B79-2A22-40FC-91C8-76397F13C783}"/>
              </a:ext>
            </a:extLst>
          </p:cNvPr>
          <p:cNvSpPr>
            <a:spLocks noGrp="1"/>
          </p:cNvSpPr>
          <p:nvPr>
            <p:ph type="dt" sz="half" idx="10"/>
          </p:nvPr>
        </p:nvSpPr>
        <p:spPr/>
        <p:txBody>
          <a:bodyPr/>
          <a:lstStyle/>
          <a:p>
            <a:fld id="{8559245A-374A-45F0-88F8-96B1CB967BC9}" type="datetimeFigureOut">
              <a:rPr lang="es-CO" smtClean="0"/>
              <a:t>22/02/2021</a:t>
            </a:fld>
            <a:endParaRPr lang="es-CO"/>
          </a:p>
        </p:txBody>
      </p:sp>
      <p:sp>
        <p:nvSpPr>
          <p:cNvPr id="5" name="Marcador de pie de página 4">
            <a:extLst>
              <a:ext uri="{FF2B5EF4-FFF2-40B4-BE49-F238E27FC236}">
                <a16:creationId xmlns:a16="http://schemas.microsoft.com/office/drawing/2014/main" xmlns="" id="{9C7520EA-CB07-4636-A707-C0AE9B05B71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348CB668-E3AA-4A69-8BFA-8BB36571E845}"/>
              </a:ext>
            </a:extLst>
          </p:cNvPr>
          <p:cNvSpPr>
            <a:spLocks noGrp="1"/>
          </p:cNvSpPr>
          <p:nvPr>
            <p:ph type="sldNum" sz="quarter" idx="12"/>
          </p:nvPr>
        </p:nvSpPr>
        <p:spPr/>
        <p:txBody>
          <a:bodyPr/>
          <a:lstStyle/>
          <a:p>
            <a:fld id="{DB680C01-A36E-4E3B-A1B6-2DDD7FD634DF}" type="slidenum">
              <a:rPr lang="es-CO" smtClean="0"/>
              <a:t>‹Nº›</a:t>
            </a:fld>
            <a:endParaRPr lang="es-CO"/>
          </a:p>
        </p:txBody>
      </p:sp>
    </p:spTree>
    <p:extLst>
      <p:ext uri="{BB962C8B-B14F-4D97-AF65-F5344CB8AC3E}">
        <p14:creationId xmlns:p14="http://schemas.microsoft.com/office/powerpoint/2010/main" val="4021968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B1F7EA0-F8FF-4C03-A55A-9EBE8833459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0FD60120-7356-4D2C-BCF3-F5C7A07D09B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90A85F41-6D7C-4C91-A711-65DA75D41FCB}"/>
              </a:ext>
            </a:extLst>
          </p:cNvPr>
          <p:cNvSpPr>
            <a:spLocks noGrp="1"/>
          </p:cNvSpPr>
          <p:nvPr>
            <p:ph type="dt" sz="half" idx="10"/>
          </p:nvPr>
        </p:nvSpPr>
        <p:spPr/>
        <p:txBody>
          <a:bodyPr/>
          <a:lstStyle/>
          <a:p>
            <a:fld id="{8559245A-374A-45F0-88F8-96B1CB967BC9}" type="datetimeFigureOut">
              <a:rPr lang="es-CO" smtClean="0"/>
              <a:t>22/02/2021</a:t>
            </a:fld>
            <a:endParaRPr lang="es-CO"/>
          </a:p>
        </p:txBody>
      </p:sp>
      <p:sp>
        <p:nvSpPr>
          <p:cNvPr id="5" name="Marcador de pie de página 4">
            <a:extLst>
              <a:ext uri="{FF2B5EF4-FFF2-40B4-BE49-F238E27FC236}">
                <a16:creationId xmlns:a16="http://schemas.microsoft.com/office/drawing/2014/main" xmlns="" id="{4E9D68AE-DBBF-4BF7-AC20-2D6DB9E65C0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8CA1E8EF-E082-4E8C-8D48-4A7829F40AC2}"/>
              </a:ext>
            </a:extLst>
          </p:cNvPr>
          <p:cNvSpPr>
            <a:spLocks noGrp="1"/>
          </p:cNvSpPr>
          <p:nvPr>
            <p:ph type="sldNum" sz="quarter" idx="12"/>
          </p:nvPr>
        </p:nvSpPr>
        <p:spPr/>
        <p:txBody>
          <a:bodyPr/>
          <a:lstStyle/>
          <a:p>
            <a:fld id="{DB680C01-A36E-4E3B-A1B6-2DDD7FD634DF}" type="slidenum">
              <a:rPr lang="es-CO" smtClean="0"/>
              <a:t>‹Nº›</a:t>
            </a:fld>
            <a:endParaRPr lang="es-CO"/>
          </a:p>
        </p:txBody>
      </p:sp>
    </p:spTree>
    <p:extLst>
      <p:ext uri="{BB962C8B-B14F-4D97-AF65-F5344CB8AC3E}">
        <p14:creationId xmlns:p14="http://schemas.microsoft.com/office/powerpoint/2010/main" val="931322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67D6C55-E1A6-45F9-9ECD-D1E8F6F4420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3A2A6696-DA85-4835-B3FB-B2D6CFEBD2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A77B6A7E-D86E-4D6F-AE32-88064532EF9C}"/>
              </a:ext>
            </a:extLst>
          </p:cNvPr>
          <p:cNvSpPr>
            <a:spLocks noGrp="1"/>
          </p:cNvSpPr>
          <p:nvPr>
            <p:ph type="dt" sz="half" idx="10"/>
          </p:nvPr>
        </p:nvSpPr>
        <p:spPr/>
        <p:txBody>
          <a:bodyPr/>
          <a:lstStyle/>
          <a:p>
            <a:fld id="{8559245A-374A-45F0-88F8-96B1CB967BC9}" type="datetimeFigureOut">
              <a:rPr lang="es-CO" smtClean="0"/>
              <a:t>22/02/2021</a:t>
            </a:fld>
            <a:endParaRPr lang="es-CO"/>
          </a:p>
        </p:txBody>
      </p:sp>
      <p:sp>
        <p:nvSpPr>
          <p:cNvPr id="5" name="Marcador de pie de página 4">
            <a:extLst>
              <a:ext uri="{FF2B5EF4-FFF2-40B4-BE49-F238E27FC236}">
                <a16:creationId xmlns:a16="http://schemas.microsoft.com/office/drawing/2014/main" xmlns="" id="{22DEEE26-512C-47E4-9B77-0226E7D9F62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069A48EC-BAE6-4A47-8E4D-6422093519FE}"/>
              </a:ext>
            </a:extLst>
          </p:cNvPr>
          <p:cNvSpPr>
            <a:spLocks noGrp="1"/>
          </p:cNvSpPr>
          <p:nvPr>
            <p:ph type="sldNum" sz="quarter" idx="12"/>
          </p:nvPr>
        </p:nvSpPr>
        <p:spPr/>
        <p:txBody>
          <a:bodyPr/>
          <a:lstStyle/>
          <a:p>
            <a:fld id="{DB680C01-A36E-4E3B-A1B6-2DDD7FD634DF}" type="slidenum">
              <a:rPr lang="es-CO" smtClean="0"/>
              <a:t>‹Nº›</a:t>
            </a:fld>
            <a:endParaRPr lang="es-CO"/>
          </a:p>
        </p:txBody>
      </p:sp>
    </p:spTree>
    <p:extLst>
      <p:ext uri="{BB962C8B-B14F-4D97-AF65-F5344CB8AC3E}">
        <p14:creationId xmlns:p14="http://schemas.microsoft.com/office/powerpoint/2010/main" val="3356262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F0B698C-0758-438E-BD9F-7002093722F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056FA7F1-66BC-4473-9A44-5CE8E314153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xmlns="" id="{D1AAD4AA-1474-4680-BC21-1224C9826F0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xmlns="" id="{5678D39E-C7A5-4C02-8F26-C28CEB8D1F60}"/>
              </a:ext>
            </a:extLst>
          </p:cNvPr>
          <p:cNvSpPr>
            <a:spLocks noGrp="1"/>
          </p:cNvSpPr>
          <p:nvPr>
            <p:ph type="dt" sz="half" idx="10"/>
          </p:nvPr>
        </p:nvSpPr>
        <p:spPr/>
        <p:txBody>
          <a:bodyPr/>
          <a:lstStyle/>
          <a:p>
            <a:fld id="{8559245A-374A-45F0-88F8-96B1CB967BC9}" type="datetimeFigureOut">
              <a:rPr lang="es-CO" smtClean="0"/>
              <a:t>22/02/2021</a:t>
            </a:fld>
            <a:endParaRPr lang="es-CO"/>
          </a:p>
        </p:txBody>
      </p:sp>
      <p:sp>
        <p:nvSpPr>
          <p:cNvPr id="6" name="Marcador de pie de página 5">
            <a:extLst>
              <a:ext uri="{FF2B5EF4-FFF2-40B4-BE49-F238E27FC236}">
                <a16:creationId xmlns:a16="http://schemas.microsoft.com/office/drawing/2014/main" xmlns="" id="{1F8F433F-0032-4ED2-8511-11D09E18D01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7B2D127E-0DD5-46B9-8778-0D7A87DAD43E}"/>
              </a:ext>
            </a:extLst>
          </p:cNvPr>
          <p:cNvSpPr>
            <a:spLocks noGrp="1"/>
          </p:cNvSpPr>
          <p:nvPr>
            <p:ph type="sldNum" sz="quarter" idx="12"/>
          </p:nvPr>
        </p:nvSpPr>
        <p:spPr/>
        <p:txBody>
          <a:bodyPr/>
          <a:lstStyle/>
          <a:p>
            <a:fld id="{DB680C01-A36E-4E3B-A1B6-2DDD7FD634DF}" type="slidenum">
              <a:rPr lang="es-CO" smtClean="0"/>
              <a:t>‹Nº›</a:t>
            </a:fld>
            <a:endParaRPr lang="es-CO"/>
          </a:p>
        </p:txBody>
      </p:sp>
    </p:spTree>
    <p:extLst>
      <p:ext uri="{BB962C8B-B14F-4D97-AF65-F5344CB8AC3E}">
        <p14:creationId xmlns:p14="http://schemas.microsoft.com/office/powerpoint/2010/main" val="1662781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6617FAF-94A2-471C-9489-BB7EF1E3E87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F16F9C24-9B0B-40F8-AA7D-DABD310089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B3F714D3-C90B-4F80-87A2-25A65669084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xmlns="" id="{A982493F-3F62-419E-B8F2-347F0D0AC6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B4F2CAD7-EA6E-4E30-8E94-CCC1E674389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xmlns="" id="{E36DBE01-5982-471F-8AEF-B7B97021688B}"/>
              </a:ext>
            </a:extLst>
          </p:cNvPr>
          <p:cNvSpPr>
            <a:spLocks noGrp="1"/>
          </p:cNvSpPr>
          <p:nvPr>
            <p:ph type="dt" sz="half" idx="10"/>
          </p:nvPr>
        </p:nvSpPr>
        <p:spPr/>
        <p:txBody>
          <a:bodyPr/>
          <a:lstStyle/>
          <a:p>
            <a:fld id="{8559245A-374A-45F0-88F8-96B1CB967BC9}" type="datetimeFigureOut">
              <a:rPr lang="es-CO" smtClean="0"/>
              <a:t>22/02/2021</a:t>
            </a:fld>
            <a:endParaRPr lang="es-CO"/>
          </a:p>
        </p:txBody>
      </p:sp>
      <p:sp>
        <p:nvSpPr>
          <p:cNvPr id="8" name="Marcador de pie de página 7">
            <a:extLst>
              <a:ext uri="{FF2B5EF4-FFF2-40B4-BE49-F238E27FC236}">
                <a16:creationId xmlns:a16="http://schemas.microsoft.com/office/drawing/2014/main" xmlns="" id="{65CF1747-A1D3-4CD1-9A8E-FD1A850F0565}"/>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xmlns="" id="{4E8498DD-3441-4E47-8917-73FBB7515AA9}"/>
              </a:ext>
            </a:extLst>
          </p:cNvPr>
          <p:cNvSpPr>
            <a:spLocks noGrp="1"/>
          </p:cNvSpPr>
          <p:nvPr>
            <p:ph type="sldNum" sz="quarter" idx="12"/>
          </p:nvPr>
        </p:nvSpPr>
        <p:spPr/>
        <p:txBody>
          <a:bodyPr/>
          <a:lstStyle/>
          <a:p>
            <a:fld id="{DB680C01-A36E-4E3B-A1B6-2DDD7FD634DF}" type="slidenum">
              <a:rPr lang="es-CO" smtClean="0"/>
              <a:t>‹Nº›</a:t>
            </a:fld>
            <a:endParaRPr lang="es-CO"/>
          </a:p>
        </p:txBody>
      </p:sp>
    </p:spTree>
    <p:extLst>
      <p:ext uri="{BB962C8B-B14F-4D97-AF65-F5344CB8AC3E}">
        <p14:creationId xmlns:p14="http://schemas.microsoft.com/office/powerpoint/2010/main" val="201968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DA0385D-0ED9-4E8F-A934-9F0F85657AB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xmlns="" id="{2E0C957A-F635-4EB3-9D2C-7572170E8F34}"/>
              </a:ext>
            </a:extLst>
          </p:cNvPr>
          <p:cNvSpPr>
            <a:spLocks noGrp="1"/>
          </p:cNvSpPr>
          <p:nvPr>
            <p:ph type="dt" sz="half" idx="10"/>
          </p:nvPr>
        </p:nvSpPr>
        <p:spPr/>
        <p:txBody>
          <a:bodyPr/>
          <a:lstStyle/>
          <a:p>
            <a:fld id="{8559245A-374A-45F0-88F8-96B1CB967BC9}" type="datetimeFigureOut">
              <a:rPr lang="es-CO" smtClean="0"/>
              <a:t>22/02/2021</a:t>
            </a:fld>
            <a:endParaRPr lang="es-CO"/>
          </a:p>
        </p:txBody>
      </p:sp>
      <p:sp>
        <p:nvSpPr>
          <p:cNvPr id="4" name="Marcador de pie de página 3">
            <a:extLst>
              <a:ext uri="{FF2B5EF4-FFF2-40B4-BE49-F238E27FC236}">
                <a16:creationId xmlns:a16="http://schemas.microsoft.com/office/drawing/2014/main" xmlns="" id="{61FCD004-0A46-42A9-8B35-8FE9443DECC6}"/>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xmlns="" id="{F5B0854F-50D2-43EF-9380-F4FFF752E3B4}"/>
              </a:ext>
            </a:extLst>
          </p:cNvPr>
          <p:cNvSpPr>
            <a:spLocks noGrp="1"/>
          </p:cNvSpPr>
          <p:nvPr>
            <p:ph type="sldNum" sz="quarter" idx="12"/>
          </p:nvPr>
        </p:nvSpPr>
        <p:spPr/>
        <p:txBody>
          <a:bodyPr/>
          <a:lstStyle/>
          <a:p>
            <a:fld id="{DB680C01-A36E-4E3B-A1B6-2DDD7FD634DF}" type="slidenum">
              <a:rPr lang="es-CO" smtClean="0"/>
              <a:t>‹Nº›</a:t>
            </a:fld>
            <a:endParaRPr lang="es-CO"/>
          </a:p>
        </p:txBody>
      </p:sp>
    </p:spTree>
    <p:extLst>
      <p:ext uri="{BB962C8B-B14F-4D97-AF65-F5344CB8AC3E}">
        <p14:creationId xmlns:p14="http://schemas.microsoft.com/office/powerpoint/2010/main" val="4135552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212042BD-7BF2-44BB-B4A6-05BC61E4D6F0}"/>
              </a:ext>
            </a:extLst>
          </p:cNvPr>
          <p:cNvSpPr>
            <a:spLocks noGrp="1"/>
          </p:cNvSpPr>
          <p:nvPr>
            <p:ph type="dt" sz="half" idx="10"/>
          </p:nvPr>
        </p:nvSpPr>
        <p:spPr/>
        <p:txBody>
          <a:bodyPr/>
          <a:lstStyle/>
          <a:p>
            <a:fld id="{8559245A-374A-45F0-88F8-96B1CB967BC9}" type="datetimeFigureOut">
              <a:rPr lang="es-CO" smtClean="0"/>
              <a:t>22/02/2021</a:t>
            </a:fld>
            <a:endParaRPr lang="es-CO"/>
          </a:p>
        </p:txBody>
      </p:sp>
      <p:sp>
        <p:nvSpPr>
          <p:cNvPr id="3" name="Marcador de pie de página 2">
            <a:extLst>
              <a:ext uri="{FF2B5EF4-FFF2-40B4-BE49-F238E27FC236}">
                <a16:creationId xmlns:a16="http://schemas.microsoft.com/office/drawing/2014/main" xmlns="" id="{873D0D42-7FAF-4223-98A4-A74C6F553D03}"/>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xmlns="" id="{6F90DDD1-E822-4D1E-864D-C9D9F9FDB811}"/>
              </a:ext>
            </a:extLst>
          </p:cNvPr>
          <p:cNvSpPr>
            <a:spLocks noGrp="1"/>
          </p:cNvSpPr>
          <p:nvPr>
            <p:ph type="sldNum" sz="quarter" idx="12"/>
          </p:nvPr>
        </p:nvSpPr>
        <p:spPr/>
        <p:txBody>
          <a:bodyPr/>
          <a:lstStyle/>
          <a:p>
            <a:fld id="{DB680C01-A36E-4E3B-A1B6-2DDD7FD634DF}" type="slidenum">
              <a:rPr lang="es-CO" smtClean="0"/>
              <a:t>‹Nº›</a:t>
            </a:fld>
            <a:endParaRPr lang="es-CO"/>
          </a:p>
        </p:txBody>
      </p:sp>
    </p:spTree>
    <p:extLst>
      <p:ext uri="{BB962C8B-B14F-4D97-AF65-F5344CB8AC3E}">
        <p14:creationId xmlns:p14="http://schemas.microsoft.com/office/powerpoint/2010/main" val="1186722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5EFD09D-A815-4258-8739-DF08CEAAE79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327573FC-E62A-484F-852F-C613AA60E6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xmlns="" id="{88EC6911-5D18-4F51-8E53-01A72D54D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86FFDACB-E560-45A8-97D1-F91BB56F2AA5}"/>
              </a:ext>
            </a:extLst>
          </p:cNvPr>
          <p:cNvSpPr>
            <a:spLocks noGrp="1"/>
          </p:cNvSpPr>
          <p:nvPr>
            <p:ph type="dt" sz="half" idx="10"/>
          </p:nvPr>
        </p:nvSpPr>
        <p:spPr/>
        <p:txBody>
          <a:bodyPr/>
          <a:lstStyle/>
          <a:p>
            <a:fld id="{8559245A-374A-45F0-88F8-96B1CB967BC9}" type="datetimeFigureOut">
              <a:rPr lang="es-CO" smtClean="0"/>
              <a:t>22/02/2021</a:t>
            </a:fld>
            <a:endParaRPr lang="es-CO"/>
          </a:p>
        </p:txBody>
      </p:sp>
      <p:sp>
        <p:nvSpPr>
          <p:cNvPr id="6" name="Marcador de pie de página 5">
            <a:extLst>
              <a:ext uri="{FF2B5EF4-FFF2-40B4-BE49-F238E27FC236}">
                <a16:creationId xmlns:a16="http://schemas.microsoft.com/office/drawing/2014/main" xmlns="" id="{A52DD41E-A790-4348-B0A7-B4CD56E3409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E4F5565A-77A7-482D-87BD-392B4C8E3504}"/>
              </a:ext>
            </a:extLst>
          </p:cNvPr>
          <p:cNvSpPr>
            <a:spLocks noGrp="1"/>
          </p:cNvSpPr>
          <p:nvPr>
            <p:ph type="sldNum" sz="quarter" idx="12"/>
          </p:nvPr>
        </p:nvSpPr>
        <p:spPr/>
        <p:txBody>
          <a:bodyPr/>
          <a:lstStyle/>
          <a:p>
            <a:fld id="{DB680C01-A36E-4E3B-A1B6-2DDD7FD634DF}" type="slidenum">
              <a:rPr lang="es-CO" smtClean="0"/>
              <a:t>‹Nº›</a:t>
            </a:fld>
            <a:endParaRPr lang="es-CO"/>
          </a:p>
        </p:txBody>
      </p:sp>
    </p:spTree>
    <p:extLst>
      <p:ext uri="{BB962C8B-B14F-4D97-AF65-F5344CB8AC3E}">
        <p14:creationId xmlns:p14="http://schemas.microsoft.com/office/powerpoint/2010/main" val="378668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678102E-E023-4AF4-8769-666E23F912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xmlns="" id="{CFC6E088-B7A0-47B9-B6C7-DB92422026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xmlns="" id="{71B42208-A522-4224-8E9C-C46380DFE0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721ED10B-FC62-4BB8-921D-D8CF23767031}"/>
              </a:ext>
            </a:extLst>
          </p:cNvPr>
          <p:cNvSpPr>
            <a:spLocks noGrp="1"/>
          </p:cNvSpPr>
          <p:nvPr>
            <p:ph type="dt" sz="half" idx="10"/>
          </p:nvPr>
        </p:nvSpPr>
        <p:spPr/>
        <p:txBody>
          <a:bodyPr/>
          <a:lstStyle/>
          <a:p>
            <a:fld id="{8559245A-374A-45F0-88F8-96B1CB967BC9}" type="datetimeFigureOut">
              <a:rPr lang="es-CO" smtClean="0"/>
              <a:t>22/02/2021</a:t>
            </a:fld>
            <a:endParaRPr lang="es-CO"/>
          </a:p>
        </p:txBody>
      </p:sp>
      <p:sp>
        <p:nvSpPr>
          <p:cNvPr id="6" name="Marcador de pie de página 5">
            <a:extLst>
              <a:ext uri="{FF2B5EF4-FFF2-40B4-BE49-F238E27FC236}">
                <a16:creationId xmlns:a16="http://schemas.microsoft.com/office/drawing/2014/main" xmlns="" id="{5C140B4D-2D69-4B75-A679-109728B83C3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7F31AD09-2A07-41AB-9DB1-AB03C006571D}"/>
              </a:ext>
            </a:extLst>
          </p:cNvPr>
          <p:cNvSpPr>
            <a:spLocks noGrp="1"/>
          </p:cNvSpPr>
          <p:nvPr>
            <p:ph type="sldNum" sz="quarter" idx="12"/>
          </p:nvPr>
        </p:nvSpPr>
        <p:spPr/>
        <p:txBody>
          <a:bodyPr/>
          <a:lstStyle/>
          <a:p>
            <a:fld id="{DB680C01-A36E-4E3B-A1B6-2DDD7FD634DF}" type="slidenum">
              <a:rPr lang="es-CO" smtClean="0"/>
              <a:t>‹Nº›</a:t>
            </a:fld>
            <a:endParaRPr lang="es-CO"/>
          </a:p>
        </p:txBody>
      </p:sp>
    </p:spTree>
    <p:extLst>
      <p:ext uri="{BB962C8B-B14F-4D97-AF65-F5344CB8AC3E}">
        <p14:creationId xmlns:p14="http://schemas.microsoft.com/office/powerpoint/2010/main" val="44911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6CC2DCE3-C031-4B4B-9FD9-790BC22D9C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ADDEBFCD-F191-4B68-B106-F1400712B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8E297B74-1CC2-47E6-A52C-D6D18A017F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9245A-374A-45F0-88F8-96B1CB967BC9}" type="datetimeFigureOut">
              <a:rPr lang="es-CO" smtClean="0"/>
              <a:t>22/02/2021</a:t>
            </a:fld>
            <a:endParaRPr lang="es-CO"/>
          </a:p>
        </p:txBody>
      </p:sp>
      <p:sp>
        <p:nvSpPr>
          <p:cNvPr id="5" name="Marcador de pie de página 4">
            <a:extLst>
              <a:ext uri="{FF2B5EF4-FFF2-40B4-BE49-F238E27FC236}">
                <a16:creationId xmlns:a16="http://schemas.microsoft.com/office/drawing/2014/main" xmlns="" id="{A8FF9BD7-E556-45EC-BC0F-8A6246E573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xmlns="" id="{B9CF11B1-D527-4125-9D4B-9E2A4D114D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80C01-A36E-4E3B-A1B6-2DDD7FD634DF}" type="slidenum">
              <a:rPr lang="es-CO" smtClean="0"/>
              <a:t>‹Nº›</a:t>
            </a:fld>
            <a:endParaRPr lang="es-CO"/>
          </a:p>
        </p:txBody>
      </p:sp>
    </p:spTree>
    <p:extLst>
      <p:ext uri="{BB962C8B-B14F-4D97-AF65-F5344CB8AC3E}">
        <p14:creationId xmlns:p14="http://schemas.microsoft.com/office/powerpoint/2010/main" val="2520927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EE667C7-1094-4BDB-9185-11A522DE9367}"/>
              </a:ext>
            </a:extLst>
          </p:cNvPr>
          <p:cNvPicPr>
            <a:picLocks noChangeAspect="1"/>
          </p:cNvPicPr>
          <p:nvPr/>
        </p:nvPicPr>
        <p:blipFill rotWithShape="1">
          <a:blip r:embed="rId2"/>
          <a:srcRect t="7386" b="7387"/>
          <a:stretch/>
        </p:blipFill>
        <p:spPr>
          <a:xfrm>
            <a:off x="20" y="10"/>
            <a:ext cx="12191980" cy="6857990"/>
          </a:xfrm>
          <a:prstGeom prst="rect">
            <a:avLst/>
          </a:prstGeom>
        </p:spPr>
      </p:pic>
      <p:sp>
        <p:nvSpPr>
          <p:cNvPr id="47"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xmlns="" id="{98DAC95F-B5CA-4A0E-82C2-FCD2C72E9F1D}"/>
              </a:ext>
            </a:extLst>
          </p:cNvPr>
          <p:cNvSpPr>
            <a:spLocks noGrp="1"/>
          </p:cNvSpPr>
          <p:nvPr>
            <p:ph type="ctrTitle"/>
          </p:nvPr>
        </p:nvSpPr>
        <p:spPr>
          <a:xfrm>
            <a:off x="8022021" y="3231931"/>
            <a:ext cx="3852041" cy="1834056"/>
          </a:xfrm>
        </p:spPr>
        <p:txBody>
          <a:bodyPr>
            <a:normAutofit/>
          </a:bodyPr>
          <a:lstStyle/>
          <a:p>
            <a:r>
              <a:rPr lang="es-CO" sz="4400" dirty="0"/>
              <a:t>Competencia</a:t>
            </a:r>
            <a:br>
              <a:rPr lang="es-CO" sz="4400" dirty="0"/>
            </a:br>
            <a:r>
              <a:rPr lang="es-CO" sz="4400" dirty="0"/>
              <a:t>Monopolística</a:t>
            </a:r>
          </a:p>
        </p:txBody>
      </p:sp>
      <p:sp>
        <p:nvSpPr>
          <p:cNvPr id="3" name="Subtítulo 2">
            <a:extLst>
              <a:ext uri="{FF2B5EF4-FFF2-40B4-BE49-F238E27FC236}">
                <a16:creationId xmlns:a16="http://schemas.microsoft.com/office/drawing/2014/main" xmlns="" id="{DECFED8F-8A01-4E51-B632-6898F58B6667}"/>
              </a:ext>
            </a:extLst>
          </p:cNvPr>
          <p:cNvSpPr>
            <a:spLocks noGrp="1"/>
          </p:cNvSpPr>
          <p:nvPr>
            <p:ph type="subTitle" idx="1"/>
          </p:nvPr>
        </p:nvSpPr>
        <p:spPr>
          <a:xfrm>
            <a:off x="7782910" y="5242675"/>
            <a:ext cx="4330262" cy="683284"/>
          </a:xfrm>
        </p:spPr>
        <p:txBody>
          <a:bodyPr>
            <a:normAutofit/>
          </a:bodyPr>
          <a:lstStyle/>
          <a:p>
            <a:r>
              <a:rPr lang="es-CO" sz="1600" dirty="0"/>
              <a:t>Universidad Distrital F.J.C</a:t>
            </a:r>
          </a:p>
          <a:p>
            <a:r>
              <a:rPr lang="es-CO" sz="1600" dirty="0"/>
              <a:t>Economía 1</a:t>
            </a:r>
          </a:p>
        </p:txBody>
      </p:sp>
      <p:cxnSp>
        <p:nvCxnSpPr>
          <p:cNvPr id="49" name="Straight Connector 48">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929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mpetencia perfecta e imperfec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8995" y="941705"/>
            <a:ext cx="6667500" cy="4257675"/>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662940" y="1303694"/>
            <a:ext cx="3840480" cy="3970318"/>
          </a:xfrm>
          <a:prstGeom prst="rect">
            <a:avLst/>
          </a:prstGeom>
          <a:noFill/>
        </p:spPr>
        <p:txBody>
          <a:bodyPr wrap="square" rtlCol="0">
            <a:spAutoFit/>
          </a:bodyPr>
          <a:lstStyle/>
          <a:p>
            <a:r>
              <a:rPr lang="es-CO" dirty="0"/>
              <a:t>La competencia perfecta en un mercado significa que ninguno de los agentes puede influir en el precio del bien o servicio, es decir, tanto los vendedores como compradores son precio-aceptantes.</a:t>
            </a:r>
          </a:p>
          <a:p>
            <a:endParaRPr lang="es-CO" dirty="0"/>
          </a:p>
          <a:p>
            <a:r>
              <a:rPr lang="es-CO" dirty="0"/>
              <a:t>Se trata de un mercado en el que existen una gran cantidad de productores de una mercancía muy homogénea, en donde la curva de demanda es perfectamente elástica y el precio de mercado (o de equilibrio) surge de la ley de oferta y demanda.</a:t>
            </a:r>
          </a:p>
        </p:txBody>
      </p:sp>
      <p:sp>
        <p:nvSpPr>
          <p:cNvPr id="6" name="5 Rectángulo"/>
          <p:cNvSpPr/>
          <p:nvPr/>
        </p:nvSpPr>
        <p:spPr>
          <a:xfrm>
            <a:off x="770256" y="476488"/>
            <a:ext cx="2746265" cy="707886"/>
          </a:xfrm>
          <a:prstGeom prst="rect">
            <a:avLst/>
          </a:prstGeom>
        </p:spPr>
        <p:txBody>
          <a:bodyPr wrap="none">
            <a:spAutoFit/>
          </a:bodyPr>
          <a:lstStyle/>
          <a:p>
            <a:r>
              <a:rPr lang="es-CO" sz="4000" dirty="0">
                <a:solidFill>
                  <a:srgbClr val="000000"/>
                </a:solidFill>
                <a:latin typeface="Arial Black" pitchFamily="34" charset="0"/>
              </a:rPr>
              <a:t>¿Qué es?</a:t>
            </a:r>
            <a:endParaRPr lang="es-CO" sz="4000" dirty="0">
              <a:latin typeface="Arial Black" pitchFamily="34" charset="0"/>
            </a:endParaRPr>
          </a:p>
        </p:txBody>
      </p:sp>
    </p:spTree>
    <p:extLst>
      <p:ext uri="{BB962C8B-B14F-4D97-AF65-F5344CB8AC3E}">
        <p14:creationId xmlns:p14="http://schemas.microsoft.com/office/powerpoint/2010/main" val="3952286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555230" y="2169430"/>
            <a:ext cx="3783330" cy="3139321"/>
          </a:xfrm>
          <a:prstGeom prst="rect">
            <a:avLst/>
          </a:prstGeom>
          <a:noFill/>
        </p:spPr>
        <p:txBody>
          <a:bodyPr wrap="square" rtlCol="0">
            <a:spAutoFit/>
          </a:bodyPr>
          <a:lstStyle/>
          <a:p>
            <a:r>
              <a:rPr lang="es-CO" dirty="0"/>
              <a:t>En la competencia perfecta: ingreso marginal (IM) = precio (P), debido a que la empresa es una aceptadora de precios. Por consiguiente, la empresa en competencia perfecta amplía la producción hasta el punto en donde el costo marginal es igual al precio. De la misma manera, el ingreso marginal es igual al ingreso promedio que es el mismo que el de la curva de la demanda.</a:t>
            </a:r>
          </a:p>
        </p:txBody>
      </p:sp>
      <p:pic>
        <p:nvPicPr>
          <p:cNvPr id="6148" name="Picture 4" descr="🥇▷【 La Competencia Perfecta - Microeconomí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872" y="3275163"/>
            <a:ext cx="4485958" cy="3121216"/>
          </a:xfrm>
          <a:prstGeom prst="rect">
            <a:avLst/>
          </a:prstGeom>
          <a:noFill/>
          <a:extLst>
            <a:ext uri="{909E8E84-426E-40DD-AFC4-6F175D3DCCD1}">
              <a14:hiddenFill xmlns:a14="http://schemas.microsoft.com/office/drawing/2010/main">
                <a:solidFill>
                  <a:srgbClr val="FFFFFF"/>
                </a:solidFill>
              </a14:hiddenFill>
            </a:ext>
          </a:extLst>
        </p:spPr>
      </p:pic>
      <p:sp>
        <p:nvSpPr>
          <p:cNvPr id="5" name="4 Elipse"/>
          <p:cNvSpPr/>
          <p:nvPr/>
        </p:nvSpPr>
        <p:spPr>
          <a:xfrm>
            <a:off x="2482054" y="192560"/>
            <a:ext cx="4638836" cy="3125367"/>
          </a:xfrm>
          <a:prstGeom prst="ellipse">
            <a:avLst/>
          </a:prstGeom>
          <a:solidFill>
            <a:srgbClr val="DFBE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146" name="Picture 2" descr="Competencia perfecta e imperfecta: definición, ejemplos y más - El Cap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7297" y="708659"/>
            <a:ext cx="3139757" cy="2093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136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3. Mercado de competencia perfecta y competencia imperfecta 90 - 2018106  Lopez Nancy 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3685" y="3303270"/>
            <a:ext cx="3511132" cy="260604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95" y="478313"/>
            <a:ext cx="7937608" cy="44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817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factorcapitalhumano.com/wp-content/uploads/2020...">
            <a:extLst>
              <a:ext uri="{FF2B5EF4-FFF2-40B4-BE49-F238E27FC236}">
                <a16:creationId xmlns:a16="http://schemas.microsoft.com/office/drawing/2014/main" xmlns="" id="{F387EF0E-3C4B-4C6C-93EC-8F821475FC5A}"/>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8796" r="17570"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ítulo 1">
            <a:extLst>
              <a:ext uri="{FF2B5EF4-FFF2-40B4-BE49-F238E27FC236}">
                <a16:creationId xmlns:a16="http://schemas.microsoft.com/office/drawing/2014/main" xmlns="" id="{954E8FF2-5486-40CB-B824-3016B5B099AC}"/>
              </a:ext>
            </a:extLst>
          </p:cNvPr>
          <p:cNvSpPr>
            <a:spLocks noGrp="1"/>
          </p:cNvSpPr>
          <p:nvPr>
            <p:ph type="title"/>
          </p:nvPr>
        </p:nvSpPr>
        <p:spPr>
          <a:xfrm>
            <a:off x="851036" y="188954"/>
            <a:ext cx="4803636" cy="1311664"/>
          </a:xfrm>
        </p:spPr>
        <p:txBody>
          <a:bodyPr>
            <a:normAutofit/>
          </a:bodyPr>
          <a:lstStyle/>
          <a:p>
            <a:r>
              <a:rPr lang="es-CO" sz="4000" dirty="0">
                <a:solidFill>
                  <a:srgbClr val="000000"/>
                </a:solidFill>
                <a:latin typeface="Arial Black" pitchFamily="34" charset="0"/>
              </a:rPr>
              <a:t>¿Qué es?</a:t>
            </a:r>
          </a:p>
        </p:txBody>
      </p:sp>
      <p:sp>
        <p:nvSpPr>
          <p:cNvPr id="3" name="Marcador de contenido 2">
            <a:extLst>
              <a:ext uri="{FF2B5EF4-FFF2-40B4-BE49-F238E27FC236}">
                <a16:creationId xmlns:a16="http://schemas.microsoft.com/office/drawing/2014/main" xmlns="" id="{559D17EE-5EB5-41E2-8D7D-0BAA80C5ACAE}"/>
              </a:ext>
            </a:extLst>
          </p:cNvPr>
          <p:cNvSpPr>
            <a:spLocks noGrp="1"/>
          </p:cNvSpPr>
          <p:nvPr>
            <p:ph idx="1"/>
          </p:nvPr>
        </p:nvSpPr>
        <p:spPr>
          <a:xfrm>
            <a:off x="523875" y="1500618"/>
            <a:ext cx="5372100" cy="4976382"/>
          </a:xfrm>
        </p:spPr>
        <p:txBody>
          <a:bodyPr anchor="ctr">
            <a:normAutofit/>
          </a:bodyPr>
          <a:lstStyle/>
          <a:p>
            <a:pPr algn="just"/>
            <a:r>
              <a:rPr lang="es-MX" sz="2000" i="0" dirty="0">
                <a:solidFill>
                  <a:srgbClr val="000000"/>
                </a:solidFill>
                <a:effectLst/>
                <a:latin typeface="MS UI Gothic" panose="020B0600070205080204" pitchFamily="34" charset="-128"/>
                <a:ea typeface="MS UI Gothic" panose="020B0600070205080204" pitchFamily="34" charset="-128"/>
              </a:rPr>
              <a:t>La competencia monopolística es un tipo de </a:t>
            </a:r>
            <a:r>
              <a:rPr lang="es-MX" sz="2000" i="0" u="none" strike="noStrike" dirty="0">
                <a:solidFill>
                  <a:srgbClr val="000000"/>
                </a:solidFill>
                <a:effectLst/>
                <a:latin typeface="MS UI Gothic" panose="020B0600070205080204" pitchFamily="34" charset="-128"/>
                <a:ea typeface="MS UI Gothic" panose="020B0600070205080204" pitchFamily="34" charset="-128"/>
              </a:rPr>
              <a:t>competencia imperfecta</a:t>
            </a:r>
            <a:r>
              <a:rPr lang="es-MX" sz="2000" i="0" dirty="0">
                <a:solidFill>
                  <a:srgbClr val="000000"/>
                </a:solidFill>
                <a:effectLst/>
                <a:latin typeface="MS UI Gothic" panose="020B0600070205080204" pitchFamily="34" charset="-128"/>
                <a:ea typeface="MS UI Gothic" panose="020B0600070205080204" pitchFamily="34" charset="-128"/>
              </a:rPr>
              <a:t> en la que existe un alto número de vendedores en el mercado que tienen un cierto poder para influir en el precio de su producto.</a:t>
            </a:r>
          </a:p>
          <a:p>
            <a:pPr algn="just"/>
            <a:r>
              <a:rPr lang="es-MX" sz="2000" b="0" i="0" dirty="0">
                <a:solidFill>
                  <a:srgbClr val="000000"/>
                </a:solidFill>
                <a:effectLst/>
                <a:latin typeface="MS UI Gothic" panose="020B0600070205080204" pitchFamily="34" charset="-128"/>
                <a:ea typeface="MS UI Gothic" panose="020B0600070205080204" pitchFamily="34" charset="-128"/>
              </a:rPr>
              <a:t>Los productos que se ofrecen se caracterizan por tener cierta diferenciación y es precisamente esta diferenciación la que hace que estas empresas puedan gozar de cierto poder de mercado, tengan cierta voz a la hora de fijar sus precios y no sean meramente precio-aceptantes, como en el caso de la </a:t>
            </a:r>
            <a:r>
              <a:rPr lang="es-MX" sz="2000" i="0" u="none" strike="noStrike" dirty="0">
                <a:solidFill>
                  <a:srgbClr val="000000"/>
                </a:solidFill>
                <a:effectLst/>
                <a:latin typeface="MS UI Gothic" panose="020B0600070205080204" pitchFamily="34" charset="-128"/>
                <a:ea typeface="MS UI Gothic" panose="020B0600070205080204" pitchFamily="34" charset="-128"/>
              </a:rPr>
              <a:t>competencia perfecta</a:t>
            </a:r>
            <a:r>
              <a:rPr lang="es-MX" sz="2000" i="0" dirty="0">
                <a:solidFill>
                  <a:srgbClr val="000000"/>
                </a:solidFill>
                <a:effectLst/>
                <a:latin typeface="MS UI Gothic" panose="020B0600070205080204" pitchFamily="34" charset="-128"/>
                <a:ea typeface="MS UI Gothic" panose="020B0600070205080204" pitchFamily="34" charset="-128"/>
              </a:rPr>
              <a:t>. </a:t>
            </a:r>
            <a:r>
              <a:rPr lang="es-MX" sz="2000" b="0" i="0" dirty="0">
                <a:solidFill>
                  <a:srgbClr val="000000"/>
                </a:solidFill>
                <a:effectLst/>
                <a:latin typeface="MS UI Gothic" panose="020B0600070205080204" pitchFamily="34" charset="-128"/>
                <a:ea typeface="MS UI Gothic" panose="020B0600070205080204" pitchFamily="34" charset="-128"/>
              </a:rPr>
              <a:t>Por lo tanto, la representación gráfica de la competencia monopolística será la de la derecha, la competencia imperfecta.</a:t>
            </a:r>
          </a:p>
          <a:p>
            <a:endParaRPr lang="es-CO" sz="1600" dirty="0">
              <a:solidFill>
                <a:srgbClr val="000000"/>
              </a:solidFill>
            </a:endParaRPr>
          </a:p>
        </p:txBody>
      </p:sp>
    </p:spTree>
    <p:extLst>
      <p:ext uri="{BB962C8B-B14F-4D97-AF65-F5344CB8AC3E}">
        <p14:creationId xmlns:p14="http://schemas.microsoft.com/office/powerpoint/2010/main" val="2599229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C2C2B9F-FC77-48B0-BCC4-6B4CC0A5A6BB}"/>
              </a:ext>
            </a:extLst>
          </p:cNvPr>
          <p:cNvSpPr>
            <a:spLocks noGrp="1"/>
          </p:cNvSpPr>
          <p:nvPr>
            <p:ph type="title"/>
          </p:nvPr>
        </p:nvSpPr>
        <p:spPr>
          <a:xfrm>
            <a:off x="481013" y="3752849"/>
            <a:ext cx="3290887" cy="2452687"/>
          </a:xfrm>
        </p:spPr>
        <p:txBody>
          <a:bodyPr anchor="ctr">
            <a:normAutofit/>
          </a:bodyPr>
          <a:lstStyle/>
          <a:p>
            <a:r>
              <a:rPr lang="es-CO" sz="3600"/>
              <a:t>Características de la Competencia Monopolística</a:t>
            </a:r>
          </a:p>
        </p:txBody>
      </p:sp>
      <p:pic>
        <p:nvPicPr>
          <p:cNvPr id="2050" name="Picture 2" descr="Actualizarse: única salida a la falta de competencias - Magisnet">
            <a:extLst>
              <a:ext uri="{FF2B5EF4-FFF2-40B4-BE49-F238E27FC236}">
                <a16:creationId xmlns:a16="http://schemas.microsoft.com/office/drawing/2014/main" xmlns="" id="{2817E346-AF38-4327-88B9-942FA6F749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697" b="22674"/>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xmlns="" id="{6580BCE8-C552-481C-A85B-696B92F3E928}"/>
              </a:ext>
            </a:extLst>
          </p:cNvPr>
          <p:cNvSpPr>
            <a:spLocks noGrp="1"/>
          </p:cNvSpPr>
          <p:nvPr>
            <p:ph idx="1"/>
          </p:nvPr>
        </p:nvSpPr>
        <p:spPr>
          <a:xfrm>
            <a:off x="3983042" y="3752849"/>
            <a:ext cx="7727945" cy="2971800"/>
          </a:xfrm>
        </p:spPr>
        <p:txBody>
          <a:bodyPr anchor="ctr">
            <a:normAutofit/>
          </a:bodyPr>
          <a:lstStyle/>
          <a:p>
            <a:pPr marL="0" indent="0" algn="l">
              <a:buNone/>
            </a:pPr>
            <a:r>
              <a:rPr lang="es-MX" sz="2000" b="0" i="0" dirty="0">
                <a:solidFill>
                  <a:srgbClr val="333333"/>
                </a:solidFill>
                <a:effectLst/>
                <a:latin typeface="Open Sans"/>
              </a:rPr>
              <a:t>Por tanto, en términos generales las características de este tipo de mercado serían las siguientes:</a:t>
            </a:r>
          </a:p>
          <a:p>
            <a:pPr algn="l">
              <a:buFont typeface="Arial" panose="020B0604020202020204" pitchFamily="34" charset="0"/>
              <a:buChar char="•"/>
            </a:pPr>
            <a:r>
              <a:rPr lang="es-MX" sz="2000" b="0" i="0" dirty="0">
                <a:solidFill>
                  <a:srgbClr val="333333"/>
                </a:solidFill>
                <a:effectLst/>
                <a:latin typeface="Open Sans"/>
              </a:rPr>
              <a:t>Hay un gran número de vendedores u oferentes.</a:t>
            </a:r>
          </a:p>
          <a:p>
            <a:pPr algn="l">
              <a:buFont typeface="Arial" panose="020B0604020202020204" pitchFamily="34" charset="0"/>
              <a:buChar char="•"/>
            </a:pPr>
            <a:r>
              <a:rPr lang="es-MX" sz="2000" b="0" i="0" dirty="0">
                <a:solidFill>
                  <a:srgbClr val="333333"/>
                </a:solidFill>
                <a:effectLst/>
                <a:latin typeface="Open Sans"/>
              </a:rPr>
              <a:t>Los productos que se ofrecen no son homogéneos. Es decir, existe diferenciación en los productos. Esta diferenciación puede darse en aspectos como la calidad, el servicio postventas o la ubicación.</a:t>
            </a:r>
          </a:p>
          <a:p>
            <a:pPr algn="l">
              <a:buFont typeface="Arial" panose="020B0604020202020204" pitchFamily="34" charset="0"/>
              <a:buChar char="•"/>
            </a:pPr>
            <a:r>
              <a:rPr lang="es-MX" sz="2000" b="0" i="0" dirty="0">
                <a:solidFill>
                  <a:srgbClr val="333333"/>
                </a:solidFill>
                <a:effectLst/>
                <a:latin typeface="Open Sans"/>
              </a:rPr>
              <a:t>Las empresas tienen libertad de entrada y salida en el mercado.</a:t>
            </a:r>
          </a:p>
          <a:p>
            <a:pPr marL="0" indent="0">
              <a:buNone/>
            </a:pPr>
            <a:endParaRPr lang="es-CO" sz="1800" dirty="0"/>
          </a:p>
        </p:txBody>
      </p:sp>
    </p:spTree>
    <p:extLst>
      <p:ext uri="{BB962C8B-B14F-4D97-AF65-F5344CB8AC3E}">
        <p14:creationId xmlns:p14="http://schemas.microsoft.com/office/powerpoint/2010/main" val="3910328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3A5359">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D09969FC-2AB1-4F76-89F2-3C161FB67FCA}"/>
              </a:ext>
            </a:extLst>
          </p:cNvPr>
          <p:cNvSpPr>
            <a:spLocks noGrp="1"/>
          </p:cNvSpPr>
          <p:nvPr>
            <p:ph type="title"/>
          </p:nvPr>
        </p:nvSpPr>
        <p:spPr>
          <a:xfrm>
            <a:off x="524256" y="4767072"/>
            <a:ext cx="6594189" cy="1625210"/>
          </a:xfrm>
        </p:spPr>
        <p:txBody>
          <a:bodyPr>
            <a:normAutofit/>
          </a:bodyPr>
          <a:lstStyle/>
          <a:p>
            <a:pPr algn="r"/>
            <a:r>
              <a:rPr lang="es-CO" dirty="0">
                <a:solidFill>
                  <a:srgbClr val="FFFFFF"/>
                </a:solidFill>
              </a:rPr>
              <a:t>Características de la </a:t>
            </a:r>
            <a:br>
              <a:rPr lang="es-CO" dirty="0">
                <a:solidFill>
                  <a:srgbClr val="FFFFFF"/>
                </a:solidFill>
              </a:rPr>
            </a:br>
            <a:r>
              <a:rPr lang="es-CO" dirty="0">
                <a:solidFill>
                  <a:srgbClr val="FFFFFF"/>
                </a:solidFill>
              </a:rPr>
              <a:t>Competencia Monopolística</a:t>
            </a:r>
          </a:p>
        </p:txBody>
      </p:sp>
      <p:pic>
        <p:nvPicPr>
          <p:cNvPr id="3074" name="Picture 2" descr="Competencias de Ventas: Vendedores Competentes – Alejandro Fariña – L de  Liderazgo">
            <a:extLst>
              <a:ext uri="{FF2B5EF4-FFF2-40B4-BE49-F238E27FC236}">
                <a16:creationId xmlns:a16="http://schemas.microsoft.com/office/drawing/2014/main" xmlns="" id="{2062EE09-1B07-425A-99BF-3CECE46933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05"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xmlns="" id="{2EAC5E83-2AD8-4630-9378-233A2AF277CD}"/>
              </a:ext>
            </a:extLst>
          </p:cNvPr>
          <p:cNvSpPr>
            <a:spLocks noGrp="1"/>
          </p:cNvSpPr>
          <p:nvPr>
            <p:ph idx="1"/>
          </p:nvPr>
        </p:nvSpPr>
        <p:spPr>
          <a:xfrm>
            <a:off x="8029319" y="917725"/>
            <a:ext cx="3424739" cy="4852362"/>
          </a:xfrm>
        </p:spPr>
        <p:txBody>
          <a:bodyPr anchor="ctr">
            <a:normAutofit/>
          </a:bodyPr>
          <a:lstStyle/>
          <a:p>
            <a:pPr algn="just"/>
            <a:r>
              <a:rPr lang="es-MX" sz="1800" b="0" i="0" dirty="0">
                <a:solidFill>
                  <a:schemeClr val="bg1"/>
                </a:solidFill>
                <a:effectLst/>
                <a:latin typeface="Open Sans"/>
              </a:rPr>
              <a:t>A corto plazo, la competencia monopolística se asemeja al </a:t>
            </a:r>
            <a:r>
              <a:rPr lang="es-MX" sz="1800" b="1" i="0" u="none" strike="noStrike" dirty="0">
                <a:solidFill>
                  <a:schemeClr val="bg1"/>
                </a:solidFill>
                <a:effectLst/>
                <a:latin typeface="Open Sans"/>
              </a:rPr>
              <a:t>monopolio</a:t>
            </a:r>
            <a:r>
              <a:rPr lang="es-MX" sz="1800" b="0" i="0" dirty="0">
                <a:solidFill>
                  <a:schemeClr val="bg1"/>
                </a:solidFill>
                <a:effectLst/>
                <a:latin typeface="Open Sans"/>
              </a:rPr>
              <a:t>, ya que las empresas tienen cierto poder de mercado, pero a largo plazo, por el hecho de haber libertad de entrada y salida en el mercado, si las empresas que están dentro de este mercado tienen beneficios, nuevas empresas entrarán en el mercado haciéndoles competencia, por lo que los beneficios de la supuesta diferenciación disminuirán, haciéndoles perder a las empresas originarias, el poder de mercado que poseían.</a:t>
            </a:r>
            <a:endParaRPr lang="es-CO" sz="1800" dirty="0">
              <a:solidFill>
                <a:schemeClr val="bg1"/>
              </a:solidFill>
            </a:endParaRPr>
          </a:p>
        </p:txBody>
      </p:sp>
    </p:spTree>
    <p:extLst>
      <p:ext uri="{BB962C8B-B14F-4D97-AF65-F5344CB8AC3E}">
        <p14:creationId xmlns:p14="http://schemas.microsoft.com/office/powerpoint/2010/main" val="1175576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EE667C7-1094-4BDB-9185-11A522DE9367}"/>
              </a:ext>
            </a:extLst>
          </p:cNvPr>
          <p:cNvPicPr>
            <a:picLocks noChangeAspect="1"/>
          </p:cNvPicPr>
          <p:nvPr/>
        </p:nvPicPr>
        <p:blipFill rotWithShape="1">
          <a:blip r:embed="rId2"/>
          <a:srcRect t="7386" b="7387"/>
          <a:stretch/>
        </p:blipFill>
        <p:spPr>
          <a:xfrm>
            <a:off x="20" y="10"/>
            <a:ext cx="12191980" cy="6857990"/>
          </a:xfrm>
          <a:prstGeom prst="rect">
            <a:avLst/>
          </a:prstGeom>
        </p:spPr>
      </p:pic>
      <p:sp>
        <p:nvSpPr>
          <p:cNvPr id="47"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xmlns="" id="{98DAC95F-B5CA-4A0E-82C2-FCD2C72E9F1D}"/>
              </a:ext>
            </a:extLst>
          </p:cNvPr>
          <p:cNvSpPr>
            <a:spLocks noGrp="1"/>
          </p:cNvSpPr>
          <p:nvPr>
            <p:ph type="ctrTitle"/>
          </p:nvPr>
        </p:nvSpPr>
        <p:spPr>
          <a:xfrm>
            <a:off x="8022021" y="3231931"/>
            <a:ext cx="3852041" cy="1834056"/>
          </a:xfrm>
        </p:spPr>
        <p:txBody>
          <a:bodyPr>
            <a:normAutofit/>
          </a:bodyPr>
          <a:lstStyle/>
          <a:p>
            <a:r>
              <a:rPr lang="es-CO" sz="4400" dirty="0" smtClean="0"/>
              <a:t>Oligopolio</a:t>
            </a:r>
            <a:endParaRPr lang="es-CO" sz="4400" dirty="0"/>
          </a:p>
        </p:txBody>
      </p:sp>
      <p:sp>
        <p:nvSpPr>
          <p:cNvPr id="3" name="Subtítulo 2">
            <a:extLst>
              <a:ext uri="{FF2B5EF4-FFF2-40B4-BE49-F238E27FC236}">
                <a16:creationId xmlns:a16="http://schemas.microsoft.com/office/drawing/2014/main" xmlns="" id="{DECFED8F-8A01-4E51-B632-6898F58B6667}"/>
              </a:ext>
            </a:extLst>
          </p:cNvPr>
          <p:cNvSpPr>
            <a:spLocks noGrp="1"/>
          </p:cNvSpPr>
          <p:nvPr>
            <p:ph type="subTitle" idx="1"/>
          </p:nvPr>
        </p:nvSpPr>
        <p:spPr>
          <a:xfrm>
            <a:off x="7782910" y="5242675"/>
            <a:ext cx="4330262" cy="683284"/>
          </a:xfrm>
        </p:spPr>
        <p:txBody>
          <a:bodyPr>
            <a:normAutofit/>
          </a:bodyPr>
          <a:lstStyle/>
          <a:p>
            <a:r>
              <a:rPr lang="es-CO" sz="1600" dirty="0"/>
              <a:t>Universidad Distrital F.J.C</a:t>
            </a:r>
          </a:p>
          <a:p>
            <a:r>
              <a:rPr lang="es-CO" sz="1600" dirty="0"/>
              <a:t>Economía 1</a:t>
            </a:r>
          </a:p>
        </p:txBody>
      </p:sp>
      <p:cxnSp>
        <p:nvCxnSpPr>
          <p:cNvPr id="49" name="Straight Connector 48">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252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a:extLst>
              <a:ext uri="{FF2B5EF4-FFF2-40B4-BE49-F238E27FC236}">
                <a16:creationId xmlns:xdr="http://schemas.openxmlformats.org/drawingml/2006/spreadsheetDrawing" xmlns:a16="http://schemas.microsoft.com/office/drawing/2014/main" xmlns="" xmlns:lc="http://schemas.openxmlformats.org/drawingml/2006/lockedCanvas" id="{673014FA-DC71-4E27-8DE4-E773C54BCCDE}"/>
              </a:ext>
            </a:extLst>
          </p:cNvPr>
          <p:cNvPicPr>
            <a:picLocks noChangeAspect="1"/>
          </p:cNvPicPr>
          <p:nvPr/>
        </p:nvPicPr>
        <p:blipFill rotWithShape="1">
          <a:blip r:embed="rId2"/>
          <a:srcRect t="9272"/>
          <a:stretch/>
        </p:blipFill>
        <p:spPr>
          <a:xfrm>
            <a:off x="564516" y="1758316"/>
            <a:ext cx="5167374" cy="3007994"/>
          </a:xfrm>
          <a:prstGeom prst="rect">
            <a:avLst/>
          </a:prstGeom>
        </p:spPr>
      </p:pic>
      <p:sp>
        <p:nvSpPr>
          <p:cNvPr id="6" name="5 Rectángulo"/>
          <p:cNvSpPr/>
          <p:nvPr/>
        </p:nvSpPr>
        <p:spPr>
          <a:xfrm>
            <a:off x="564516" y="443984"/>
            <a:ext cx="2746265" cy="707886"/>
          </a:xfrm>
          <a:prstGeom prst="rect">
            <a:avLst/>
          </a:prstGeom>
        </p:spPr>
        <p:txBody>
          <a:bodyPr wrap="none">
            <a:spAutoFit/>
          </a:bodyPr>
          <a:lstStyle/>
          <a:p>
            <a:r>
              <a:rPr lang="es-CO" sz="4000" dirty="0">
                <a:solidFill>
                  <a:srgbClr val="000000"/>
                </a:solidFill>
                <a:latin typeface="Arial Black" pitchFamily="34" charset="0"/>
              </a:rPr>
              <a:t>¿Qué es?</a:t>
            </a:r>
            <a:endParaRPr lang="es-CO" sz="4000" dirty="0">
              <a:latin typeface="Arial Black" pitchFamily="34" charset="0"/>
            </a:endParaRPr>
          </a:p>
        </p:txBody>
      </p:sp>
      <p:pic>
        <p:nvPicPr>
          <p:cNvPr id="1026" name="Picture 2" descr="Oligopolio: tipos, causas, consecuencias y característic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5190" y="1719263"/>
            <a:ext cx="5859780" cy="2929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539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5 Nube"/>
          <p:cNvSpPr/>
          <p:nvPr/>
        </p:nvSpPr>
        <p:spPr>
          <a:xfrm>
            <a:off x="274320" y="251460"/>
            <a:ext cx="5863590" cy="316611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3 Imagen">
            <a:extLst>
              <a:ext uri="{FF2B5EF4-FFF2-40B4-BE49-F238E27FC236}">
                <a16:creationId xmlns:xdr="http://schemas.openxmlformats.org/drawingml/2006/spreadsheetDrawing" xmlns:a16="http://schemas.microsoft.com/office/drawing/2014/main" xmlns="" xmlns:lc="http://schemas.openxmlformats.org/drawingml/2006/lockedCanvas" id="{04F8DBB9-FE70-470F-AE8C-982DE446EDE7}"/>
              </a:ext>
            </a:extLst>
          </p:cNvPr>
          <p:cNvPicPr>
            <a:picLocks noChangeAspect="1"/>
          </p:cNvPicPr>
          <p:nvPr/>
        </p:nvPicPr>
        <p:blipFill rotWithShape="1">
          <a:blip r:embed="rId2"/>
          <a:srcRect r="2091"/>
          <a:stretch/>
        </p:blipFill>
        <p:spPr>
          <a:xfrm>
            <a:off x="929180" y="899044"/>
            <a:ext cx="4286784" cy="1665202"/>
          </a:xfrm>
          <a:prstGeom prst="rect">
            <a:avLst/>
          </a:prstGeom>
        </p:spPr>
      </p:pic>
      <p:sp>
        <p:nvSpPr>
          <p:cNvPr id="8" name="7 Elipse"/>
          <p:cNvSpPr/>
          <p:nvPr/>
        </p:nvSpPr>
        <p:spPr>
          <a:xfrm>
            <a:off x="6469380" y="990484"/>
            <a:ext cx="5722620" cy="56235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4 Imagen">
            <a:extLst>
              <a:ext uri="{FF2B5EF4-FFF2-40B4-BE49-F238E27FC236}">
                <a16:creationId xmlns:xdr="http://schemas.openxmlformats.org/drawingml/2006/spreadsheetDrawing" xmlns:a16="http://schemas.microsoft.com/office/drawing/2014/main" xmlns="" xmlns:lc="http://schemas.openxmlformats.org/drawingml/2006/lockedCanvas" id="{3F70B2D8-02DB-471F-AAA4-94C1215A1918}"/>
              </a:ext>
            </a:extLst>
          </p:cNvPr>
          <p:cNvPicPr>
            <a:picLocks noChangeAspect="1"/>
          </p:cNvPicPr>
          <p:nvPr/>
        </p:nvPicPr>
        <p:blipFill>
          <a:blip r:embed="rId3"/>
          <a:stretch>
            <a:fillRect/>
          </a:stretch>
        </p:blipFill>
        <p:spPr>
          <a:xfrm>
            <a:off x="7321612" y="2030148"/>
            <a:ext cx="4162933" cy="3612812"/>
          </a:xfrm>
          <a:prstGeom prst="rect">
            <a:avLst/>
          </a:prstGeom>
        </p:spPr>
      </p:pic>
    </p:spTree>
    <p:extLst>
      <p:ext uri="{BB962C8B-B14F-4D97-AF65-F5344CB8AC3E}">
        <p14:creationId xmlns:p14="http://schemas.microsoft.com/office/powerpoint/2010/main" val="620772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inta perforada"/>
          <p:cNvSpPr/>
          <p:nvPr/>
        </p:nvSpPr>
        <p:spPr>
          <a:xfrm>
            <a:off x="731520" y="2457449"/>
            <a:ext cx="8286750" cy="3880485"/>
          </a:xfrm>
          <a:prstGeom prst="flowChartPunchedTap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El hecho de que compitan pocas empresas en un mercado puede explicarse por la existencia de barreras a la entrada. Entre ellas, la más relevante suele ser la presencia de economías de escala que hacen que el ingreso de una empresa solo sea viable cuando puede alcanzar una proporción significativa del mercado.</a:t>
            </a:r>
          </a:p>
          <a:p>
            <a:pPr algn="ctr"/>
            <a:endParaRPr lang="es-CO" dirty="0"/>
          </a:p>
          <a:p>
            <a:pPr algn="ctr"/>
            <a:r>
              <a:rPr lang="es-CO" dirty="0"/>
              <a:t>Sin embargo, también podría existir un oligopolio debido a barreras de tipo legal o de reputación (marcas que llevan mucho tiempo en el mercado).</a:t>
            </a:r>
          </a:p>
        </p:txBody>
      </p:sp>
      <p:pic>
        <p:nvPicPr>
          <p:cNvPr id="2050" name="Picture 2" descr="Qué es un oligopol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5725" y="0"/>
            <a:ext cx="8296275" cy="3152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623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EE667C7-1094-4BDB-9185-11A522DE9367}"/>
              </a:ext>
            </a:extLst>
          </p:cNvPr>
          <p:cNvPicPr>
            <a:picLocks noChangeAspect="1"/>
          </p:cNvPicPr>
          <p:nvPr/>
        </p:nvPicPr>
        <p:blipFill rotWithShape="1">
          <a:blip r:embed="rId2"/>
          <a:srcRect t="7386" b="7387"/>
          <a:stretch/>
        </p:blipFill>
        <p:spPr>
          <a:xfrm>
            <a:off x="20" y="10"/>
            <a:ext cx="12191980" cy="6857990"/>
          </a:xfrm>
          <a:prstGeom prst="rect">
            <a:avLst/>
          </a:prstGeom>
        </p:spPr>
      </p:pic>
      <p:sp>
        <p:nvSpPr>
          <p:cNvPr id="47"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xmlns="" id="{98DAC95F-B5CA-4A0E-82C2-FCD2C72E9F1D}"/>
              </a:ext>
            </a:extLst>
          </p:cNvPr>
          <p:cNvSpPr>
            <a:spLocks noGrp="1"/>
          </p:cNvSpPr>
          <p:nvPr>
            <p:ph type="ctrTitle"/>
          </p:nvPr>
        </p:nvSpPr>
        <p:spPr>
          <a:xfrm>
            <a:off x="8022021" y="3231931"/>
            <a:ext cx="3852041" cy="1834056"/>
          </a:xfrm>
        </p:spPr>
        <p:txBody>
          <a:bodyPr>
            <a:normAutofit/>
          </a:bodyPr>
          <a:lstStyle/>
          <a:p>
            <a:r>
              <a:rPr lang="es-CO" sz="4400" dirty="0" smtClean="0"/>
              <a:t>Competencia</a:t>
            </a:r>
            <a:br>
              <a:rPr lang="es-CO" sz="4400" dirty="0" smtClean="0"/>
            </a:br>
            <a:r>
              <a:rPr lang="es-CO" sz="4400" dirty="0" smtClean="0"/>
              <a:t>Perfecta</a:t>
            </a:r>
            <a:endParaRPr lang="es-CO" sz="4400" dirty="0"/>
          </a:p>
        </p:txBody>
      </p:sp>
      <p:sp>
        <p:nvSpPr>
          <p:cNvPr id="3" name="Subtítulo 2">
            <a:extLst>
              <a:ext uri="{FF2B5EF4-FFF2-40B4-BE49-F238E27FC236}">
                <a16:creationId xmlns:a16="http://schemas.microsoft.com/office/drawing/2014/main" xmlns="" id="{DECFED8F-8A01-4E51-B632-6898F58B6667}"/>
              </a:ext>
            </a:extLst>
          </p:cNvPr>
          <p:cNvSpPr>
            <a:spLocks noGrp="1"/>
          </p:cNvSpPr>
          <p:nvPr>
            <p:ph type="subTitle" idx="1"/>
          </p:nvPr>
        </p:nvSpPr>
        <p:spPr>
          <a:xfrm>
            <a:off x="7782910" y="5242675"/>
            <a:ext cx="4330262" cy="683284"/>
          </a:xfrm>
        </p:spPr>
        <p:txBody>
          <a:bodyPr>
            <a:normAutofit/>
          </a:bodyPr>
          <a:lstStyle/>
          <a:p>
            <a:r>
              <a:rPr lang="es-CO" sz="1600" dirty="0"/>
              <a:t>Universidad Distrital F.J.C</a:t>
            </a:r>
          </a:p>
          <a:p>
            <a:r>
              <a:rPr lang="es-CO" sz="1600" dirty="0"/>
              <a:t>Economía 1</a:t>
            </a:r>
          </a:p>
        </p:txBody>
      </p:sp>
      <p:cxnSp>
        <p:nvCxnSpPr>
          <p:cNvPr id="49" name="Straight Connector 48">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67593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367</Words>
  <Application>Microsoft Office PowerPoint</Application>
  <PresentationFormat>Personalizado</PresentationFormat>
  <Paragraphs>28</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Competencia Monopolística</vt:lpstr>
      <vt:lpstr>¿Qué es?</vt:lpstr>
      <vt:lpstr>Características de la Competencia Monopolística</vt:lpstr>
      <vt:lpstr>Características de la  Competencia Monopolística</vt:lpstr>
      <vt:lpstr>Oligopolio</vt:lpstr>
      <vt:lpstr>Presentación de PowerPoint</vt:lpstr>
      <vt:lpstr>Presentación de PowerPoint</vt:lpstr>
      <vt:lpstr>Presentación de PowerPoint</vt:lpstr>
      <vt:lpstr>Competencia Perfecta</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Competencia Monopolística</dc:title>
  <dc:creator>Nicolas David Ardila Abella</dc:creator>
  <cp:lastModifiedBy>Vanessa Camacho</cp:lastModifiedBy>
  <cp:revision>7</cp:revision>
  <dcterms:created xsi:type="dcterms:W3CDTF">2021-02-22T16:07:04Z</dcterms:created>
  <dcterms:modified xsi:type="dcterms:W3CDTF">2021-02-22T17:40:17Z</dcterms:modified>
</cp:coreProperties>
</file>