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8CF30AC-E889-4A85-AA14-AA9282EBE1F3}" type="datetimeFigureOut">
              <a:rPr lang="es-EC" smtClean="0"/>
              <a:t>9/8/2020</a:t>
            </a:fld>
            <a:endParaRPr lang="es-EC"/>
          </a:p>
        </p:txBody>
      </p:sp>
      <p:sp>
        <p:nvSpPr>
          <p:cNvPr id="5" name="Footer Placeholder 4"/>
          <p:cNvSpPr>
            <a:spLocks noGrp="1"/>
          </p:cNvSpPr>
          <p:nvPr>
            <p:ph type="ftr" sz="quarter" idx="11"/>
          </p:nvPr>
        </p:nvSpPr>
        <p:spPr/>
        <p:txBody>
          <a:bodyPr/>
          <a:lstStyle/>
          <a:p>
            <a:endParaRPr lang="es-EC"/>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2105A24-4BA3-4335-BDF2-8D2767B17066}" type="slidenum">
              <a:rPr lang="es-EC" smtClean="0"/>
              <a:t>‹Nº›</a:t>
            </a:fld>
            <a:endParaRPr lang="es-EC"/>
          </a:p>
        </p:txBody>
      </p:sp>
    </p:spTree>
    <p:extLst>
      <p:ext uri="{BB962C8B-B14F-4D97-AF65-F5344CB8AC3E}">
        <p14:creationId xmlns:p14="http://schemas.microsoft.com/office/powerpoint/2010/main" val="558178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8CF30AC-E889-4A85-AA14-AA9282EBE1F3}" type="datetimeFigureOut">
              <a:rPr lang="es-EC" smtClean="0"/>
              <a:t>9/8/2020</a:t>
            </a:fld>
            <a:endParaRPr lang="es-EC"/>
          </a:p>
        </p:txBody>
      </p:sp>
      <p:sp>
        <p:nvSpPr>
          <p:cNvPr id="5" name="Footer Placeholder 4"/>
          <p:cNvSpPr>
            <a:spLocks noGrp="1"/>
          </p:cNvSpPr>
          <p:nvPr>
            <p:ph type="ftr" sz="quarter" idx="11"/>
          </p:nvPr>
        </p:nvSpPr>
        <p:spPr/>
        <p:txBody>
          <a:bodyPr/>
          <a:lstStyle/>
          <a:p>
            <a:endParaRPr lang="es-EC"/>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2105A24-4BA3-4335-BDF2-8D2767B17066}" type="slidenum">
              <a:rPr lang="es-EC" smtClean="0"/>
              <a:t>‹Nº›</a:t>
            </a:fld>
            <a:endParaRPr lang="es-EC"/>
          </a:p>
        </p:txBody>
      </p:sp>
    </p:spTree>
    <p:extLst>
      <p:ext uri="{BB962C8B-B14F-4D97-AF65-F5344CB8AC3E}">
        <p14:creationId xmlns:p14="http://schemas.microsoft.com/office/powerpoint/2010/main" val="3753064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8CF30AC-E889-4A85-AA14-AA9282EBE1F3}" type="datetimeFigureOut">
              <a:rPr lang="es-EC" smtClean="0"/>
              <a:t>9/8/2020</a:t>
            </a:fld>
            <a:endParaRPr lang="es-EC"/>
          </a:p>
        </p:txBody>
      </p:sp>
      <p:sp>
        <p:nvSpPr>
          <p:cNvPr id="5" name="Footer Placeholder 4"/>
          <p:cNvSpPr>
            <a:spLocks noGrp="1"/>
          </p:cNvSpPr>
          <p:nvPr>
            <p:ph type="ftr" sz="quarter" idx="11"/>
          </p:nvPr>
        </p:nvSpPr>
        <p:spPr/>
        <p:txBody>
          <a:bodyPr/>
          <a:lstStyle/>
          <a:p>
            <a:endParaRPr lang="es-EC"/>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2105A24-4BA3-4335-BDF2-8D2767B17066}" type="slidenum">
              <a:rPr lang="es-EC" smtClean="0"/>
              <a:t>‹Nº›</a:t>
            </a:fld>
            <a:endParaRPr lang="es-EC"/>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36005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08CF30AC-E889-4A85-AA14-AA9282EBE1F3}" type="datetimeFigureOut">
              <a:rPr lang="es-EC" smtClean="0"/>
              <a:t>9/8/2020</a:t>
            </a:fld>
            <a:endParaRPr lang="es-EC"/>
          </a:p>
        </p:txBody>
      </p:sp>
      <p:sp>
        <p:nvSpPr>
          <p:cNvPr id="6" name="Footer Placeholder 5"/>
          <p:cNvSpPr>
            <a:spLocks noGrp="1"/>
          </p:cNvSpPr>
          <p:nvPr>
            <p:ph type="ftr" sz="quarter" idx="11"/>
          </p:nvPr>
        </p:nvSpPr>
        <p:spPr/>
        <p:txBody>
          <a:bodyPr/>
          <a:lstStyle/>
          <a:p>
            <a:endParaRPr lang="es-EC"/>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2105A24-4BA3-4335-BDF2-8D2767B17066}" type="slidenum">
              <a:rPr lang="es-EC" smtClean="0"/>
              <a:t>‹Nº›</a:t>
            </a:fld>
            <a:endParaRPr lang="es-EC"/>
          </a:p>
        </p:txBody>
      </p:sp>
    </p:spTree>
    <p:extLst>
      <p:ext uri="{BB962C8B-B14F-4D97-AF65-F5344CB8AC3E}">
        <p14:creationId xmlns:p14="http://schemas.microsoft.com/office/powerpoint/2010/main" val="17368836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08CF30AC-E889-4A85-AA14-AA9282EBE1F3}" type="datetimeFigureOut">
              <a:rPr lang="es-EC" smtClean="0"/>
              <a:t>9/8/2020</a:t>
            </a:fld>
            <a:endParaRPr lang="es-EC"/>
          </a:p>
        </p:txBody>
      </p:sp>
      <p:sp>
        <p:nvSpPr>
          <p:cNvPr id="6" name="Footer Placeholder 5"/>
          <p:cNvSpPr>
            <a:spLocks noGrp="1"/>
          </p:cNvSpPr>
          <p:nvPr>
            <p:ph type="ftr" sz="quarter" idx="11"/>
          </p:nvPr>
        </p:nvSpPr>
        <p:spPr/>
        <p:txBody>
          <a:bodyPr/>
          <a:lstStyle/>
          <a:p>
            <a:endParaRPr lang="es-EC"/>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2105A24-4BA3-4335-BDF2-8D2767B17066}" type="slidenum">
              <a:rPr lang="es-EC" smtClean="0"/>
              <a:t>‹Nº›</a:t>
            </a:fld>
            <a:endParaRPr lang="es-EC"/>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700392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08CF30AC-E889-4A85-AA14-AA9282EBE1F3}" type="datetimeFigureOut">
              <a:rPr lang="es-EC" smtClean="0"/>
              <a:t>9/8/2020</a:t>
            </a:fld>
            <a:endParaRPr lang="es-EC"/>
          </a:p>
        </p:txBody>
      </p:sp>
      <p:sp>
        <p:nvSpPr>
          <p:cNvPr id="6" name="Footer Placeholder 5"/>
          <p:cNvSpPr>
            <a:spLocks noGrp="1"/>
          </p:cNvSpPr>
          <p:nvPr>
            <p:ph type="ftr" sz="quarter" idx="11"/>
          </p:nvPr>
        </p:nvSpPr>
        <p:spPr/>
        <p:txBody>
          <a:bodyPr/>
          <a:lstStyle/>
          <a:p>
            <a:endParaRPr lang="es-EC"/>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2105A24-4BA3-4335-BDF2-8D2767B17066}" type="slidenum">
              <a:rPr lang="es-EC" smtClean="0"/>
              <a:t>‹Nº›</a:t>
            </a:fld>
            <a:endParaRPr lang="es-EC"/>
          </a:p>
        </p:txBody>
      </p:sp>
    </p:spTree>
    <p:extLst>
      <p:ext uri="{BB962C8B-B14F-4D97-AF65-F5344CB8AC3E}">
        <p14:creationId xmlns:p14="http://schemas.microsoft.com/office/powerpoint/2010/main" val="14097672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8CF30AC-E889-4A85-AA14-AA9282EBE1F3}" type="datetimeFigureOut">
              <a:rPr lang="es-EC" smtClean="0"/>
              <a:t>9/8/2020</a:t>
            </a:fld>
            <a:endParaRPr lang="es-EC"/>
          </a:p>
        </p:txBody>
      </p:sp>
      <p:sp>
        <p:nvSpPr>
          <p:cNvPr id="5" name="Footer Placeholder 4"/>
          <p:cNvSpPr>
            <a:spLocks noGrp="1"/>
          </p:cNvSpPr>
          <p:nvPr>
            <p:ph type="ftr" sz="quarter" idx="11"/>
          </p:nvPr>
        </p:nvSpPr>
        <p:spPr/>
        <p:txBody>
          <a:bodyPr/>
          <a:lstStyle/>
          <a:p>
            <a:endParaRPr lang="es-EC"/>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2105A24-4BA3-4335-BDF2-8D2767B17066}" type="slidenum">
              <a:rPr lang="es-EC" smtClean="0"/>
              <a:t>‹Nº›</a:t>
            </a:fld>
            <a:endParaRPr lang="es-EC"/>
          </a:p>
        </p:txBody>
      </p:sp>
    </p:spTree>
    <p:extLst>
      <p:ext uri="{BB962C8B-B14F-4D97-AF65-F5344CB8AC3E}">
        <p14:creationId xmlns:p14="http://schemas.microsoft.com/office/powerpoint/2010/main" val="17869380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8CF30AC-E889-4A85-AA14-AA9282EBE1F3}" type="datetimeFigureOut">
              <a:rPr lang="es-EC" smtClean="0"/>
              <a:t>9/8/2020</a:t>
            </a:fld>
            <a:endParaRPr lang="es-EC"/>
          </a:p>
        </p:txBody>
      </p:sp>
      <p:sp>
        <p:nvSpPr>
          <p:cNvPr id="5" name="Footer Placeholder 4"/>
          <p:cNvSpPr>
            <a:spLocks noGrp="1"/>
          </p:cNvSpPr>
          <p:nvPr>
            <p:ph type="ftr" sz="quarter" idx="11"/>
          </p:nvPr>
        </p:nvSpPr>
        <p:spPr/>
        <p:txBody>
          <a:bodyPr/>
          <a:lstStyle/>
          <a:p>
            <a:endParaRPr lang="es-EC"/>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2105A24-4BA3-4335-BDF2-8D2767B17066}" type="slidenum">
              <a:rPr lang="es-EC" smtClean="0"/>
              <a:t>‹Nº›</a:t>
            </a:fld>
            <a:endParaRPr lang="es-EC"/>
          </a:p>
        </p:txBody>
      </p:sp>
    </p:spTree>
    <p:extLst>
      <p:ext uri="{BB962C8B-B14F-4D97-AF65-F5344CB8AC3E}">
        <p14:creationId xmlns:p14="http://schemas.microsoft.com/office/powerpoint/2010/main" val="3014555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8CF30AC-E889-4A85-AA14-AA9282EBE1F3}" type="datetimeFigureOut">
              <a:rPr lang="es-EC" smtClean="0"/>
              <a:t>9/8/2020</a:t>
            </a:fld>
            <a:endParaRPr lang="es-EC"/>
          </a:p>
        </p:txBody>
      </p:sp>
      <p:sp>
        <p:nvSpPr>
          <p:cNvPr id="5" name="Footer Placeholder 4"/>
          <p:cNvSpPr>
            <a:spLocks noGrp="1"/>
          </p:cNvSpPr>
          <p:nvPr>
            <p:ph type="ftr" sz="quarter" idx="11"/>
          </p:nvPr>
        </p:nvSpPr>
        <p:spPr/>
        <p:txBody>
          <a:bodyPr/>
          <a:lstStyle/>
          <a:p>
            <a:endParaRPr lang="es-EC"/>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2105A24-4BA3-4335-BDF2-8D2767B17066}" type="slidenum">
              <a:rPr lang="es-EC" smtClean="0"/>
              <a:t>‹Nº›</a:t>
            </a:fld>
            <a:endParaRPr lang="es-EC"/>
          </a:p>
        </p:txBody>
      </p:sp>
    </p:spTree>
    <p:extLst>
      <p:ext uri="{BB962C8B-B14F-4D97-AF65-F5344CB8AC3E}">
        <p14:creationId xmlns:p14="http://schemas.microsoft.com/office/powerpoint/2010/main" val="2488726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8CF30AC-E889-4A85-AA14-AA9282EBE1F3}" type="datetimeFigureOut">
              <a:rPr lang="es-EC" smtClean="0"/>
              <a:t>9/8/2020</a:t>
            </a:fld>
            <a:endParaRPr lang="es-EC"/>
          </a:p>
        </p:txBody>
      </p:sp>
      <p:sp>
        <p:nvSpPr>
          <p:cNvPr id="5" name="Footer Placeholder 4"/>
          <p:cNvSpPr>
            <a:spLocks noGrp="1"/>
          </p:cNvSpPr>
          <p:nvPr>
            <p:ph type="ftr" sz="quarter" idx="11"/>
          </p:nvPr>
        </p:nvSpPr>
        <p:spPr/>
        <p:txBody>
          <a:bodyPr/>
          <a:lstStyle/>
          <a:p>
            <a:endParaRPr lang="es-EC"/>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2105A24-4BA3-4335-BDF2-8D2767B17066}" type="slidenum">
              <a:rPr lang="es-EC" smtClean="0"/>
              <a:t>‹Nº›</a:t>
            </a:fld>
            <a:endParaRPr lang="es-EC"/>
          </a:p>
        </p:txBody>
      </p:sp>
    </p:spTree>
    <p:extLst>
      <p:ext uri="{BB962C8B-B14F-4D97-AF65-F5344CB8AC3E}">
        <p14:creationId xmlns:p14="http://schemas.microsoft.com/office/powerpoint/2010/main" val="2634667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8CF30AC-E889-4A85-AA14-AA9282EBE1F3}" type="datetimeFigureOut">
              <a:rPr lang="es-EC" smtClean="0"/>
              <a:t>9/8/2020</a:t>
            </a:fld>
            <a:endParaRPr lang="es-EC"/>
          </a:p>
        </p:txBody>
      </p:sp>
      <p:sp>
        <p:nvSpPr>
          <p:cNvPr id="6" name="Footer Placeholder 5"/>
          <p:cNvSpPr>
            <a:spLocks noGrp="1"/>
          </p:cNvSpPr>
          <p:nvPr>
            <p:ph type="ftr" sz="quarter" idx="11"/>
          </p:nvPr>
        </p:nvSpPr>
        <p:spPr/>
        <p:txBody>
          <a:bodyPr/>
          <a:lstStyle/>
          <a:p>
            <a:endParaRPr lang="es-EC"/>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2105A24-4BA3-4335-BDF2-8D2767B17066}" type="slidenum">
              <a:rPr lang="es-EC" smtClean="0"/>
              <a:t>‹Nº›</a:t>
            </a:fld>
            <a:endParaRPr lang="es-EC"/>
          </a:p>
        </p:txBody>
      </p:sp>
    </p:spTree>
    <p:extLst>
      <p:ext uri="{BB962C8B-B14F-4D97-AF65-F5344CB8AC3E}">
        <p14:creationId xmlns:p14="http://schemas.microsoft.com/office/powerpoint/2010/main" val="428555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8CF30AC-E889-4A85-AA14-AA9282EBE1F3}" type="datetimeFigureOut">
              <a:rPr lang="es-EC" smtClean="0"/>
              <a:t>9/8/2020</a:t>
            </a:fld>
            <a:endParaRPr lang="es-EC"/>
          </a:p>
        </p:txBody>
      </p:sp>
      <p:sp>
        <p:nvSpPr>
          <p:cNvPr id="8" name="Footer Placeholder 7"/>
          <p:cNvSpPr>
            <a:spLocks noGrp="1"/>
          </p:cNvSpPr>
          <p:nvPr>
            <p:ph type="ftr" sz="quarter" idx="11"/>
          </p:nvPr>
        </p:nvSpPr>
        <p:spPr/>
        <p:txBody>
          <a:bodyPr/>
          <a:lstStyle/>
          <a:p>
            <a:endParaRPr lang="es-EC"/>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2105A24-4BA3-4335-BDF2-8D2767B17066}" type="slidenum">
              <a:rPr lang="es-EC" smtClean="0"/>
              <a:t>‹Nº›</a:t>
            </a:fld>
            <a:endParaRPr lang="es-EC"/>
          </a:p>
        </p:txBody>
      </p:sp>
    </p:spTree>
    <p:extLst>
      <p:ext uri="{BB962C8B-B14F-4D97-AF65-F5344CB8AC3E}">
        <p14:creationId xmlns:p14="http://schemas.microsoft.com/office/powerpoint/2010/main" val="2261075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8CF30AC-E889-4A85-AA14-AA9282EBE1F3}" type="datetimeFigureOut">
              <a:rPr lang="es-EC" smtClean="0"/>
              <a:t>9/8/2020</a:t>
            </a:fld>
            <a:endParaRPr lang="es-EC"/>
          </a:p>
        </p:txBody>
      </p:sp>
      <p:sp>
        <p:nvSpPr>
          <p:cNvPr id="4" name="Footer Placeholder 3"/>
          <p:cNvSpPr>
            <a:spLocks noGrp="1"/>
          </p:cNvSpPr>
          <p:nvPr>
            <p:ph type="ftr" sz="quarter" idx="11"/>
          </p:nvPr>
        </p:nvSpPr>
        <p:spPr/>
        <p:txBody>
          <a:bodyPr/>
          <a:lstStyle/>
          <a:p>
            <a:endParaRPr lang="es-EC"/>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2105A24-4BA3-4335-BDF2-8D2767B17066}" type="slidenum">
              <a:rPr lang="es-EC" smtClean="0"/>
              <a:t>‹Nº›</a:t>
            </a:fld>
            <a:endParaRPr lang="es-EC"/>
          </a:p>
        </p:txBody>
      </p:sp>
    </p:spTree>
    <p:extLst>
      <p:ext uri="{BB962C8B-B14F-4D97-AF65-F5344CB8AC3E}">
        <p14:creationId xmlns:p14="http://schemas.microsoft.com/office/powerpoint/2010/main" val="230890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CF30AC-E889-4A85-AA14-AA9282EBE1F3}" type="datetimeFigureOut">
              <a:rPr lang="es-EC" smtClean="0"/>
              <a:t>9/8/2020</a:t>
            </a:fld>
            <a:endParaRPr lang="es-EC"/>
          </a:p>
        </p:txBody>
      </p:sp>
      <p:sp>
        <p:nvSpPr>
          <p:cNvPr id="3" name="Footer Placeholder 2"/>
          <p:cNvSpPr>
            <a:spLocks noGrp="1"/>
          </p:cNvSpPr>
          <p:nvPr>
            <p:ph type="ftr" sz="quarter" idx="11"/>
          </p:nvPr>
        </p:nvSpPr>
        <p:spPr/>
        <p:txBody>
          <a:bodyPr/>
          <a:lstStyle/>
          <a:p>
            <a:endParaRPr lang="es-EC"/>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2105A24-4BA3-4335-BDF2-8D2767B17066}" type="slidenum">
              <a:rPr lang="es-EC" smtClean="0"/>
              <a:t>‹Nº›</a:t>
            </a:fld>
            <a:endParaRPr lang="es-EC"/>
          </a:p>
        </p:txBody>
      </p:sp>
    </p:spTree>
    <p:extLst>
      <p:ext uri="{BB962C8B-B14F-4D97-AF65-F5344CB8AC3E}">
        <p14:creationId xmlns:p14="http://schemas.microsoft.com/office/powerpoint/2010/main" val="221383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8CF30AC-E889-4A85-AA14-AA9282EBE1F3}" type="datetimeFigureOut">
              <a:rPr lang="es-EC" smtClean="0"/>
              <a:t>9/8/2020</a:t>
            </a:fld>
            <a:endParaRPr lang="es-EC"/>
          </a:p>
        </p:txBody>
      </p:sp>
      <p:sp>
        <p:nvSpPr>
          <p:cNvPr id="6" name="Footer Placeholder 5"/>
          <p:cNvSpPr>
            <a:spLocks noGrp="1"/>
          </p:cNvSpPr>
          <p:nvPr>
            <p:ph type="ftr" sz="quarter" idx="11"/>
          </p:nvPr>
        </p:nvSpPr>
        <p:spPr/>
        <p:txBody>
          <a:bodyPr/>
          <a:lstStyle/>
          <a:p>
            <a:endParaRPr lang="es-EC"/>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2105A24-4BA3-4335-BDF2-8D2767B17066}" type="slidenum">
              <a:rPr lang="es-EC" smtClean="0"/>
              <a:t>‹Nº›</a:t>
            </a:fld>
            <a:endParaRPr lang="es-EC"/>
          </a:p>
        </p:txBody>
      </p:sp>
    </p:spTree>
    <p:extLst>
      <p:ext uri="{BB962C8B-B14F-4D97-AF65-F5344CB8AC3E}">
        <p14:creationId xmlns:p14="http://schemas.microsoft.com/office/powerpoint/2010/main" val="2443271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8CF30AC-E889-4A85-AA14-AA9282EBE1F3}" type="datetimeFigureOut">
              <a:rPr lang="es-EC" smtClean="0"/>
              <a:t>9/8/2020</a:t>
            </a:fld>
            <a:endParaRPr lang="es-EC"/>
          </a:p>
        </p:txBody>
      </p:sp>
      <p:sp>
        <p:nvSpPr>
          <p:cNvPr id="6" name="Footer Placeholder 5"/>
          <p:cNvSpPr>
            <a:spLocks noGrp="1"/>
          </p:cNvSpPr>
          <p:nvPr>
            <p:ph type="ftr" sz="quarter" idx="11"/>
          </p:nvPr>
        </p:nvSpPr>
        <p:spPr/>
        <p:txBody>
          <a:bodyPr/>
          <a:lstStyle/>
          <a:p>
            <a:endParaRPr lang="es-EC"/>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2105A24-4BA3-4335-BDF2-8D2767B17066}" type="slidenum">
              <a:rPr lang="es-EC" smtClean="0"/>
              <a:t>‹Nº›</a:t>
            </a:fld>
            <a:endParaRPr lang="es-EC"/>
          </a:p>
        </p:txBody>
      </p:sp>
    </p:spTree>
    <p:extLst>
      <p:ext uri="{BB962C8B-B14F-4D97-AF65-F5344CB8AC3E}">
        <p14:creationId xmlns:p14="http://schemas.microsoft.com/office/powerpoint/2010/main" val="506408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8CF30AC-E889-4A85-AA14-AA9282EBE1F3}" type="datetimeFigureOut">
              <a:rPr lang="es-EC" smtClean="0"/>
              <a:t>9/8/2020</a:t>
            </a:fld>
            <a:endParaRPr lang="es-EC"/>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C"/>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2105A24-4BA3-4335-BDF2-8D2767B17066}" type="slidenum">
              <a:rPr lang="es-EC" smtClean="0"/>
              <a:t>‹Nº›</a:t>
            </a:fld>
            <a:endParaRPr lang="es-EC"/>
          </a:p>
        </p:txBody>
      </p:sp>
    </p:spTree>
    <p:extLst>
      <p:ext uri="{BB962C8B-B14F-4D97-AF65-F5344CB8AC3E}">
        <p14:creationId xmlns:p14="http://schemas.microsoft.com/office/powerpoint/2010/main" val="19874251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558861" y="1122363"/>
            <a:ext cx="9144000" cy="1904172"/>
          </a:xfrm>
        </p:spPr>
        <p:txBody>
          <a:bodyPr/>
          <a:lstStyle/>
          <a:p>
            <a:pPr algn="ctr"/>
            <a:r>
              <a:rPr lang="es-EC" b="1" dirty="0"/>
              <a:t>Índice Big Mac</a:t>
            </a:r>
            <a:br>
              <a:rPr lang="es-EC" b="1" dirty="0"/>
            </a:br>
            <a:endParaRPr lang="es-EC" dirty="0"/>
          </a:p>
        </p:txBody>
      </p:sp>
      <p:sp>
        <p:nvSpPr>
          <p:cNvPr id="3" name="Subtítulo 2"/>
          <p:cNvSpPr>
            <a:spLocks noGrp="1"/>
          </p:cNvSpPr>
          <p:nvPr>
            <p:ph type="subTitle" idx="1"/>
          </p:nvPr>
        </p:nvSpPr>
        <p:spPr>
          <a:xfrm>
            <a:off x="2898306" y="3425098"/>
            <a:ext cx="8915399" cy="1126283"/>
          </a:xfrm>
        </p:spPr>
        <p:txBody>
          <a:bodyPr>
            <a:normAutofit lnSpcReduction="10000"/>
          </a:bodyPr>
          <a:lstStyle/>
          <a:p>
            <a:pPr algn="just"/>
            <a:r>
              <a:rPr lang="es-MX" dirty="0">
                <a:latin typeface="Arial" panose="020B0604020202020204" pitchFamily="34" charset="0"/>
                <a:cs typeface="Arial" panose="020B0604020202020204" pitchFamily="34" charset="0"/>
              </a:rPr>
              <a:t>El índice Big Mac es elaborado por la revista </a:t>
            </a:r>
            <a:r>
              <a:rPr lang="es-MX" dirty="0" err="1">
                <a:latin typeface="Arial" panose="020B0604020202020204" pitchFamily="34" charset="0"/>
                <a:cs typeface="Arial" panose="020B0604020202020204" pitchFamily="34" charset="0"/>
              </a:rPr>
              <a:t>The</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Economist</a:t>
            </a:r>
            <a:r>
              <a:rPr lang="es-MX" dirty="0">
                <a:latin typeface="Arial" panose="020B0604020202020204" pitchFamily="34" charset="0"/>
                <a:cs typeface="Arial" panose="020B0604020202020204" pitchFamily="34" charset="0"/>
              </a:rPr>
              <a:t>, también conocido como índice paridad del poder adquisitivo Big Mac, y tiene como referencia el precio de esta famosa hamburguesa en cada país para conocer si su divisa está o no sobrevalorada en relación a otro país con el que quiero comparar.</a:t>
            </a:r>
            <a:endParaRPr lang="es-EC" dirty="0">
              <a:latin typeface="Arial" panose="020B0604020202020204" pitchFamily="34" charset="0"/>
              <a:cs typeface="Arial" panose="020B0604020202020204" pitchFamily="34" charset="0"/>
            </a:endParaRPr>
          </a:p>
        </p:txBody>
      </p:sp>
      <p:pic>
        <p:nvPicPr>
          <p:cNvPr id="1030" name="Picture 6" descr="Qué es y cómo se calcula el Índice Big Ma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214" y="328976"/>
            <a:ext cx="3176889" cy="30961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203550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C"/>
          </a:p>
        </p:txBody>
      </p:sp>
      <p:sp>
        <p:nvSpPr>
          <p:cNvPr id="3" name="Marcador de contenido 2"/>
          <p:cNvSpPr>
            <a:spLocks noGrp="1"/>
          </p:cNvSpPr>
          <p:nvPr>
            <p:ph idx="1"/>
          </p:nvPr>
        </p:nvSpPr>
        <p:spPr/>
        <p:txBody>
          <a:bodyPr/>
          <a:lstStyle/>
          <a:p>
            <a:pPr algn="just"/>
            <a:r>
              <a:rPr lang="es-MX" dirty="0">
                <a:latin typeface="Arial" panose="020B0604020202020204" pitchFamily="34" charset="0"/>
                <a:cs typeface="Arial" panose="020B0604020202020204" pitchFamily="34" charset="0"/>
              </a:rPr>
              <a:t>Basándose en la teoría del poder adquisitivo, el Índice Big Mac, utiliza el precio de un Big Mac, que es un producto uniforme en todo el mundo. De lo contrario no sería un indicador fiable. El Big Mac </a:t>
            </a:r>
            <a:r>
              <a:rPr lang="es-MX" dirty="0" err="1">
                <a:latin typeface="Arial" panose="020B0604020202020204" pitchFamily="34" charset="0"/>
                <a:cs typeface="Arial" panose="020B0604020202020204" pitchFamily="34" charset="0"/>
              </a:rPr>
              <a:t>index</a:t>
            </a:r>
            <a:r>
              <a:rPr lang="es-MX" dirty="0">
                <a:latin typeface="Arial" panose="020B0604020202020204" pitchFamily="34" charset="0"/>
                <a:cs typeface="Arial" panose="020B0604020202020204" pitchFamily="34" charset="0"/>
              </a:rPr>
              <a:t> es una medida uniforme ya que las hamburguesas se fabrican exactamente igual en todos los países y establecimientos con una estructura física y de personal trabajando bastante homogénea.</a:t>
            </a:r>
            <a:endParaRPr lang="es-EC" dirty="0">
              <a:latin typeface="Arial" panose="020B0604020202020204" pitchFamily="34" charset="0"/>
              <a:cs typeface="Arial" panose="020B0604020202020204" pitchFamily="34" charset="0"/>
            </a:endParaRPr>
          </a:p>
        </p:txBody>
      </p:sp>
      <p:pic>
        <p:nvPicPr>
          <p:cNvPr id="5122" name="Picture 2" descr="Índice Big Ma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9085" y="4022410"/>
            <a:ext cx="4995974" cy="28428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639688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C"/>
          </a:p>
        </p:txBody>
      </p:sp>
      <p:sp>
        <p:nvSpPr>
          <p:cNvPr id="3" name="Marcador de contenido 2"/>
          <p:cNvSpPr>
            <a:spLocks noGrp="1"/>
          </p:cNvSpPr>
          <p:nvPr>
            <p:ph idx="1"/>
          </p:nvPr>
        </p:nvSpPr>
        <p:spPr/>
        <p:txBody>
          <a:bodyPr/>
          <a:lstStyle/>
          <a:p>
            <a:pPr algn="just"/>
            <a:r>
              <a:rPr lang="es-MX" dirty="0"/>
              <a:t>Al comparar el precio de un Big Mac en la moneda local, si el precio del Big Mac convertido a dólares es menor que el precio del Big Mac en Estados Unidos, nuestra moneda está infravalorada con respecto al dólar</a:t>
            </a:r>
            <a:endParaRPr lang="es-EC" dirty="0"/>
          </a:p>
        </p:txBody>
      </p:sp>
      <p:pic>
        <p:nvPicPr>
          <p:cNvPr id="4098" name="Picture 2" descr="Indice Big mac"/>
          <p:cNvPicPr>
            <a:picLocks noChangeAspect="1" noChangeArrowheads="1"/>
          </p:cNvPicPr>
          <p:nvPr/>
        </p:nvPicPr>
        <p:blipFill rotWithShape="1">
          <a:blip r:embed="rId2">
            <a:extLst>
              <a:ext uri="{28A0092B-C50C-407E-A947-70E740481C1C}">
                <a14:useLocalDpi xmlns:a14="http://schemas.microsoft.com/office/drawing/2010/main" val="0"/>
              </a:ext>
            </a:extLst>
          </a:blip>
          <a:srcRect l="29230" t="49888" r="12278"/>
          <a:stretch/>
        </p:blipFill>
        <p:spPr bwMode="auto">
          <a:xfrm>
            <a:off x="4404575" y="3412900"/>
            <a:ext cx="3734873" cy="240230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067571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C"/>
          </a:p>
        </p:txBody>
      </p:sp>
      <p:sp>
        <p:nvSpPr>
          <p:cNvPr id="3" name="Marcador de contenido 2"/>
          <p:cNvSpPr>
            <a:spLocks noGrp="1"/>
          </p:cNvSpPr>
          <p:nvPr>
            <p:ph idx="1"/>
          </p:nvPr>
        </p:nvSpPr>
        <p:spPr>
          <a:xfrm>
            <a:off x="1609859" y="2893665"/>
            <a:ext cx="4829578" cy="2245217"/>
          </a:xfrm>
        </p:spPr>
        <p:txBody>
          <a:bodyPr>
            <a:normAutofit fontScale="92500" lnSpcReduction="20000"/>
          </a:bodyPr>
          <a:lstStyle/>
          <a:p>
            <a:pPr algn="just"/>
            <a:r>
              <a:rPr lang="es-MX" dirty="0"/>
              <a:t>Al margen de otros indicadores que reflejan con mayor precisión la paridad del poder adquisitivo. , puede ser adecuado como una medida para comprobar si una divisa está o no sobrevalorada, olvidándose de factores a corto plazo que puedan afectar el comportamiento de las divisas (como por ejemplo unas elecciones o un atentado).</a:t>
            </a:r>
            <a:endParaRPr lang="es-EC" dirty="0"/>
          </a:p>
        </p:txBody>
      </p:sp>
      <p:pic>
        <p:nvPicPr>
          <p:cNvPr id="3076" name="Picture 4" descr="Las señales del Índice Big Mac sobre el peso uruguayo - Negocio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9710" y="2739712"/>
            <a:ext cx="4158847" cy="23991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344866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Índice Big Mac o cómo hacer la teoría del tipo de cambio más ..."/>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54128" y="1171977"/>
            <a:ext cx="9626525" cy="5004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460970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TotalTime>
  <Words>80</Words>
  <Application>Microsoft Office PowerPoint</Application>
  <PresentationFormat>Panorámica</PresentationFormat>
  <Paragraphs>5</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Century Gothic</vt:lpstr>
      <vt:lpstr>Wingdings 3</vt:lpstr>
      <vt:lpstr>Espiral</vt:lpstr>
      <vt:lpstr>Índice Big Mac </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Índice Big Mac</dc:title>
  <dc:creator>Usuario de Windows</dc:creator>
  <cp:lastModifiedBy>Usuario de Windows</cp:lastModifiedBy>
  <cp:revision>2</cp:revision>
  <dcterms:created xsi:type="dcterms:W3CDTF">2020-08-10T00:58:37Z</dcterms:created>
  <dcterms:modified xsi:type="dcterms:W3CDTF">2020-08-10T01:09:13Z</dcterms:modified>
</cp:coreProperties>
</file>