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veat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PTeAhGv3KMINcT3kCi3OVtRGs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66fb29c9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66fb29c9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66fb29c9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66fb29c9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66fb29c9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66fb29c9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66fb29c9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66fb29c9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66fb29c9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66fb29c9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6fb29c9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6fb29c9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>
            <p:ph idx="1" type="subTitle"/>
          </p:nvPr>
        </p:nvSpPr>
        <p:spPr>
          <a:xfrm>
            <a:off x="311700" y="3132299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/>
              <a:t>En esta sección se analizará el cambio que ha tenido la balanza comercial de bienes de Colombia en los últimos cuatro años</a:t>
            </a:r>
            <a:endParaRPr/>
          </a:p>
        </p:txBody>
      </p:sp>
      <p:sp>
        <p:nvSpPr>
          <p:cNvPr id="51" name="Google Shape;51;p1"/>
          <p:cNvSpPr/>
          <p:nvPr/>
        </p:nvSpPr>
        <p:spPr>
          <a:xfrm>
            <a:off x="1820455" y="530560"/>
            <a:ext cx="5950588" cy="24287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3C47D"/>
                </a:solidFill>
                <a:latin typeface="Caveat"/>
              </a:rPr>
              <a:t>BALANZA COMERCIAL</a:t>
            </a:r>
            <a:b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3C47D"/>
                </a:solidFill>
                <a:latin typeface="Caveat"/>
              </a:rPr>
            </a:br>
            <a: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3C47D"/>
                </a:solidFill>
                <a:latin typeface="Caveat"/>
              </a:rPr>
              <a:t>EXPORTACIONES E IMPORTACIONES DE BIENES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66fb29c9c_0_49"/>
          <p:cNvSpPr txBox="1"/>
          <p:nvPr>
            <p:ph type="title"/>
          </p:nvPr>
        </p:nvSpPr>
        <p:spPr>
          <a:xfrm>
            <a:off x="311700" y="189675"/>
            <a:ext cx="8520600" cy="14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>
                <a:latin typeface="Caveat"/>
                <a:ea typeface="Caveat"/>
                <a:cs typeface="Caveat"/>
                <a:sym typeface="Caveat"/>
              </a:rPr>
              <a:t>¿Qué es la balanza comercial?</a:t>
            </a:r>
            <a:endParaRPr sz="5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" name="Google Shape;57;g866fb29c9c_0_49"/>
          <p:cNvSpPr txBox="1"/>
          <p:nvPr>
            <p:ph idx="1" type="body"/>
          </p:nvPr>
        </p:nvSpPr>
        <p:spPr>
          <a:xfrm>
            <a:off x="488400" y="16023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highlight>
                  <a:srgbClr val="FFFFFF"/>
                </a:highlight>
              </a:rPr>
              <a:t>Es el registro económico de un país donde se recogen las importaciones y exportaciones de mercancías, es decir, son los ingresos menos los pagos del comercio de mercancías de un país.</a:t>
            </a:r>
            <a:endParaRPr sz="1900"/>
          </a:p>
        </p:txBody>
      </p:sp>
      <p:pic>
        <p:nvPicPr>
          <p:cNvPr id="58" name="Google Shape;58;g866fb29c9c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8300" y="2045600"/>
            <a:ext cx="4442501" cy="198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866fb29c9c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26" y="144900"/>
            <a:ext cx="7327026" cy="42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866fb29c9c_0_9"/>
          <p:cNvSpPr txBox="1"/>
          <p:nvPr/>
        </p:nvSpPr>
        <p:spPr>
          <a:xfrm>
            <a:off x="1056125" y="4553700"/>
            <a:ext cx="7269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>
                <a:solidFill>
                  <a:schemeClr val="dk2"/>
                </a:solidFill>
              </a:rPr>
              <a:t>Fuente: Evolución de la Balanza de Pagos y Posición de Inversión Internacional Enero – Diciembre 2019. Banco de la República. Marzo de 2020</a:t>
            </a:r>
            <a:endParaRPr b="1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66fb29c9c_0_17"/>
          <p:cNvSpPr txBox="1"/>
          <p:nvPr>
            <p:ph idx="1" type="body"/>
          </p:nvPr>
        </p:nvSpPr>
        <p:spPr>
          <a:xfrm>
            <a:off x="279675" y="1570375"/>
            <a:ext cx="517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1900">
                <a:highlight>
                  <a:srgbClr val="FFFFFF"/>
                </a:highlight>
              </a:rPr>
              <a:t>Debilidad de la exportación de bienes y servicios.</a:t>
            </a:r>
            <a:endParaRPr sz="1900">
              <a:highlight>
                <a:srgbClr val="FFFFFF"/>
              </a:highlight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1900">
                <a:highlight>
                  <a:srgbClr val="FFFFFF"/>
                </a:highlight>
              </a:rPr>
              <a:t>Política económica que apoya la inversión exterior.</a:t>
            </a:r>
            <a:endParaRPr sz="1900">
              <a:highlight>
                <a:srgbClr val="FFFFFF"/>
              </a:highlight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1900">
                <a:highlight>
                  <a:srgbClr val="FFFFFF"/>
                </a:highlight>
              </a:rPr>
              <a:t>Los consumidores prefieren adquirir bienes extranjeros antes que los de producción nacional.</a:t>
            </a:r>
            <a:endParaRPr sz="1900">
              <a:highlight>
                <a:srgbClr val="FFFFFF"/>
              </a:highlight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1900">
                <a:highlight>
                  <a:srgbClr val="FFFFFF"/>
                </a:highlight>
              </a:rPr>
              <a:t>Los precios de los bienes extranjeros son más baratos que los bienes locales.</a:t>
            </a:r>
            <a:endParaRPr sz="1900">
              <a:highlight>
                <a:srgbClr val="FFFFFF"/>
              </a:highlight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70" name="Google Shape;70;g866fb29c9c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600" y="2142117"/>
            <a:ext cx="3417050" cy="188268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866fb29c9c_0_17"/>
          <p:cNvSpPr txBox="1"/>
          <p:nvPr/>
        </p:nvSpPr>
        <p:spPr>
          <a:xfrm>
            <a:off x="279675" y="255350"/>
            <a:ext cx="85116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>
                <a:solidFill>
                  <a:schemeClr val="dk2"/>
                </a:solidFill>
              </a:rPr>
              <a:t>En primer lugar podemos evidenciar que las importaciones siempre han sido superiores que las exportaciones, lo cual explica el déficit comercial en el que se mantiene el país. Esto se debe a cuatro situaciones en particular: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6fb29c9c_0_24"/>
          <p:cNvSpPr txBox="1"/>
          <p:nvPr>
            <p:ph idx="1" type="body"/>
          </p:nvPr>
        </p:nvSpPr>
        <p:spPr>
          <a:xfrm>
            <a:off x="4227100" y="291825"/>
            <a:ext cx="4758900" cy="4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Notamos que el aumento o </a:t>
            </a:r>
            <a:r>
              <a:rPr lang="es" sz="1900"/>
              <a:t>déficit</a:t>
            </a:r>
            <a:r>
              <a:rPr lang="es" sz="1900"/>
              <a:t> en las exportaciones del país depende en gran medida del petróleo y sus derivados. Así:</a:t>
            </a:r>
            <a:endParaRPr sz="1900"/>
          </a:p>
          <a:p>
            <a:pPr indent="-349250" lvl="0" marL="457200" rtl="0" algn="just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1900"/>
              <a:t>En el 2016 se redujo la cantidad de volúmen exportado, el </a:t>
            </a:r>
            <a:r>
              <a:rPr lang="es" sz="1900"/>
              <a:t>cual</a:t>
            </a:r>
            <a:r>
              <a:rPr lang="es" sz="1900"/>
              <a:t> no logró </a:t>
            </a:r>
            <a:r>
              <a:rPr lang="es" sz="1900"/>
              <a:t>compensar</a:t>
            </a:r>
            <a:r>
              <a:rPr lang="es" sz="1900"/>
              <a:t> el aumento del precio.</a:t>
            </a:r>
            <a:endParaRPr sz="1900"/>
          </a:p>
          <a:p>
            <a:pPr indent="-349250" lvl="0" marL="457200" rtl="0" algn="just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1900"/>
              <a:t>En 2017 y 2018 aumentó debido a un alza en el precio y el </a:t>
            </a:r>
            <a:r>
              <a:rPr lang="es" sz="1900"/>
              <a:t>volúmen</a:t>
            </a:r>
            <a:r>
              <a:rPr lang="es" sz="1900"/>
              <a:t> de este</a:t>
            </a:r>
            <a:endParaRPr sz="1900"/>
          </a:p>
          <a:p>
            <a:pPr indent="-349250" lvl="0" marL="457200" rtl="0" algn="just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s" sz="1900"/>
              <a:t>En 2019 hubo un baja de los precios. el cual no pudo ser compensado con el aumento de volúmen exportado.</a:t>
            </a:r>
            <a:endParaRPr sz="1900"/>
          </a:p>
        </p:txBody>
      </p:sp>
      <p:pic>
        <p:nvPicPr>
          <p:cNvPr id="77" name="Google Shape;77;g866fb29c9c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00" y="1246750"/>
            <a:ext cx="3707800" cy="2471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66fb29c9c_0_35"/>
          <p:cNvSpPr txBox="1"/>
          <p:nvPr>
            <p:ph idx="1" type="body"/>
          </p:nvPr>
        </p:nvSpPr>
        <p:spPr>
          <a:xfrm>
            <a:off x="421150" y="793588"/>
            <a:ext cx="3826500" cy="36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Por otro lado, las importaciones realizadas en Colombia, clasificadas en cuatro </a:t>
            </a:r>
            <a:r>
              <a:rPr lang="es" sz="1900"/>
              <a:t>categorías</a:t>
            </a:r>
            <a:r>
              <a:rPr lang="es" sz="1900"/>
              <a:t> (Bienes de capital para la industria, equipos de transporte, combustible y lubricantes, y bienes de consumo), suelen tener un comportamiento generalizado; es decir, suele ocurrir un aumento o una disminución de todos al tiempo.</a:t>
            </a:r>
            <a:endParaRPr sz="1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83" name="Google Shape;83;g866fb29c9c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425" y="1411849"/>
            <a:ext cx="4612800" cy="2444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66fb29c9c_0_42"/>
          <p:cNvSpPr txBox="1"/>
          <p:nvPr>
            <p:ph idx="1" type="body"/>
          </p:nvPr>
        </p:nvSpPr>
        <p:spPr>
          <a:xfrm>
            <a:off x="3964025" y="243225"/>
            <a:ext cx="4900200" cy="44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Sabemos también que uno de los mayores productos importados son los combustibles, y que a su vez el producto más exportado es el petróleo y sus derivados. Por lo cual es fácil concluir que una posible solución a corto plazo a este </a:t>
            </a:r>
            <a:r>
              <a:rPr lang="es" sz="1900"/>
              <a:t>déficit</a:t>
            </a:r>
            <a:r>
              <a:rPr lang="es" sz="1900"/>
              <a:t> comercial </a:t>
            </a:r>
            <a:r>
              <a:rPr lang="es" sz="1900"/>
              <a:t>sería</a:t>
            </a:r>
            <a:r>
              <a:rPr lang="es" sz="1900"/>
              <a:t> construir la infraestructura necesaria para la transformación del crudo, lo cual si bien disminuiría el </a:t>
            </a:r>
            <a:r>
              <a:rPr lang="es" sz="1900"/>
              <a:t>volumen</a:t>
            </a:r>
            <a:r>
              <a:rPr lang="es" sz="1900"/>
              <a:t> exportado podría disminuir, se evitaría el importe de los transformados lo cual representa más dinero para la economía colombiana</a:t>
            </a:r>
            <a:endParaRPr sz="1900"/>
          </a:p>
        </p:txBody>
      </p:sp>
      <p:pic>
        <p:nvPicPr>
          <p:cNvPr id="89" name="Google Shape;89;g866fb29c9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37063"/>
            <a:ext cx="3440349" cy="2069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