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avea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gcf3L5b+fygbNvO/TIxHW0cUWE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c66b4fc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c66b4fc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c66b4fca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c66b4fca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c66b4fca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c66b4fca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c66b4fca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c66b4fca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c66b4fca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c66b4fca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66b4fca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c66b4fca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>
            <p:ph idx="1" type="subTitle"/>
          </p:nvPr>
        </p:nvSpPr>
        <p:spPr>
          <a:xfrm>
            <a:off x="311700" y="3132299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En esta sección se analizará el cambio que ha tenido el comercio exterior de servicios por Colombia en los últimos cuatro años</a:t>
            </a:r>
            <a:endParaRPr/>
          </a:p>
        </p:txBody>
      </p:sp>
      <p:sp>
        <p:nvSpPr>
          <p:cNvPr id="51" name="Google Shape;51;p1"/>
          <p:cNvSpPr/>
          <p:nvPr/>
        </p:nvSpPr>
        <p:spPr>
          <a:xfrm>
            <a:off x="2053224" y="1247997"/>
            <a:ext cx="5037557" cy="1220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D9EEB"/>
                </a:solidFill>
                <a:latin typeface="Caveat"/>
              </a:rPr>
              <a:t>COMERCIO EXTERIOR DE SERVICIOS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c66b4fcab_0_0"/>
          <p:cNvSpPr txBox="1"/>
          <p:nvPr>
            <p:ph type="title"/>
          </p:nvPr>
        </p:nvSpPr>
        <p:spPr>
          <a:xfrm>
            <a:off x="446675" y="128875"/>
            <a:ext cx="8520600" cy="8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latin typeface="Caveat"/>
                <a:ea typeface="Caveat"/>
                <a:cs typeface="Caveat"/>
                <a:sym typeface="Caveat"/>
              </a:rPr>
              <a:t>¿Qué es el comercio exterior?</a:t>
            </a:r>
            <a:endParaRPr sz="4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" name="Google Shape;57;g8c66b4fcab_0_0"/>
          <p:cNvSpPr txBox="1"/>
          <p:nvPr>
            <p:ph idx="1" type="body"/>
          </p:nvPr>
        </p:nvSpPr>
        <p:spPr>
          <a:xfrm>
            <a:off x="583675" y="933600"/>
            <a:ext cx="440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>
                <a:highlight>
                  <a:srgbClr val="FFFFFF"/>
                </a:highlight>
              </a:rPr>
              <a:t>Es el intercambio de bienes o servicios existente entre dos o más naciones con el propósito de que cada uno pueda satisfacer sus necesidades de mercado tanto internas como externas.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>
                <a:highlight>
                  <a:srgbClr val="FFFFFF"/>
                </a:highlight>
              </a:rPr>
              <a:t>Está regulado por normas, tratados, acuerdos  y convenios internacionales entre los países para simplificar sus procesos y busca cubrir la demanda interna que no pueda ser atendida por la producción nacional.</a:t>
            </a:r>
            <a:endParaRPr sz="1900"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58" name="Google Shape;58;g8c66b4fca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550" y="1741625"/>
            <a:ext cx="3846726" cy="1948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8c66b4fcab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925" y="0"/>
            <a:ext cx="710565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8c66b4fcab_0_14"/>
          <p:cNvSpPr txBox="1"/>
          <p:nvPr/>
        </p:nvSpPr>
        <p:spPr>
          <a:xfrm>
            <a:off x="553200" y="4608475"/>
            <a:ext cx="80376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">
                <a:solidFill>
                  <a:schemeClr val="dk2"/>
                </a:solidFill>
              </a:rPr>
              <a:t>Fuente: Evolución de la Balanza de Pagos y Posición de Inversión Internacional Enero – Diciembre 2019. Banco de la República. Marzo de 2020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c66b4fcab_0_8"/>
          <p:cNvSpPr txBox="1"/>
          <p:nvPr>
            <p:ph idx="2" type="body"/>
          </p:nvPr>
        </p:nvSpPr>
        <p:spPr>
          <a:xfrm>
            <a:off x="236075" y="279675"/>
            <a:ext cx="8312100" cy="18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En primer lugar podemos evidenciar que la </a:t>
            </a:r>
            <a:r>
              <a:rPr lang="es" sz="1900"/>
              <a:t>importación</a:t>
            </a:r>
            <a:r>
              <a:rPr lang="es" sz="1900"/>
              <a:t> de servicios ha sido históricamente mayor a la exportación de estos, por aproximadamente mil millones de </a:t>
            </a:r>
            <a:r>
              <a:rPr lang="es" sz="1900"/>
              <a:t>dólares</a:t>
            </a:r>
            <a:r>
              <a:rPr lang="es" sz="1900"/>
              <a:t> cada trimestre, lo cual genera un constante déficit que por lo menos en los </a:t>
            </a:r>
            <a:r>
              <a:rPr lang="es" sz="1900"/>
              <a:t>últimos</a:t>
            </a:r>
            <a:r>
              <a:rPr lang="es" sz="1900"/>
              <a:t> 4 años se ha ido reduciendo. Esto se debe a tres situaciones en particular:</a:t>
            </a:r>
            <a:endParaRPr sz="19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70" name="Google Shape;70;g8c66b4fcab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2323826"/>
            <a:ext cx="3812150" cy="210036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8c66b4fcab_0_8"/>
          <p:cNvSpPr txBox="1"/>
          <p:nvPr/>
        </p:nvSpPr>
        <p:spPr>
          <a:xfrm>
            <a:off x="158100" y="2162475"/>
            <a:ext cx="4985400" cy="22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●"/>
            </a:pPr>
            <a:r>
              <a:rPr lang="es" sz="1900">
                <a:solidFill>
                  <a:srgbClr val="595959"/>
                </a:solidFill>
                <a:highlight>
                  <a:srgbClr val="FFFFFF"/>
                </a:highlight>
              </a:rPr>
              <a:t>Política económica que apoya la inversión exterior.</a:t>
            </a:r>
            <a:endParaRPr sz="190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●"/>
            </a:pPr>
            <a:r>
              <a:rPr lang="es" sz="1900">
                <a:solidFill>
                  <a:srgbClr val="595959"/>
                </a:solidFill>
                <a:highlight>
                  <a:srgbClr val="FFFFFF"/>
                </a:highlight>
              </a:rPr>
              <a:t>Los consumidores prefieren adquirir servicios extranjeros antes que los nacionales.</a:t>
            </a:r>
            <a:endParaRPr sz="190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●"/>
            </a:pPr>
            <a:r>
              <a:rPr lang="es" sz="1900">
                <a:solidFill>
                  <a:srgbClr val="595959"/>
                </a:solidFill>
                <a:highlight>
                  <a:srgbClr val="FFFFFF"/>
                </a:highlight>
              </a:rPr>
              <a:t>Los precios de los servicios extranjeros son más baratos que los servicios locales.</a:t>
            </a:r>
            <a:endParaRPr sz="190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66b4fcab_0_21"/>
          <p:cNvSpPr txBox="1"/>
          <p:nvPr>
            <p:ph idx="1" type="body"/>
          </p:nvPr>
        </p:nvSpPr>
        <p:spPr>
          <a:xfrm>
            <a:off x="4190625" y="170225"/>
            <a:ext cx="4758900" cy="4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Podemos evidenciar que en los últimos tres años ha existido un incremento en la exportación de servicios de comunicación, información e informática, debido a la alta demanda en el mundo del acceso a los datos.</a:t>
            </a:r>
            <a:endParaRPr sz="19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Por </a:t>
            </a:r>
            <a:r>
              <a:rPr lang="es" sz="1900"/>
              <a:t>otro</a:t>
            </a:r>
            <a:r>
              <a:rPr lang="es" sz="1900"/>
              <a:t> lado, un dato muy interesante es que en el último año se dio un importante aumento en la exportación del servicio de </a:t>
            </a:r>
            <a:r>
              <a:rPr i="1" lang="es" sz="1900"/>
              <a:t>call center</a:t>
            </a:r>
            <a:r>
              <a:rPr lang="es" sz="1900"/>
              <a:t>, el cual al poder ser desarrollado en modalidad de teletrabajo, genera aumento de la inversión extranjera en el país.</a:t>
            </a:r>
            <a:endParaRPr sz="1900"/>
          </a:p>
        </p:txBody>
      </p:sp>
      <p:pic>
        <p:nvPicPr>
          <p:cNvPr id="77" name="Google Shape;77;g8c66b4fcab_0_21"/>
          <p:cNvPicPr preferRelativeResize="0"/>
          <p:nvPr/>
        </p:nvPicPr>
        <p:blipFill rotWithShape="1">
          <a:blip r:embed="rId3">
            <a:alphaModFix/>
          </a:blip>
          <a:srcRect b="25887" l="0" r="0" t="0"/>
          <a:stretch/>
        </p:blipFill>
        <p:spPr>
          <a:xfrm>
            <a:off x="206725" y="2571750"/>
            <a:ext cx="3885825" cy="242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8c66b4fcab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725" y="245671"/>
            <a:ext cx="3791350" cy="22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66b4fcab_0_69"/>
          <p:cNvSpPr txBox="1"/>
          <p:nvPr>
            <p:ph idx="1" type="body"/>
          </p:nvPr>
        </p:nvSpPr>
        <p:spPr>
          <a:xfrm>
            <a:off x="421150" y="1387796"/>
            <a:ext cx="3826500" cy="23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Por otro lado, las importaciones se centran en servicios financieros y de seguros, así como diferentes servicios empresariales que se están subcontratando fuera del país</a:t>
            </a:r>
            <a:endParaRPr sz="19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84" name="Google Shape;84;g8c66b4fcab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875" y="1042725"/>
            <a:ext cx="4591549" cy="305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c66b4fcab_0_116"/>
          <p:cNvSpPr txBox="1"/>
          <p:nvPr>
            <p:ph idx="1" type="body"/>
          </p:nvPr>
        </p:nvSpPr>
        <p:spPr>
          <a:xfrm>
            <a:off x="4572000" y="993900"/>
            <a:ext cx="4389600" cy="31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Finalmente, cabe destacar que tanto para exportaciones como para importaciones el servicio con mayor movimiento en los últimos años es el de viajes y transporte (</a:t>
            </a:r>
            <a:r>
              <a:rPr lang="es" sz="1900"/>
              <a:t>añadiendo</a:t>
            </a:r>
            <a:r>
              <a:rPr lang="es" sz="1900"/>
              <a:t> el de flete en el 2019). Este representa casi un 80% anual de las exportaciones y más de un 60% anual de las importaciones.</a:t>
            </a:r>
            <a:endParaRPr sz="1900"/>
          </a:p>
        </p:txBody>
      </p:sp>
      <p:pic>
        <p:nvPicPr>
          <p:cNvPr id="90" name="Google Shape;90;g8c66b4fcab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50" y="1113000"/>
            <a:ext cx="4048800" cy="30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