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4" roundtripDataSignature="AMtx7mjoSZ0qJT/rW3fjChken9eO3gfK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 name="Shape 46"/>
        <p:cNvGrpSpPr/>
        <p:nvPr/>
      </p:nvGrpSpPr>
      <p:grpSpPr>
        <a:xfrm>
          <a:off x="0" y="0"/>
          <a:ext cx="0" cy="0"/>
          <a:chOff x="0" y="0"/>
          <a:chExt cx="0" cy="0"/>
        </a:xfrm>
      </p:grpSpPr>
      <p:sp>
        <p:nvSpPr>
          <p:cNvPr id="47" name="Google Shape;4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 name="Shape 52"/>
        <p:cNvGrpSpPr/>
        <p:nvPr/>
      </p:nvGrpSpPr>
      <p:grpSpPr>
        <a:xfrm>
          <a:off x="0" y="0"/>
          <a:ext cx="0" cy="0"/>
          <a:chOff x="0" y="0"/>
          <a:chExt cx="0" cy="0"/>
        </a:xfrm>
      </p:grpSpPr>
      <p:sp>
        <p:nvSpPr>
          <p:cNvPr id="53" name="Google Shape;53;g8c653f7e7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g8c653f7e73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8dacffb204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8dacffb204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8dacffb204_2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8dacffb204_2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g8dacffb204_1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8dacffb204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8dacffb204_1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8dacffb204_1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g8dacffb204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8dacffb204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8dacffb204_1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8dacffb204_1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4" name="Shape 44"/>
        <p:cNvGrpSpPr/>
        <p:nvPr/>
      </p:nvGrpSpPr>
      <p:grpSpPr>
        <a:xfrm>
          <a:off x="0" y="0"/>
          <a:ext cx="0" cy="0"/>
          <a:chOff x="0" y="0"/>
          <a:chExt cx="0" cy="0"/>
        </a:xfrm>
      </p:grpSpPr>
      <p:sp>
        <p:nvSpPr>
          <p:cNvPr id="45" name="Google Shape;45;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13" name="Shape 13"/>
        <p:cNvGrpSpPr/>
        <p:nvPr/>
      </p:nvGrpSpPr>
      <p:grpSpPr>
        <a:xfrm>
          <a:off x="0" y="0"/>
          <a:ext cx="0" cy="0"/>
          <a:chOff x="0" y="0"/>
          <a:chExt cx="0" cy="0"/>
        </a:xfrm>
      </p:grpSpPr>
      <p:sp>
        <p:nvSpPr>
          <p:cNvPr id="14" name="Google Shape;14;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16" name="Google Shape;16;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7" name="Google Shape;17;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8" name="Google Shape;18;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9" name="Shape 19"/>
        <p:cNvGrpSpPr/>
        <p:nvPr/>
      </p:nvGrpSpPr>
      <p:grpSpPr>
        <a:xfrm>
          <a:off x="0" y="0"/>
          <a:ext cx="0" cy="0"/>
          <a:chOff x="0" y="0"/>
          <a:chExt cx="0" cy="0"/>
        </a:xfrm>
      </p:grpSpPr>
      <p:sp>
        <p:nvSpPr>
          <p:cNvPr id="20" name="Google Shape;20;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1" name="Google Shape;21;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2" name="Shape 22"/>
        <p:cNvGrpSpPr/>
        <p:nvPr/>
      </p:nvGrpSpPr>
      <p:grpSpPr>
        <a:xfrm>
          <a:off x="0" y="0"/>
          <a:ext cx="0" cy="0"/>
          <a:chOff x="0" y="0"/>
          <a:chExt cx="0" cy="0"/>
        </a:xfrm>
      </p:grpSpPr>
      <p:sp>
        <p:nvSpPr>
          <p:cNvPr id="23" name="Google Shape;23;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5" name="Google Shape;25;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6" name="Google Shape;26;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0" name="Shape 30"/>
        <p:cNvGrpSpPr/>
        <p:nvPr/>
      </p:nvGrpSpPr>
      <p:grpSpPr>
        <a:xfrm>
          <a:off x="0" y="0"/>
          <a:ext cx="0" cy="0"/>
          <a:chOff x="0" y="0"/>
          <a:chExt cx="0" cy="0"/>
        </a:xfrm>
      </p:grpSpPr>
      <p:sp>
        <p:nvSpPr>
          <p:cNvPr id="31" name="Google Shape;31;p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3" name="Google Shape;33;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4" name="Shape 34"/>
        <p:cNvGrpSpPr/>
        <p:nvPr/>
      </p:nvGrpSpPr>
      <p:grpSpPr>
        <a:xfrm>
          <a:off x="0" y="0"/>
          <a:ext cx="0" cy="0"/>
          <a:chOff x="0" y="0"/>
          <a:chExt cx="0" cy="0"/>
        </a:xfrm>
      </p:grpSpPr>
      <p:sp>
        <p:nvSpPr>
          <p:cNvPr id="35" name="Google Shape;35;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37" name="Shape 37"/>
        <p:cNvGrpSpPr/>
        <p:nvPr/>
      </p:nvGrpSpPr>
      <p:grpSpPr>
        <a:xfrm>
          <a:off x="0" y="0"/>
          <a:ext cx="0" cy="0"/>
          <a:chOff x="0" y="0"/>
          <a:chExt cx="0" cy="0"/>
        </a:xfrm>
      </p:grpSpPr>
      <p:sp>
        <p:nvSpPr>
          <p:cNvPr id="38" name="Google Shape;38;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39" name="Google Shape;3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0" name="Shape 40"/>
        <p:cNvGrpSpPr/>
        <p:nvPr/>
      </p:nvGrpSpPr>
      <p:grpSpPr>
        <a:xfrm>
          <a:off x="0" y="0"/>
          <a:ext cx="0" cy="0"/>
          <a:chOff x="0" y="0"/>
          <a:chExt cx="0" cy="0"/>
        </a:xfrm>
      </p:grpSpPr>
      <p:sp>
        <p:nvSpPr>
          <p:cNvPr id="41" name="Google Shape;41;p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3" name="Google Shape;43;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 name="Shape 49"/>
        <p:cNvGrpSpPr/>
        <p:nvPr/>
      </p:nvGrpSpPr>
      <p:grpSpPr>
        <a:xfrm>
          <a:off x="0" y="0"/>
          <a:ext cx="0" cy="0"/>
          <a:chOff x="0" y="0"/>
          <a:chExt cx="0" cy="0"/>
        </a:xfrm>
      </p:grpSpPr>
      <p:sp>
        <p:nvSpPr>
          <p:cNvPr id="50" name="Google Shape;50;p1"/>
          <p:cNvSpPr txBox="1"/>
          <p:nvPr>
            <p:ph idx="1" type="subTitle"/>
          </p:nvPr>
        </p:nvSpPr>
        <p:spPr>
          <a:xfrm>
            <a:off x="311700" y="3132299"/>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s"/>
              <a:t>En esta sección se analizará el cambio que han tenido los instrumentos financieros derivados de Colombia en los últimos cuatro años</a:t>
            </a:r>
            <a:endParaRPr/>
          </a:p>
        </p:txBody>
      </p:sp>
      <p:sp>
        <p:nvSpPr>
          <p:cNvPr id="51" name="Google Shape;51;p1"/>
          <p:cNvSpPr/>
          <p:nvPr/>
        </p:nvSpPr>
        <p:spPr>
          <a:xfrm>
            <a:off x="1227000" y="1288950"/>
            <a:ext cx="7093281" cy="1512725"/>
          </a:xfrm>
          <a:prstGeom prst="rect">
            <a:avLst/>
          </a:prstGeom>
        </p:spPr>
        <p:txBody>
          <a:bodyPr>
            <a:prstTxWarp prst="textPlain"/>
          </a:bodyPr>
          <a:lstStyle/>
          <a:p>
            <a:pPr lvl="0" algn="ctr"/>
            <a:r>
              <a:rPr b="1" i="0">
                <a:ln cap="flat" cmpd="sng" w="9525">
                  <a:solidFill>
                    <a:srgbClr val="000000"/>
                  </a:solidFill>
                  <a:prstDash val="solid"/>
                  <a:round/>
                  <a:headEnd len="sm" w="sm" type="none"/>
                  <a:tailEnd len="sm" w="sm" type="none"/>
                </a:ln>
                <a:solidFill>
                  <a:srgbClr val="FF9900"/>
                </a:solidFill>
                <a:latin typeface="Caveat"/>
              </a:rPr>
              <a:t>INSTRUMENTOS FINANCIEROS DERIVADOS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 name="Shape 55"/>
        <p:cNvGrpSpPr/>
        <p:nvPr/>
      </p:nvGrpSpPr>
      <p:grpSpPr>
        <a:xfrm>
          <a:off x="0" y="0"/>
          <a:ext cx="0" cy="0"/>
          <a:chOff x="0" y="0"/>
          <a:chExt cx="0" cy="0"/>
        </a:xfrm>
      </p:grpSpPr>
      <p:sp>
        <p:nvSpPr>
          <p:cNvPr id="56" name="Google Shape;56;g8c653f7e73_0_0"/>
          <p:cNvSpPr txBox="1"/>
          <p:nvPr>
            <p:ph type="title"/>
          </p:nvPr>
        </p:nvSpPr>
        <p:spPr>
          <a:xfrm>
            <a:off x="-104950" y="1780900"/>
            <a:ext cx="4827300" cy="14823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s"/>
              <a:t>¿QUÉ SON LOS INSTRUMENTOS</a:t>
            </a:r>
            <a:endParaRPr/>
          </a:p>
          <a:p>
            <a:pPr indent="0" lvl="0" marL="0" rtl="0" algn="ctr">
              <a:lnSpc>
                <a:spcPct val="100000"/>
              </a:lnSpc>
              <a:spcBef>
                <a:spcPts val="0"/>
              </a:spcBef>
              <a:spcAft>
                <a:spcPts val="0"/>
              </a:spcAft>
              <a:buSzPts val="4200"/>
              <a:buNone/>
            </a:pPr>
            <a:r>
              <a:rPr lang="es"/>
              <a:t>FINANCIEROS DERIVADOS?</a:t>
            </a:r>
            <a:endParaRPr/>
          </a:p>
        </p:txBody>
      </p:sp>
      <p:sp>
        <p:nvSpPr>
          <p:cNvPr id="57" name="Google Shape;57;g8c653f7e73_0_0"/>
          <p:cNvSpPr txBox="1"/>
          <p:nvPr>
            <p:ph idx="2" type="body"/>
          </p:nvPr>
        </p:nvSpPr>
        <p:spPr>
          <a:xfrm>
            <a:off x="4654825" y="674500"/>
            <a:ext cx="4388700" cy="36951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0"/>
              </a:spcBef>
              <a:spcAft>
                <a:spcPts val="0"/>
              </a:spcAft>
              <a:buSzPts val="1800"/>
              <a:buNone/>
            </a:pPr>
            <a:r>
              <a:rPr lang="es"/>
              <a:t>S</a:t>
            </a:r>
            <a:r>
              <a:rPr lang="es"/>
              <a:t>on instrumentos financieros cuyo valor está determinado por otro activo financiero, materias primas o indicadores (conocidos como activo subyacente). Se caracterizan porque su liquidación se realiza en un momento posterior al que se adquieren </a:t>
            </a:r>
            <a:endParaRPr/>
          </a:p>
        </p:txBody>
      </p:sp>
      <p:pic>
        <p:nvPicPr>
          <p:cNvPr id="58" name="Google Shape;58;g8c653f7e73_0_0"/>
          <p:cNvPicPr preferRelativeResize="0"/>
          <p:nvPr/>
        </p:nvPicPr>
        <p:blipFill>
          <a:blip r:embed="rId3">
            <a:alphaModFix/>
          </a:blip>
          <a:stretch>
            <a:fillRect/>
          </a:stretch>
        </p:blipFill>
        <p:spPr>
          <a:xfrm>
            <a:off x="1027325" y="3215575"/>
            <a:ext cx="2562754" cy="1662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g8dacffb204_1_6"/>
          <p:cNvSpPr txBox="1"/>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s" sz="1500">
                <a:solidFill>
                  <a:srgbClr val="595959"/>
                </a:solidFill>
                <a:latin typeface="Comic Sans MS"/>
                <a:ea typeface="Comic Sans MS"/>
                <a:cs typeface="Comic Sans MS"/>
                <a:sym typeface="Comic Sans MS"/>
              </a:rPr>
              <a:t>Elaboración propia. Basado en el informe de la balanza de pagos del Banco de la República</a:t>
            </a:r>
            <a:endParaRPr i="1" sz="1500">
              <a:solidFill>
                <a:srgbClr val="595959"/>
              </a:solidFill>
              <a:latin typeface="Comic Sans MS"/>
              <a:ea typeface="Comic Sans MS"/>
              <a:cs typeface="Comic Sans MS"/>
              <a:sym typeface="Comic Sans MS"/>
            </a:endParaRPr>
          </a:p>
        </p:txBody>
      </p:sp>
      <p:pic>
        <p:nvPicPr>
          <p:cNvPr id="64" name="Google Shape;64;g8dacffb204_1_6"/>
          <p:cNvPicPr preferRelativeResize="0"/>
          <p:nvPr/>
        </p:nvPicPr>
        <p:blipFill>
          <a:blip r:embed="rId3">
            <a:alphaModFix/>
          </a:blip>
          <a:stretch>
            <a:fillRect/>
          </a:stretch>
        </p:blipFill>
        <p:spPr>
          <a:xfrm>
            <a:off x="1269988" y="261875"/>
            <a:ext cx="6874975" cy="4139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g8dacffb204_2_1"/>
          <p:cNvSpPr txBox="1"/>
          <p:nvPr>
            <p:ph idx="4294967295" type="body"/>
          </p:nvPr>
        </p:nvSpPr>
        <p:spPr>
          <a:xfrm>
            <a:off x="4444875" y="724200"/>
            <a:ext cx="4388700" cy="36951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0"/>
              </a:spcBef>
              <a:spcAft>
                <a:spcPts val="0"/>
              </a:spcAft>
              <a:buSzPts val="1800"/>
              <a:buNone/>
            </a:pPr>
            <a:r>
              <a:rPr lang="es"/>
              <a:t>La gráfica presentada anteriormente indica un comportamiento de variación tanto de los ingresos como de los egresos del país en </a:t>
            </a:r>
            <a:r>
              <a:rPr lang="es"/>
              <a:t>cuanto</a:t>
            </a:r>
            <a:r>
              <a:rPr lang="es"/>
              <a:t> a la valoración y adquisición de activos </a:t>
            </a:r>
            <a:r>
              <a:rPr lang="es"/>
              <a:t>subyacentes</a:t>
            </a:r>
            <a:r>
              <a:rPr lang="es"/>
              <a:t>, s</a:t>
            </a:r>
            <a:r>
              <a:rPr lang="es"/>
              <a:t>e puede observar que los ingresos constituían alrededor del 80% en el año 2016,</a:t>
            </a:r>
            <a:r>
              <a:rPr lang="es"/>
              <a:t> sin embargo se han presentado aumentos en los egresos y disminuciones en los ingresos, generando una proporción casi igual entre ambos factores en el año 2019</a:t>
            </a:r>
            <a:endParaRPr/>
          </a:p>
        </p:txBody>
      </p:sp>
      <p:pic>
        <p:nvPicPr>
          <p:cNvPr id="70" name="Google Shape;70;g8dacffb204_2_1"/>
          <p:cNvPicPr preferRelativeResize="0"/>
          <p:nvPr/>
        </p:nvPicPr>
        <p:blipFill>
          <a:blip r:embed="rId3">
            <a:alphaModFix/>
          </a:blip>
          <a:stretch>
            <a:fillRect/>
          </a:stretch>
        </p:blipFill>
        <p:spPr>
          <a:xfrm>
            <a:off x="405750" y="524600"/>
            <a:ext cx="3798050" cy="2527425"/>
          </a:xfrm>
          <a:prstGeom prst="rect">
            <a:avLst/>
          </a:prstGeom>
          <a:noFill/>
          <a:ln>
            <a:noFill/>
          </a:ln>
        </p:spPr>
      </p:pic>
      <p:pic>
        <p:nvPicPr>
          <p:cNvPr id="71" name="Google Shape;71;g8dacffb204_2_1"/>
          <p:cNvPicPr preferRelativeResize="0"/>
          <p:nvPr/>
        </p:nvPicPr>
        <p:blipFill>
          <a:blip r:embed="rId4">
            <a:alphaModFix/>
          </a:blip>
          <a:stretch>
            <a:fillRect/>
          </a:stretch>
        </p:blipFill>
        <p:spPr>
          <a:xfrm>
            <a:off x="1539075" y="3151100"/>
            <a:ext cx="1531400" cy="16297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pic>
        <p:nvPicPr>
          <p:cNvPr id="76" name="Google Shape;76;g8dacffb204_1_18"/>
          <p:cNvPicPr preferRelativeResize="0"/>
          <p:nvPr/>
        </p:nvPicPr>
        <p:blipFill>
          <a:blip r:embed="rId3">
            <a:alphaModFix/>
          </a:blip>
          <a:stretch>
            <a:fillRect/>
          </a:stretch>
        </p:blipFill>
        <p:spPr>
          <a:xfrm>
            <a:off x="1176738" y="277113"/>
            <a:ext cx="6962325" cy="4073925"/>
          </a:xfrm>
          <a:prstGeom prst="rect">
            <a:avLst/>
          </a:prstGeom>
          <a:noFill/>
          <a:ln>
            <a:noFill/>
          </a:ln>
        </p:spPr>
      </p:pic>
      <p:sp>
        <p:nvSpPr>
          <p:cNvPr id="77" name="Google Shape;77;g8dacffb204_1_18"/>
          <p:cNvSpPr txBox="1"/>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s" sz="1500">
                <a:solidFill>
                  <a:srgbClr val="595959"/>
                </a:solidFill>
                <a:latin typeface="Comic Sans MS"/>
                <a:ea typeface="Comic Sans MS"/>
                <a:cs typeface="Comic Sans MS"/>
                <a:sym typeface="Comic Sans MS"/>
              </a:rPr>
              <a:t>Elaboración propia. Basado en el informe de la balanza de pagos del Banco de la República</a:t>
            </a:r>
            <a:endParaRPr i="1" sz="1500">
              <a:solidFill>
                <a:srgbClr val="595959"/>
              </a:solidFill>
              <a:latin typeface="Comic Sans MS"/>
              <a:ea typeface="Comic Sans MS"/>
              <a:cs typeface="Comic Sans MS"/>
              <a:sym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g8dacffb204_1_39"/>
          <p:cNvSpPr txBox="1"/>
          <p:nvPr>
            <p:ph idx="4294967295" type="body"/>
          </p:nvPr>
        </p:nvSpPr>
        <p:spPr>
          <a:xfrm>
            <a:off x="4355675" y="334000"/>
            <a:ext cx="4573200" cy="43695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0"/>
              </a:spcBef>
              <a:spcAft>
                <a:spcPts val="0"/>
              </a:spcAft>
              <a:buSzPts val="1800"/>
              <a:buNone/>
            </a:pPr>
            <a:r>
              <a:rPr lang="es"/>
              <a:t>La disminución presente en los ingresos de los instrumentos financieros se pueden dar por una razón simple, al tratarse de activos subyacentes, no puede darse su representación como activo dentro de las cuentas del país, este estado se da únicamente con la adquisición del bien o servicio pactado, es decir, que los activos adquiridos de esta forma se verán reflejados en periodos futuros, por esta razón, la curva de ingresos se disminuye durante 3 años pero retoma su tendencia positiva desde el año 2019.</a:t>
            </a:r>
            <a:endParaRPr/>
          </a:p>
        </p:txBody>
      </p:sp>
      <p:pic>
        <p:nvPicPr>
          <p:cNvPr id="83" name="Google Shape;83;g8dacffb204_1_39"/>
          <p:cNvPicPr preferRelativeResize="0"/>
          <p:nvPr/>
        </p:nvPicPr>
        <p:blipFill>
          <a:blip r:embed="rId3">
            <a:alphaModFix/>
          </a:blip>
          <a:stretch>
            <a:fillRect/>
          </a:stretch>
        </p:blipFill>
        <p:spPr>
          <a:xfrm>
            <a:off x="209650" y="829925"/>
            <a:ext cx="4146025" cy="31095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pic>
        <p:nvPicPr>
          <p:cNvPr id="88" name="Google Shape;88;g8dacffb204_1_12"/>
          <p:cNvPicPr preferRelativeResize="0"/>
          <p:nvPr/>
        </p:nvPicPr>
        <p:blipFill>
          <a:blip r:embed="rId3">
            <a:alphaModFix/>
          </a:blip>
          <a:stretch>
            <a:fillRect/>
          </a:stretch>
        </p:blipFill>
        <p:spPr>
          <a:xfrm>
            <a:off x="1072538" y="883375"/>
            <a:ext cx="6998926" cy="3376750"/>
          </a:xfrm>
          <a:prstGeom prst="rect">
            <a:avLst/>
          </a:prstGeom>
          <a:noFill/>
          <a:ln>
            <a:noFill/>
          </a:ln>
        </p:spPr>
      </p:pic>
      <p:sp>
        <p:nvSpPr>
          <p:cNvPr id="89" name="Google Shape;89;g8dacffb204_1_12"/>
          <p:cNvSpPr txBox="1"/>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s" sz="1500">
                <a:solidFill>
                  <a:srgbClr val="595959"/>
                </a:solidFill>
                <a:latin typeface="Comic Sans MS"/>
                <a:ea typeface="Comic Sans MS"/>
                <a:cs typeface="Comic Sans MS"/>
                <a:sym typeface="Comic Sans MS"/>
              </a:rPr>
              <a:t>Elaboración propia. Basado en el informe de la balanza de pagos del Banco de la República</a:t>
            </a:r>
            <a:endParaRPr i="1" sz="1500">
              <a:solidFill>
                <a:srgbClr val="595959"/>
              </a:solidFill>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g8dacffb204_1_45"/>
          <p:cNvSpPr txBox="1"/>
          <p:nvPr>
            <p:ph idx="4294967295" type="body"/>
          </p:nvPr>
        </p:nvSpPr>
        <p:spPr>
          <a:xfrm>
            <a:off x="183300" y="322850"/>
            <a:ext cx="5721300" cy="45327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0"/>
              </a:spcBef>
              <a:spcAft>
                <a:spcPts val="0"/>
              </a:spcAft>
              <a:buSzPts val="1800"/>
              <a:buNone/>
            </a:pPr>
            <a:r>
              <a:rPr lang="es"/>
              <a:t>Los egresos deben verse como una inversión a futuro debido a que al tratarse de activos subyacentes, se realiza un pago por la adquisición de bienes o servicios, es decir que estos </a:t>
            </a:r>
            <a:r>
              <a:rPr lang="es"/>
              <a:t>serán vistos como egresos durante el tiempo que sea vigente el contrato o hasta la fecha de obtención de dichos activos, en pocas palabras, el país comenzó a invertir en estos tipos de activos con fuerza desde el año 2017, lo cual genera egresos durante un largo periodo de tiempo hasta la adquisición de los mismos, donde se comenzarán a generar ingresos y el equilibrio se vea como en el año 2016.</a:t>
            </a:r>
            <a:endParaRPr/>
          </a:p>
        </p:txBody>
      </p:sp>
      <p:pic>
        <p:nvPicPr>
          <p:cNvPr id="95" name="Google Shape;95;g8dacffb204_1_45"/>
          <p:cNvPicPr preferRelativeResize="0"/>
          <p:nvPr/>
        </p:nvPicPr>
        <p:blipFill>
          <a:blip r:embed="rId3">
            <a:alphaModFix/>
          </a:blip>
          <a:stretch>
            <a:fillRect/>
          </a:stretch>
        </p:blipFill>
        <p:spPr>
          <a:xfrm>
            <a:off x="6057000" y="1039875"/>
            <a:ext cx="2934600" cy="284891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