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4" roundtripDataSignature="AMtx7mhmw7+9M/42OfDSz21IeYvjhNwfb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 name="Shape 46"/>
        <p:cNvGrpSpPr/>
        <p:nvPr/>
      </p:nvGrpSpPr>
      <p:grpSpPr>
        <a:xfrm>
          <a:off x="0" y="0"/>
          <a:ext cx="0" cy="0"/>
          <a:chOff x="0" y="0"/>
          <a:chExt cx="0" cy="0"/>
        </a:xfrm>
      </p:grpSpPr>
      <p:sp>
        <p:nvSpPr>
          <p:cNvPr id="47" name="Google Shape;4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 name="Shape 52"/>
        <p:cNvGrpSpPr/>
        <p:nvPr/>
      </p:nvGrpSpPr>
      <p:grpSpPr>
        <a:xfrm>
          <a:off x="0" y="0"/>
          <a:ext cx="0" cy="0"/>
          <a:chOff x="0" y="0"/>
          <a:chExt cx="0" cy="0"/>
        </a:xfrm>
      </p:grpSpPr>
      <p:sp>
        <p:nvSpPr>
          <p:cNvPr id="53" name="Google Shape;53;g8c653f7e7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g8c653f7e73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Google Shape;59;g8c653f7e73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g8c653f7e73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8c67623831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g8c67623831_0_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866b63e7a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 name="Google Shape;73;g866b63e7a2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866b63e7a2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g866b63e7a2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866b63e7a2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866b63e7a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866b63e7a2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g866b63e7a2_2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4" name="Shape 44"/>
        <p:cNvGrpSpPr/>
        <p:nvPr/>
      </p:nvGrpSpPr>
      <p:grpSpPr>
        <a:xfrm>
          <a:off x="0" y="0"/>
          <a:ext cx="0" cy="0"/>
          <a:chOff x="0" y="0"/>
          <a:chExt cx="0" cy="0"/>
        </a:xfrm>
      </p:grpSpPr>
      <p:sp>
        <p:nvSpPr>
          <p:cNvPr id="45" name="Google Shape;45;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13" name="Shape 13"/>
        <p:cNvGrpSpPr/>
        <p:nvPr/>
      </p:nvGrpSpPr>
      <p:grpSpPr>
        <a:xfrm>
          <a:off x="0" y="0"/>
          <a:ext cx="0" cy="0"/>
          <a:chOff x="0" y="0"/>
          <a:chExt cx="0" cy="0"/>
        </a:xfrm>
      </p:grpSpPr>
      <p:sp>
        <p:nvSpPr>
          <p:cNvPr id="14" name="Google Shape;14;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16" name="Google Shape;16;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7" name="Google Shape;17;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8" name="Google Shape;18;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9" name="Shape 19"/>
        <p:cNvGrpSpPr/>
        <p:nvPr/>
      </p:nvGrpSpPr>
      <p:grpSpPr>
        <a:xfrm>
          <a:off x="0" y="0"/>
          <a:ext cx="0" cy="0"/>
          <a:chOff x="0" y="0"/>
          <a:chExt cx="0" cy="0"/>
        </a:xfrm>
      </p:grpSpPr>
      <p:sp>
        <p:nvSpPr>
          <p:cNvPr id="20" name="Google Shape;20;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1" name="Google Shape;21;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2" name="Google Shape;22;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4" name="Shape 24"/>
        <p:cNvGrpSpPr/>
        <p:nvPr/>
      </p:nvGrpSpPr>
      <p:grpSpPr>
        <a:xfrm>
          <a:off x="0" y="0"/>
          <a:ext cx="0" cy="0"/>
          <a:chOff x="0" y="0"/>
          <a:chExt cx="0" cy="0"/>
        </a:xfrm>
      </p:grpSpPr>
      <p:sp>
        <p:nvSpPr>
          <p:cNvPr id="25" name="Google Shape;25;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6" name="Google Shape;26;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0" name="Shape 30"/>
        <p:cNvGrpSpPr/>
        <p:nvPr/>
      </p:nvGrpSpPr>
      <p:grpSpPr>
        <a:xfrm>
          <a:off x="0" y="0"/>
          <a:ext cx="0" cy="0"/>
          <a:chOff x="0" y="0"/>
          <a:chExt cx="0" cy="0"/>
        </a:xfrm>
      </p:grpSpPr>
      <p:sp>
        <p:nvSpPr>
          <p:cNvPr id="31" name="Google Shape;31;p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3" name="Google Shape;33;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4" name="Shape 34"/>
        <p:cNvGrpSpPr/>
        <p:nvPr/>
      </p:nvGrpSpPr>
      <p:grpSpPr>
        <a:xfrm>
          <a:off x="0" y="0"/>
          <a:ext cx="0" cy="0"/>
          <a:chOff x="0" y="0"/>
          <a:chExt cx="0" cy="0"/>
        </a:xfrm>
      </p:grpSpPr>
      <p:sp>
        <p:nvSpPr>
          <p:cNvPr id="35" name="Google Shape;35;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37" name="Shape 37"/>
        <p:cNvGrpSpPr/>
        <p:nvPr/>
      </p:nvGrpSpPr>
      <p:grpSpPr>
        <a:xfrm>
          <a:off x="0" y="0"/>
          <a:ext cx="0" cy="0"/>
          <a:chOff x="0" y="0"/>
          <a:chExt cx="0" cy="0"/>
        </a:xfrm>
      </p:grpSpPr>
      <p:sp>
        <p:nvSpPr>
          <p:cNvPr id="38" name="Google Shape;38;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39" name="Google Shape;3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0" name="Shape 40"/>
        <p:cNvGrpSpPr/>
        <p:nvPr/>
      </p:nvGrpSpPr>
      <p:grpSpPr>
        <a:xfrm>
          <a:off x="0" y="0"/>
          <a:ext cx="0" cy="0"/>
          <a:chOff x="0" y="0"/>
          <a:chExt cx="0" cy="0"/>
        </a:xfrm>
      </p:grpSpPr>
      <p:sp>
        <p:nvSpPr>
          <p:cNvPr id="41" name="Google Shape;41;p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3" name="Google Shape;43;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 name="Shape 49"/>
        <p:cNvGrpSpPr/>
        <p:nvPr/>
      </p:nvGrpSpPr>
      <p:grpSpPr>
        <a:xfrm>
          <a:off x="0" y="0"/>
          <a:ext cx="0" cy="0"/>
          <a:chOff x="0" y="0"/>
          <a:chExt cx="0" cy="0"/>
        </a:xfrm>
      </p:grpSpPr>
      <p:sp>
        <p:nvSpPr>
          <p:cNvPr id="50" name="Google Shape;50;p1"/>
          <p:cNvSpPr txBox="1"/>
          <p:nvPr>
            <p:ph idx="1" type="subTitle"/>
          </p:nvPr>
        </p:nvSpPr>
        <p:spPr>
          <a:xfrm>
            <a:off x="311700" y="3132301"/>
            <a:ext cx="8520600" cy="142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s"/>
              <a:t>En esta sección se analizará el cambio que han tenido las salidas del capital Colombiano en los últimos cuatro años</a:t>
            </a:r>
            <a:endParaRPr/>
          </a:p>
        </p:txBody>
      </p:sp>
      <p:sp>
        <p:nvSpPr>
          <p:cNvPr id="51" name="Google Shape;51;p1"/>
          <p:cNvSpPr/>
          <p:nvPr/>
        </p:nvSpPr>
        <p:spPr>
          <a:xfrm>
            <a:off x="1721938" y="785050"/>
            <a:ext cx="5700118" cy="1654100"/>
          </a:xfrm>
          <a:prstGeom prst="rect">
            <a:avLst/>
          </a:prstGeom>
        </p:spPr>
        <p:txBody>
          <a:bodyPr>
            <a:prstTxWarp prst="textPlain"/>
          </a:bodyPr>
          <a:lstStyle/>
          <a:p>
            <a:pPr lvl="0" algn="ctr"/>
            <a:r>
              <a:rPr b="1" i="0">
                <a:ln cap="flat" cmpd="sng" w="9525">
                  <a:solidFill>
                    <a:srgbClr val="CC4125"/>
                  </a:solidFill>
                  <a:prstDash val="solid"/>
                  <a:round/>
                  <a:headEnd len="sm" w="sm" type="none"/>
                  <a:tailEnd len="sm" w="sm" type="none"/>
                </a:ln>
                <a:solidFill>
                  <a:srgbClr val="CC0000"/>
                </a:solidFill>
                <a:latin typeface="Caveat"/>
              </a:rPr>
              <a:t>SALIDAS DE CAPITAL COLOMBIANO</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 name="Shape 55"/>
        <p:cNvGrpSpPr/>
        <p:nvPr/>
      </p:nvGrpSpPr>
      <p:grpSpPr>
        <a:xfrm>
          <a:off x="0" y="0"/>
          <a:ext cx="0" cy="0"/>
          <a:chOff x="0" y="0"/>
          <a:chExt cx="0" cy="0"/>
        </a:xfrm>
      </p:grpSpPr>
      <p:sp>
        <p:nvSpPr>
          <p:cNvPr id="56" name="Google Shape;56;g8c653f7e73_0_0"/>
          <p:cNvSpPr txBox="1"/>
          <p:nvPr>
            <p:ph type="title"/>
          </p:nvPr>
        </p:nvSpPr>
        <p:spPr>
          <a:xfrm>
            <a:off x="-334000" y="1941750"/>
            <a:ext cx="5228700" cy="14823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s" sz="4000"/>
              <a:t>¿QUÉ SON LAS SALIDAS DE CAPITAL?</a:t>
            </a:r>
            <a:endParaRPr sz="4000"/>
          </a:p>
        </p:txBody>
      </p:sp>
      <p:sp>
        <p:nvSpPr>
          <p:cNvPr id="57" name="Google Shape;57;g8c653f7e73_0_0"/>
          <p:cNvSpPr txBox="1"/>
          <p:nvPr>
            <p:ph idx="2" type="body"/>
          </p:nvPr>
        </p:nvSpPr>
        <p:spPr>
          <a:xfrm>
            <a:off x="4939500" y="537900"/>
            <a:ext cx="3837000" cy="40677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0"/>
              </a:spcBef>
              <a:spcAft>
                <a:spcPts val="0"/>
              </a:spcAft>
              <a:buSzPts val="1800"/>
              <a:buNone/>
            </a:pPr>
            <a:r>
              <a:rPr lang="es"/>
              <a:t>Es </a:t>
            </a:r>
            <a:r>
              <a:rPr lang="es"/>
              <a:t>salida de recursos monetarios que no es debida a las transacciones corrientes de bienes y servicios o transferencias, sino a </a:t>
            </a:r>
            <a:r>
              <a:rPr b="1" i="1" lang="es"/>
              <a:t>adquisiciones de activos financieros en el exterior</a:t>
            </a:r>
            <a:r>
              <a:rPr lang="es"/>
              <a:t> (instrumentos financieros de crédito e inversiones financieras en el exterior) y, en general, a todas aquellas operaciones que implican un incremento de la posición acreedora del país o reducción de la posición deudora.</a:t>
            </a:r>
            <a:endParaRPr b="1" i="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sp>
        <p:nvSpPr>
          <p:cNvPr id="62" name="Google Shape;62;g8c653f7e73_0_9"/>
          <p:cNvSpPr txBox="1"/>
          <p:nvPr>
            <p:ph idx="1" type="body"/>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400"/>
              <a:buNone/>
            </a:pPr>
            <a:r>
              <a:rPr lang="es" sz="1500">
                <a:latin typeface="Comic Sans MS"/>
                <a:ea typeface="Comic Sans MS"/>
                <a:cs typeface="Comic Sans MS"/>
                <a:sym typeface="Comic Sans MS"/>
              </a:rPr>
              <a:t>Elaboración propia. Basado en el informe de la balanza de pagos del Banco de la República</a:t>
            </a:r>
            <a:endParaRPr i="1" sz="1500">
              <a:latin typeface="Comic Sans MS"/>
              <a:ea typeface="Comic Sans MS"/>
              <a:cs typeface="Comic Sans MS"/>
              <a:sym typeface="Comic Sans MS"/>
            </a:endParaRPr>
          </a:p>
        </p:txBody>
      </p:sp>
      <p:pic>
        <p:nvPicPr>
          <p:cNvPr id="63" name="Google Shape;63;g8c653f7e73_0_9"/>
          <p:cNvPicPr preferRelativeResize="0"/>
          <p:nvPr/>
        </p:nvPicPr>
        <p:blipFill>
          <a:blip r:embed="rId3">
            <a:alphaModFix/>
          </a:blip>
          <a:stretch>
            <a:fillRect/>
          </a:stretch>
        </p:blipFill>
        <p:spPr>
          <a:xfrm>
            <a:off x="1237850" y="200100"/>
            <a:ext cx="6840100" cy="4104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g8c67623831_0_23"/>
          <p:cNvSpPr txBox="1"/>
          <p:nvPr>
            <p:ph type="title"/>
          </p:nvPr>
        </p:nvSpPr>
        <p:spPr>
          <a:xfrm>
            <a:off x="336150" y="0"/>
            <a:ext cx="8471700" cy="1183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s" sz="3500">
                <a:solidFill>
                  <a:srgbClr val="BF9000"/>
                </a:solidFill>
              </a:rPr>
              <a:t>INVERSIÓN DIRECTA DE COLOMBIA EN EL EXTERIOR (IDCE)</a:t>
            </a:r>
            <a:endParaRPr sz="3500">
              <a:solidFill>
                <a:srgbClr val="BF9000"/>
              </a:solidFill>
            </a:endParaRPr>
          </a:p>
        </p:txBody>
      </p:sp>
      <p:pic>
        <p:nvPicPr>
          <p:cNvPr id="69" name="Google Shape;69;g8c67623831_0_23"/>
          <p:cNvPicPr preferRelativeResize="0"/>
          <p:nvPr/>
        </p:nvPicPr>
        <p:blipFill>
          <a:blip r:embed="rId3">
            <a:alphaModFix/>
          </a:blip>
          <a:stretch>
            <a:fillRect/>
          </a:stretch>
        </p:blipFill>
        <p:spPr>
          <a:xfrm>
            <a:off x="1237478" y="1267525"/>
            <a:ext cx="6950675" cy="3168850"/>
          </a:xfrm>
          <a:prstGeom prst="rect">
            <a:avLst/>
          </a:prstGeom>
          <a:noFill/>
          <a:ln>
            <a:noFill/>
          </a:ln>
        </p:spPr>
      </p:pic>
      <p:sp>
        <p:nvSpPr>
          <p:cNvPr id="70" name="Google Shape;70;g8c67623831_0_23"/>
          <p:cNvSpPr txBox="1"/>
          <p:nvPr>
            <p:ph idx="1" type="body"/>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400"/>
              <a:buNone/>
            </a:pPr>
            <a:r>
              <a:rPr lang="es" sz="1500">
                <a:latin typeface="Comic Sans MS"/>
                <a:ea typeface="Comic Sans MS"/>
                <a:cs typeface="Comic Sans MS"/>
                <a:sym typeface="Comic Sans MS"/>
              </a:rPr>
              <a:t>Elaboración propia. Basado en el informe de la balanza de pagos del Banco de la República</a:t>
            </a:r>
            <a:endParaRPr i="1" sz="1500">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g866b63e7a2_0_5"/>
          <p:cNvSpPr txBox="1"/>
          <p:nvPr>
            <p:ph idx="1" type="body"/>
          </p:nvPr>
        </p:nvSpPr>
        <p:spPr>
          <a:xfrm>
            <a:off x="217225" y="131950"/>
            <a:ext cx="5153100" cy="48381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1100"/>
              <a:buNone/>
            </a:pPr>
            <a:r>
              <a:rPr lang="es" sz="1800">
                <a:latin typeface="Comic Sans MS"/>
                <a:ea typeface="Comic Sans MS"/>
                <a:cs typeface="Comic Sans MS"/>
                <a:sym typeface="Comic Sans MS"/>
              </a:rPr>
              <a:t>De la gráfica presentada anteriormente se puede observar que las reinversiones en el exterior por parte del capital Colombiano, es una salida de capital que se mantiene constante con un valor bastante grande cada año,  por otro lado, la participación del capital, es decir, la inversión en acciones extranjeras tuvo un declive importante en el año 2017, pasando a ser ahora el segundo flujo más importante de inversión en el extranjero.</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rPr lang="es" sz="1800">
                <a:latin typeface="Comic Sans MS"/>
                <a:ea typeface="Comic Sans MS"/>
                <a:cs typeface="Comic Sans MS"/>
                <a:sym typeface="Comic Sans MS"/>
              </a:rPr>
              <a:t>Por último se observa que la deuda se mantiene en un nivel bajo en comparación con los demás flujos, a pesar del incremento abrupto del año 2018.</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t/>
            </a:r>
            <a:endParaRPr sz="1800">
              <a:latin typeface="Comic Sans MS"/>
              <a:ea typeface="Comic Sans MS"/>
              <a:cs typeface="Comic Sans MS"/>
              <a:sym typeface="Comic Sans MS"/>
            </a:endParaRPr>
          </a:p>
        </p:txBody>
      </p:sp>
      <p:pic>
        <p:nvPicPr>
          <p:cNvPr id="76" name="Google Shape;76;g866b63e7a2_0_5"/>
          <p:cNvPicPr preferRelativeResize="0"/>
          <p:nvPr/>
        </p:nvPicPr>
        <p:blipFill>
          <a:blip r:embed="rId3">
            <a:alphaModFix/>
          </a:blip>
          <a:stretch>
            <a:fillRect/>
          </a:stretch>
        </p:blipFill>
        <p:spPr>
          <a:xfrm>
            <a:off x="5426800" y="1512525"/>
            <a:ext cx="3623000" cy="21184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g866b63e7a2_0_12"/>
          <p:cNvSpPr txBox="1"/>
          <p:nvPr>
            <p:ph idx="1" type="body"/>
          </p:nvPr>
        </p:nvSpPr>
        <p:spPr>
          <a:xfrm>
            <a:off x="3204075" y="752225"/>
            <a:ext cx="5792400" cy="38934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1100"/>
              <a:buNone/>
            </a:pPr>
            <a:r>
              <a:rPr lang="es" sz="1800">
                <a:latin typeface="Comic Sans MS"/>
                <a:ea typeface="Comic Sans MS"/>
                <a:cs typeface="Comic Sans MS"/>
                <a:sym typeface="Comic Sans MS"/>
              </a:rPr>
              <a:t>T</a:t>
            </a:r>
            <a:r>
              <a:rPr lang="es" sz="1800">
                <a:latin typeface="Comic Sans MS"/>
                <a:ea typeface="Comic Sans MS"/>
                <a:cs typeface="Comic Sans MS"/>
                <a:sym typeface="Comic Sans MS"/>
              </a:rPr>
              <a:t>eniendo en cuenta estos comportamientos, se espera que la reinversión siga en aumento, mientras que los flujos de deuda y participación de capital sigan bajando hasta mantenerse constantes.</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rPr lang="es" sz="1800">
                <a:latin typeface="Comic Sans MS"/>
                <a:ea typeface="Comic Sans MS"/>
                <a:cs typeface="Comic Sans MS"/>
                <a:sym typeface="Comic Sans MS"/>
              </a:rPr>
              <a:t>Además, el Banco de la República indica que la inversión directa de Colombia en el exterior es efectuada en su mayoría en empresas del sector financiero y del sector minero-petrolero, sector que por estos tiempos ha presentado muchas variaciones, lo cual puede generar un gran impacto en la </a:t>
            </a:r>
            <a:r>
              <a:rPr lang="es" sz="1800">
                <a:latin typeface="Comic Sans MS"/>
                <a:ea typeface="Comic Sans MS"/>
                <a:cs typeface="Comic Sans MS"/>
                <a:sym typeface="Comic Sans MS"/>
              </a:rPr>
              <a:t>economía</a:t>
            </a:r>
            <a:r>
              <a:rPr lang="es" sz="1800">
                <a:latin typeface="Comic Sans MS"/>
                <a:ea typeface="Comic Sans MS"/>
                <a:cs typeface="Comic Sans MS"/>
                <a:sym typeface="Comic Sans MS"/>
              </a:rPr>
              <a:t> Colombiana. </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t/>
            </a:r>
            <a:endParaRPr sz="1800">
              <a:latin typeface="Comic Sans MS"/>
              <a:ea typeface="Comic Sans MS"/>
              <a:cs typeface="Comic Sans MS"/>
              <a:sym typeface="Comic Sans MS"/>
            </a:endParaRPr>
          </a:p>
        </p:txBody>
      </p:sp>
      <p:pic>
        <p:nvPicPr>
          <p:cNvPr id="82" name="Google Shape;82;g866b63e7a2_0_12"/>
          <p:cNvPicPr preferRelativeResize="0"/>
          <p:nvPr/>
        </p:nvPicPr>
        <p:blipFill>
          <a:blip r:embed="rId3">
            <a:alphaModFix/>
          </a:blip>
          <a:stretch>
            <a:fillRect/>
          </a:stretch>
        </p:blipFill>
        <p:spPr>
          <a:xfrm>
            <a:off x="161925" y="1135275"/>
            <a:ext cx="2956850" cy="29568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pic>
        <p:nvPicPr>
          <p:cNvPr id="87" name="Google Shape;87;g866b63e7a2_1_0"/>
          <p:cNvPicPr preferRelativeResize="0"/>
          <p:nvPr/>
        </p:nvPicPr>
        <p:blipFill>
          <a:blip r:embed="rId3">
            <a:alphaModFix/>
          </a:blip>
          <a:stretch>
            <a:fillRect/>
          </a:stretch>
        </p:blipFill>
        <p:spPr>
          <a:xfrm>
            <a:off x="1722075" y="880700"/>
            <a:ext cx="5623500" cy="3594850"/>
          </a:xfrm>
          <a:prstGeom prst="rect">
            <a:avLst/>
          </a:prstGeom>
          <a:noFill/>
          <a:ln>
            <a:noFill/>
          </a:ln>
        </p:spPr>
      </p:pic>
      <p:sp>
        <p:nvSpPr>
          <p:cNvPr id="88" name="Google Shape;88;g866b63e7a2_1_0"/>
          <p:cNvSpPr txBox="1"/>
          <p:nvPr>
            <p:ph type="title"/>
          </p:nvPr>
        </p:nvSpPr>
        <p:spPr>
          <a:xfrm>
            <a:off x="297975" y="-372175"/>
            <a:ext cx="8471700" cy="1183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s" sz="3400">
                <a:solidFill>
                  <a:srgbClr val="BF9000"/>
                </a:solidFill>
              </a:rPr>
              <a:t>OTRAS INVERSIONES EN EL EXTERIOR</a:t>
            </a:r>
            <a:endParaRPr sz="3400">
              <a:solidFill>
                <a:srgbClr val="BF9000"/>
              </a:solidFill>
            </a:endParaRPr>
          </a:p>
        </p:txBody>
      </p:sp>
      <p:sp>
        <p:nvSpPr>
          <p:cNvPr id="89" name="Google Shape;89;g866b63e7a2_1_0"/>
          <p:cNvSpPr txBox="1"/>
          <p:nvPr>
            <p:ph idx="1" type="body"/>
          </p:nvPr>
        </p:nvSpPr>
        <p:spPr>
          <a:xfrm>
            <a:off x="755200" y="4475550"/>
            <a:ext cx="7805400" cy="591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SzPts val="1400"/>
              <a:buNone/>
            </a:pPr>
            <a:r>
              <a:rPr lang="es" sz="1500">
                <a:latin typeface="Comic Sans MS"/>
                <a:ea typeface="Comic Sans MS"/>
                <a:cs typeface="Comic Sans MS"/>
                <a:sym typeface="Comic Sans MS"/>
              </a:rPr>
              <a:t>Elaboración propia. Basado en el informe de la balanza de pagos del Banco de la República</a:t>
            </a:r>
            <a:endParaRPr i="1" sz="1500">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g866b63e7a2_2_0"/>
          <p:cNvSpPr txBox="1"/>
          <p:nvPr>
            <p:ph idx="1" type="body"/>
          </p:nvPr>
        </p:nvSpPr>
        <p:spPr>
          <a:xfrm>
            <a:off x="3108650" y="523200"/>
            <a:ext cx="5792400" cy="42465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SzPts val="1100"/>
              <a:buNone/>
            </a:pPr>
            <a:r>
              <a:rPr lang="es" sz="1800">
                <a:latin typeface="Comic Sans MS"/>
                <a:ea typeface="Comic Sans MS"/>
                <a:cs typeface="Comic Sans MS"/>
                <a:sym typeface="Comic Sans MS"/>
              </a:rPr>
              <a:t>En cuanto a otras inversiones de la economía colombiana en el exterior, no se puede observar una tendencia o comportamiento específico, debido a que dependen enteramente de la liquidación entre los </a:t>
            </a:r>
            <a:r>
              <a:rPr lang="es" sz="1800">
                <a:latin typeface="Comic Sans MS"/>
                <a:ea typeface="Comic Sans MS"/>
                <a:cs typeface="Comic Sans MS"/>
                <a:sym typeface="Comic Sans MS"/>
              </a:rPr>
              <a:t>depósitos</a:t>
            </a:r>
            <a:r>
              <a:rPr lang="es" sz="1800">
                <a:latin typeface="Comic Sans MS"/>
                <a:ea typeface="Comic Sans MS"/>
                <a:cs typeface="Comic Sans MS"/>
                <a:sym typeface="Comic Sans MS"/>
              </a:rPr>
              <a:t>, la </a:t>
            </a:r>
            <a:r>
              <a:rPr lang="es" sz="1800">
                <a:latin typeface="Comic Sans MS"/>
                <a:ea typeface="Comic Sans MS"/>
                <a:cs typeface="Comic Sans MS"/>
                <a:sym typeface="Comic Sans MS"/>
              </a:rPr>
              <a:t>constitución</a:t>
            </a:r>
            <a:r>
              <a:rPr lang="es" sz="1800">
                <a:latin typeface="Comic Sans MS"/>
                <a:ea typeface="Comic Sans MS"/>
                <a:cs typeface="Comic Sans MS"/>
                <a:sym typeface="Comic Sans MS"/>
              </a:rPr>
              <a:t> de </a:t>
            </a:r>
            <a:r>
              <a:rPr lang="es" sz="1800">
                <a:latin typeface="Comic Sans MS"/>
                <a:ea typeface="Comic Sans MS"/>
                <a:cs typeface="Comic Sans MS"/>
                <a:sym typeface="Comic Sans MS"/>
              </a:rPr>
              <a:t>inversión</a:t>
            </a:r>
            <a:r>
              <a:rPr lang="es" sz="1800">
                <a:latin typeface="Comic Sans MS"/>
                <a:ea typeface="Comic Sans MS"/>
                <a:cs typeface="Comic Sans MS"/>
                <a:sym typeface="Comic Sans MS"/>
              </a:rPr>
              <a:t> de cartera en el exterior y las amortizaciones de </a:t>
            </a:r>
            <a:r>
              <a:rPr lang="es" sz="1800">
                <a:latin typeface="Comic Sans MS"/>
                <a:ea typeface="Comic Sans MS"/>
                <a:cs typeface="Comic Sans MS"/>
                <a:sym typeface="Comic Sans MS"/>
              </a:rPr>
              <a:t>préstamos, es decir, el país invierte el capital excedente de dicha liquidación en en el exterior, ya sea en sector público o privado, sin embargo, no se puede evidenciar una preferencia o tendencia hacia ninguno de los sectores en particular, por lo que su comportamiento futuro es muy variable e imposible de predecir.</a:t>
            </a:r>
            <a:endParaRPr sz="1800">
              <a:latin typeface="Comic Sans MS"/>
              <a:ea typeface="Comic Sans MS"/>
              <a:cs typeface="Comic Sans MS"/>
              <a:sym typeface="Comic Sans MS"/>
            </a:endParaRPr>
          </a:p>
          <a:p>
            <a:pPr indent="0" lvl="0" marL="0" rtl="0" algn="just">
              <a:lnSpc>
                <a:spcPct val="115000"/>
              </a:lnSpc>
              <a:spcBef>
                <a:spcPts val="0"/>
              </a:spcBef>
              <a:spcAft>
                <a:spcPts val="0"/>
              </a:spcAft>
              <a:buSzPts val="1100"/>
              <a:buNone/>
            </a:pPr>
            <a:r>
              <a:t/>
            </a:r>
            <a:endParaRPr sz="1800">
              <a:latin typeface="Comic Sans MS"/>
              <a:ea typeface="Comic Sans MS"/>
              <a:cs typeface="Comic Sans MS"/>
              <a:sym typeface="Comic Sans MS"/>
            </a:endParaRPr>
          </a:p>
        </p:txBody>
      </p:sp>
      <p:pic>
        <p:nvPicPr>
          <p:cNvPr id="95" name="Google Shape;95;g866b63e7a2_2_0"/>
          <p:cNvPicPr preferRelativeResize="0"/>
          <p:nvPr/>
        </p:nvPicPr>
        <p:blipFill>
          <a:blip r:embed="rId3">
            <a:alphaModFix/>
          </a:blip>
          <a:stretch>
            <a:fillRect/>
          </a:stretch>
        </p:blipFill>
        <p:spPr>
          <a:xfrm>
            <a:off x="333700" y="1587075"/>
            <a:ext cx="2660425" cy="1816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