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6" r:id="rId2"/>
    <p:sldId id="257" r:id="rId3"/>
    <p:sldId id="258" r:id="rId4"/>
    <p:sldId id="261" r:id="rId5"/>
    <p:sldId id="264" r:id="rId6"/>
    <p:sldId id="266" r:id="rId7"/>
    <p:sldId id="267" r:id="rId8"/>
    <p:sldId id="259" r:id="rId9"/>
    <p:sldId id="260"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14" roundtripDataSignature="AMtx7mjFGTZKvdMvhfnOxFQU+b9K2qmwG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798"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8" name="Google Shape;48;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g8c653f7e7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4" name="Google Shape;54;g8c653f7e73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8c653f7e73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g8c653f7e73_0_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866b63e7a2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9" name="Google Shape;79;g866b63e7a2_0_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g8c653f7e7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4" name="Google Shape;54;g8c653f7e73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666929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g8c653f7e7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4" name="Google Shape;54;g8c653f7e73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3085681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g8c653f7e7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4" name="Google Shape;54;g8c653f7e73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359742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8c67623831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6" name="Google Shape;66;g8c67623831_0_2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866b63e7a2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3" name="Google Shape;73;g866b63e7a2_0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3"/>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3"/>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4"/>
        <p:cNvGrpSpPr/>
        <p:nvPr/>
      </p:nvGrpSpPr>
      <p:grpSpPr>
        <a:xfrm>
          <a:off x="0" y="0"/>
          <a:ext cx="0" cy="0"/>
          <a:chOff x="0" y="0"/>
          <a:chExt cx="0" cy="0"/>
        </a:xfrm>
      </p:grpSpPr>
      <p:sp>
        <p:nvSpPr>
          <p:cNvPr id="45" name="Google Shape;45;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3"/>
        <p:cNvGrpSpPr/>
        <p:nvPr/>
      </p:nvGrpSpPr>
      <p:grpSpPr>
        <a:xfrm>
          <a:off x="0" y="0"/>
          <a:ext cx="0" cy="0"/>
          <a:chOff x="0" y="0"/>
          <a:chExt cx="0" cy="0"/>
        </a:xfrm>
      </p:grpSpPr>
      <p:sp>
        <p:nvSpPr>
          <p:cNvPr id="14" name="Google Shape;14;p1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 name="Google Shape;15;p1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16" name="Google Shape;16;p1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7" name="Google Shape;17;p1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8" name="Google Shape;18;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9"/>
        <p:cNvGrpSpPr/>
        <p:nvPr/>
      </p:nvGrpSpPr>
      <p:grpSpPr>
        <a:xfrm>
          <a:off x="0" y="0"/>
          <a:ext cx="0" cy="0"/>
          <a:chOff x="0" y="0"/>
          <a:chExt cx="0" cy="0"/>
        </a:xfrm>
      </p:grpSpPr>
      <p:sp>
        <p:nvSpPr>
          <p:cNvPr id="20" name="Google Shape;20;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1" name="Google Shape;21;p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2" name="Google Shape;22;p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4"/>
        <p:cNvGrpSpPr/>
        <p:nvPr/>
      </p:nvGrpSpPr>
      <p:grpSpPr>
        <a:xfrm>
          <a:off x="0" y="0"/>
          <a:ext cx="0" cy="0"/>
          <a:chOff x="0" y="0"/>
          <a:chExt cx="0" cy="0"/>
        </a:xfrm>
      </p:grpSpPr>
      <p:sp>
        <p:nvSpPr>
          <p:cNvPr id="25" name="Google Shape;25;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26" name="Google Shape;26;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Google Shape;28;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9" name="Google Shape;29;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0"/>
        <p:cNvGrpSpPr/>
        <p:nvPr/>
      </p:nvGrpSpPr>
      <p:grpSpPr>
        <a:xfrm>
          <a:off x="0" y="0"/>
          <a:ext cx="0" cy="0"/>
          <a:chOff x="0" y="0"/>
          <a:chExt cx="0" cy="0"/>
        </a:xfrm>
      </p:grpSpPr>
      <p:sp>
        <p:nvSpPr>
          <p:cNvPr id="31" name="Google Shape;31;p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2" name="Google Shape;32;p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3" name="Google Shape;33;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4"/>
        <p:cNvGrpSpPr/>
        <p:nvPr/>
      </p:nvGrpSpPr>
      <p:grpSpPr>
        <a:xfrm>
          <a:off x="0" y="0"/>
          <a:ext cx="0" cy="0"/>
          <a:chOff x="0" y="0"/>
          <a:chExt cx="0" cy="0"/>
        </a:xfrm>
      </p:grpSpPr>
      <p:sp>
        <p:nvSpPr>
          <p:cNvPr id="35" name="Google Shape;35;p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6" name="Google Shape;36;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37"/>
        <p:cNvGrpSpPr/>
        <p:nvPr/>
      </p:nvGrpSpPr>
      <p:grpSpPr>
        <a:xfrm>
          <a:off x="0" y="0"/>
          <a:ext cx="0" cy="0"/>
          <a:chOff x="0" y="0"/>
          <a:chExt cx="0" cy="0"/>
        </a:xfrm>
      </p:grpSpPr>
      <p:sp>
        <p:nvSpPr>
          <p:cNvPr id="38" name="Google Shape;38;p1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39" name="Google Shape;3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0"/>
        <p:cNvGrpSpPr/>
        <p:nvPr/>
      </p:nvGrpSpPr>
      <p:grpSpPr>
        <a:xfrm>
          <a:off x="0" y="0"/>
          <a:ext cx="0" cy="0"/>
          <a:chOff x="0" y="0"/>
          <a:chExt cx="0" cy="0"/>
        </a:xfrm>
      </p:grpSpPr>
      <p:sp>
        <p:nvSpPr>
          <p:cNvPr id="41" name="Google Shape;41;p12"/>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2" name="Google Shape;42;p1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3" name="Google Shape;43;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1"/>
          <p:cNvSpPr txBox="1">
            <a:spLocks noGrp="1"/>
          </p:cNvSpPr>
          <p:nvPr>
            <p:ph type="subTitle" idx="1"/>
          </p:nvPr>
        </p:nvSpPr>
        <p:spPr>
          <a:xfrm>
            <a:off x="311700" y="3132301"/>
            <a:ext cx="8520600" cy="14274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800"/>
              <a:buNone/>
            </a:pPr>
            <a:r>
              <a:rPr lang="es" dirty="0"/>
              <a:t>En esta sección se analizará el cambio que han tenido los ingresos del capital Colombiano en los últimos cuatro años</a:t>
            </a:r>
            <a:endParaRPr dirty="0"/>
          </a:p>
        </p:txBody>
      </p:sp>
      <p:sp>
        <p:nvSpPr>
          <p:cNvPr id="51" name="Google Shape;51;p1"/>
          <p:cNvSpPr/>
          <p:nvPr/>
        </p:nvSpPr>
        <p:spPr>
          <a:xfrm>
            <a:off x="1721938" y="785050"/>
            <a:ext cx="5700118" cy="1654100"/>
          </a:xfrm>
          <a:prstGeom prst="rect">
            <a:avLst/>
          </a:prstGeom>
        </p:spPr>
        <p:txBody>
          <a:bodyPr>
            <a:prstTxWarp prst="textPlain">
              <a:avLst/>
            </a:prstTxWarp>
          </a:bodyPr>
          <a:lstStyle/>
          <a:p>
            <a:pPr lvl="0" algn="ctr"/>
            <a:r>
              <a:rPr lang="es-CO" b="1" i="0" dirty="0">
                <a:ln w="9525" cap="flat" cmpd="sng">
                  <a:solidFill>
                    <a:srgbClr val="CC4125"/>
                  </a:solidFill>
                  <a:prstDash val="solid"/>
                  <a:round/>
                  <a:headEnd type="none" w="sm" len="sm"/>
                  <a:tailEnd type="none" w="sm" len="sm"/>
                </a:ln>
                <a:solidFill>
                  <a:schemeClr val="accent4"/>
                </a:solidFill>
                <a:latin typeface="Caveat"/>
              </a:rPr>
              <a:t>INGRESOS DE CAPITAL EXTRANJERO</a:t>
            </a:r>
            <a:endParaRPr b="1" i="0" dirty="0">
              <a:ln w="9525" cap="flat" cmpd="sng">
                <a:solidFill>
                  <a:srgbClr val="CC4125"/>
                </a:solidFill>
                <a:prstDash val="solid"/>
                <a:round/>
                <a:headEnd type="none" w="sm" len="sm"/>
                <a:tailEnd type="none" w="sm" len="sm"/>
              </a:ln>
              <a:solidFill>
                <a:schemeClr val="accent4"/>
              </a:solidFill>
              <a:latin typeface="Cavea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g8c653f7e73_0_0"/>
          <p:cNvSpPr txBox="1">
            <a:spLocks noGrp="1"/>
          </p:cNvSpPr>
          <p:nvPr>
            <p:ph type="title"/>
          </p:nvPr>
        </p:nvSpPr>
        <p:spPr>
          <a:xfrm>
            <a:off x="-334000" y="1941750"/>
            <a:ext cx="5228700" cy="14823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4200"/>
              <a:buNone/>
            </a:pPr>
            <a:r>
              <a:rPr lang="es" sz="4000" dirty="0"/>
              <a:t>¿QUÉ SON LOS INGRESOS DE CAPITAL EXTRANJEROS?</a:t>
            </a:r>
            <a:endParaRPr sz="4000" dirty="0"/>
          </a:p>
        </p:txBody>
      </p:sp>
      <p:sp>
        <p:nvSpPr>
          <p:cNvPr id="57" name="Google Shape;57;g8c653f7e73_0_0"/>
          <p:cNvSpPr txBox="1">
            <a:spLocks noGrp="1"/>
          </p:cNvSpPr>
          <p:nvPr>
            <p:ph type="body" idx="2"/>
          </p:nvPr>
        </p:nvSpPr>
        <p:spPr>
          <a:xfrm>
            <a:off x="4939500" y="537900"/>
            <a:ext cx="3837000" cy="4067700"/>
          </a:xfrm>
          <a:prstGeom prst="rect">
            <a:avLst/>
          </a:prstGeom>
          <a:noFill/>
          <a:ln>
            <a:noFill/>
          </a:ln>
        </p:spPr>
        <p:txBody>
          <a:bodyPr spcFirstLastPara="1" wrap="square" lIns="91425" tIns="91425" rIns="91425" bIns="91425" anchor="ctr" anchorCtr="0">
            <a:noAutofit/>
          </a:bodyPr>
          <a:lstStyle/>
          <a:p>
            <a:pPr marL="0" lvl="0" indent="0" algn="just">
              <a:buNone/>
            </a:pPr>
            <a:r>
              <a:rPr lang="es-MX" dirty="0"/>
              <a:t>Se considera inversión extranjera en Colombia la inversión de capital del exterior en el territorio colombiano, incluidas las zonas francas colombianas, por parte de personas no residentes en Colombia (Decreto 2080 de 2000, art. 1).</a:t>
            </a:r>
            <a:endParaRPr b="1"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g8c653f7e73_0_9"/>
          <p:cNvSpPr txBox="1">
            <a:spLocks noGrp="1"/>
          </p:cNvSpPr>
          <p:nvPr>
            <p:ph type="body" idx="1"/>
          </p:nvPr>
        </p:nvSpPr>
        <p:spPr>
          <a:xfrm>
            <a:off x="755200" y="4475550"/>
            <a:ext cx="7805400" cy="5916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SzPts val="1400"/>
              <a:buNone/>
            </a:pPr>
            <a:r>
              <a:rPr lang="es" sz="1500">
                <a:latin typeface="Comic Sans MS"/>
                <a:ea typeface="Comic Sans MS"/>
                <a:cs typeface="Comic Sans MS"/>
                <a:sym typeface="Comic Sans MS"/>
              </a:rPr>
              <a:t>Elaboración propia. Basado en el informe de la balanza de pagos del Banco de la República</a:t>
            </a:r>
            <a:endParaRPr sz="1500" i="1">
              <a:latin typeface="Comic Sans MS"/>
              <a:ea typeface="Comic Sans MS"/>
              <a:cs typeface="Comic Sans MS"/>
              <a:sym typeface="Comic Sans MS"/>
            </a:endParaRPr>
          </a:p>
        </p:txBody>
      </p:sp>
      <p:pic>
        <p:nvPicPr>
          <p:cNvPr id="2" name="Imagen 1">
            <a:extLst>
              <a:ext uri="{FF2B5EF4-FFF2-40B4-BE49-F238E27FC236}">
                <a16:creationId xmlns:a16="http://schemas.microsoft.com/office/drawing/2014/main" id="{9A1606BF-AAE4-45FF-9155-0A7B434D87C9}"/>
              </a:ext>
            </a:extLst>
          </p:cNvPr>
          <p:cNvPicPr>
            <a:picLocks noChangeAspect="1"/>
          </p:cNvPicPr>
          <p:nvPr/>
        </p:nvPicPr>
        <p:blipFill>
          <a:blip r:embed="rId3"/>
          <a:stretch>
            <a:fillRect/>
          </a:stretch>
        </p:blipFill>
        <p:spPr>
          <a:xfrm>
            <a:off x="1105115" y="287079"/>
            <a:ext cx="7135117" cy="388327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g866b63e7a2_0_12"/>
          <p:cNvSpPr txBox="1">
            <a:spLocks noGrp="1"/>
          </p:cNvSpPr>
          <p:nvPr>
            <p:ph type="body" idx="1"/>
          </p:nvPr>
        </p:nvSpPr>
        <p:spPr>
          <a:xfrm>
            <a:off x="3721395" y="752225"/>
            <a:ext cx="5275080" cy="3893400"/>
          </a:xfrm>
          <a:prstGeom prst="rect">
            <a:avLst/>
          </a:prstGeom>
          <a:noFill/>
          <a:ln>
            <a:noFill/>
          </a:ln>
        </p:spPr>
        <p:txBody>
          <a:bodyPr spcFirstLastPara="1" wrap="square" lIns="91425" tIns="91425" rIns="91425" bIns="91425" anchor="t" anchorCtr="0">
            <a:noAutofit/>
          </a:bodyPr>
          <a:lstStyle/>
          <a:p>
            <a:pPr marL="0" lvl="0" indent="0" algn="just" rtl="0">
              <a:lnSpc>
                <a:spcPct val="115000"/>
              </a:lnSpc>
              <a:spcBef>
                <a:spcPts val="0"/>
              </a:spcBef>
              <a:spcAft>
                <a:spcPts val="0"/>
              </a:spcAft>
              <a:buSzPts val="1100"/>
              <a:buNone/>
            </a:pPr>
            <a:r>
              <a:rPr lang="es-MX" sz="1800" dirty="0">
                <a:latin typeface="Comic Sans MS"/>
                <a:ea typeface="Comic Sans MS"/>
                <a:cs typeface="Comic Sans MS"/>
                <a:sym typeface="Comic Sans MS"/>
              </a:rPr>
              <a:t>El ingreso de capital extranjero comprende tres rubros principales:</a:t>
            </a:r>
          </a:p>
          <a:p>
            <a:pPr marL="285750" indent="-285750" algn="just">
              <a:buSzPts val="1100"/>
            </a:pPr>
            <a:r>
              <a:rPr lang="es-MX" sz="1800" dirty="0">
                <a:latin typeface="Comic Sans MS"/>
                <a:ea typeface="Comic Sans MS"/>
                <a:cs typeface="Comic Sans MS"/>
                <a:sym typeface="Comic Sans MS"/>
              </a:rPr>
              <a:t>Inversión extranjera directa en la economía colombiana</a:t>
            </a:r>
          </a:p>
          <a:p>
            <a:pPr marL="285750" indent="-285750" algn="just">
              <a:buSzPts val="1100"/>
            </a:pPr>
            <a:r>
              <a:rPr lang="es-CO" sz="1800" dirty="0">
                <a:latin typeface="Comic Sans MS"/>
                <a:ea typeface="Comic Sans MS"/>
                <a:cs typeface="Comic Sans MS"/>
                <a:sym typeface="Comic Sans MS"/>
              </a:rPr>
              <a:t>Inversión extranjera de cartera</a:t>
            </a:r>
          </a:p>
          <a:p>
            <a:pPr marL="285750" indent="-285750" algn="just">
              <a:buSzPts val="1100"/>
            </a:pPr>
            <a:r>
              <a:rPr lang="es-MX" sz="1800" dirty="0"/>
              <a:t>Préstamos bancarios y otros créditos externos</a:t>
            </a:r>
          </a:p>
          <a:p>
            <a:pPr marL="285750" indent="-285750" algn="just">
              <a:buSzPts val="1100"/>
            </a:pPr>
            <a:endParaRPr lang="es-MX" sz="1800" dirty="0"/>
          </a:p>
          <a:p>
            <a:pPr marL="0" indent="0" algn="just">
              <a:buSzPts val="1100"/>
              <a:buNone/>
            </a:pPr>
            <a:r>
              <a:rPr lang="es-MX" sz="1800" dirty="0"/>
              <a:t>El primer rubro aporta la mayor parte del valor total del ingreso extranjero. Por lo general este monto supera el 50% del total. </a:t>
            </a:r>
            <a:endParaRPr sz="1800" dirty="0">
              <a:latin typeface="Comic Sans MS"/>
              <a:ea typeface="Comic Sans MS"/>
              <a:cs typeface="Comic Sans MS"/>
              <a:sym typeface="Comic Sans MS"/>
            </a:endParaRPr>
          </a:p>
        </p:txBody>
      </p:sp>
      <p:pic>
        <p:nvPicPr>
          <p:cNvPr id="1026" name="Picture 2" descr="Análisis de la Inversión Extranjera Directa en América Latina 1990 ...">
            <a:extLst>
              <a:ext uri="{FF2B5EF4-FFF2-40B4-BE49-F238E27FC236}">
                <a16:creationId xmlns:a16="http://schemas.microsoft.com/office/drawing/2014/main" id="{95EED26C-1DD0-4F75-B7F3-73D2D61B19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215" y="1203531"/>
            <a:ext cx="2904571" cy="273643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g8c653f7e73_0_0"/>
          <p:cNvSpPr txBox="1">
            <a:spLocks noGrp="1"/>
          </p:cNvSpPr>
          <p:nvPr>
            <p:ph type="title"/>
          </p:nvPr>
        </p:nvSpPr>
        <p:spPr>
          <a:xfrm>
            <a:off x="0" y="1911673"/>
            <a:ext cx="4572000" cy="1482300"/>
          </a:xfrm>
          <a:prstGeom prst="rect">
            <a:avLst/>
          </a:prstGeom>
          <a:noFill/>
          <a:ln>
            <a:noFill/>
          </a:ln>
        </p:spPr>
        <p:txBody>
          <a:bodyPr spcFirstLastPara="1" wrap="square" lIns="91425" tIns="91425" rIns="91425" bIns="91425" anchor="b" anchorCtr="0">
            <a:noAutofit/>
          </a:bodyPr>
          <a:lstStyle/>
          <a:p>
            <a:pPr lvl="0"/>
            <a:r>
              <a:rPr lang="es-MX" sz="4000" dirty="0"/>
              <a:t>Inversión extranjera directa en la economía colombiana </a:t>
            </a:r>
            <a:endParaRPr sz="4000" dirty="0"/>
          </a:p>
        </p:txBody>
      </p:sp>
      <p:sp>
        <p:nvSpPr>
          <p:cNvPr id="57" name="Google Shape;57;g8c653f7e73_0_0"/>
          <p:cNvSpPr txBox="1">
            <a:spLocks noGrp="1"/>
          </p:cNvSpPr>
          <p:nvPr>
            <p:ph type="body" idx="2"/>
          </p:nvPr>
        </p:nvSpPr>
        <p:spPr>
          <a:xfrm>
            <a:off x="4939500" y="382772"/>
            <a:ext cx="3837000" cy="4540102"/>
          </a:xfrm>
          <a:prstGeom prst="rect">
            <a:avLst/>
          </a:prstGeom>
          <a:noFill/>
          <a:ln>
            <a:noFill/>
          </a:ln>
        </p:spPr>
        <p:txBody>
          <a:bodyPr spcFirstLastPara="1" wrap="square" lIns="91425" tIns="91425" rIns="91425" bIns="91425" anchor="ctr" anchorCtr="0">
            <a:noAutofit/>
          </a:bodyPr>
          <a:lstStyle/>
          <a:p>
            <a:pPr marL="0" lvl="0" indent="0">
              <a:buNone/>
            </a:pPr>
            <a:r>
              <a:rPr lang="es-MX" dirty="0"/>
              <a:t>La inversión extranjera directa es un complemento de la inversión doméstica para la formación bruta de capital y la expansión de la capacidad productiva de una economía. Además de ese rol complementario, los capitales de inversión extranjeros suelen promover el aumento de la tecnología, estar más insertados en las cadenas globales de valor y fomentar mayores mejoras en la productividad, entre otros.</a:t>
            </a:r>
            <a:endParaRPr dirty="0"/>
          </a:p>
        </p:txBody>
      </p:sp>
    </p:spTree>
    <p:extLst>
      <p:ext uri="{BB962C8B-B14F-4D97-AF65-F5344CB8AC3E}">
        <p14:creationId xmlns:p14="http://schemas.microsoft.com/office/powerpoint/2010/main" val="3755789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g8c653f7e73_0_0"/>
          <p:cNvSpPr txBox="1">
            <a:spLocks noGrp="1"/>
          </p:cNvSpPr>
          <p:nvPr>
            <p:ph type="title"/>
          </p:nvPr>
        </p:nvSpPr>
        <p:spPr>
          <a:xfrm>
            <a:off x="0" y="1911673"/>
            <a:ext cx="4572000" cy="1482300"/>
          </a:xfrm>
          <a:prstGeom prst="rect">
            <a:avLst/>
          </a:prstGeom>
          <a:noFill/>
          <a:ln>
            <a:noFill/>
          </a:ln>
        </p:spPr>
        <p:txBody>
          <a:bodyPr spcFirstLastPara="1" wrap="square" lIns="91425" tIns="91425" rIns="91425" bIns="91425" anchor="b" anchorCtr="0">
            <a:noAutofit/>
          </a:bodyPr>
          <a:lstStyle/>
          <a:p>
            <a:pPr lvl="0"/>
            <a:r>
              <a:rPr lang="es-CO" sz="4000" dirty="0"/>
              <a:t>Inversión extranjera de cartera </a:t>
            </a:r>
            <a:endParaRPr sz="4000" dirty="0"/>
          </a:p>
        </p:txBody>
      </p:sp>
      <p:sp>
        <p:nvSpPr>
          <p:cNvPr id="57" name="Google Shape;57;g8c653f7e73_0_0"/>
          <p:cNvSpPr txBox="1">
            <a:spLocks noGrp="1"/>
          </p:cNvSpPr>
          <p:nvPr>
            <p:ph type="body" idx="2"/>
          </p:nvPr>
        </p:nvSpPr>
        <p:spPr>
          <a:xfrm>
            <a:off x="4710223" y="301699"/>
            <a:ext cx="4433777" cy="4540102"/>
          </a:xfrm>
          <a:prstGeom prst="rect">
            <a:avLst/>
          </a:prstGeom>
          <a:noFill/>
          <a:ln>
            <a:noFill/>
          </a:ln>
        </p:spPr>
        <p:txBody>
          <a:bodyPr spcFirstLastPara="1" wrap="square" lIns="91425" tIns="91425" rIns="91425" bIns="91425" anchor="ctr" anchorCtr="0">
            <a:noAutofit/>
          </a:bodyPr>
          <a:lstStyle/>
          <a:p>
            <a:pPr marL="0" lvl="0" indent="0">
              <a:buNone/>
            </a:pPr>
            <a:r>
              <a:rPr lang="es-MX" dirty="0"/>
              <a:t>En su manual de la balanza de pagos, el Fondo Monetario Internacional establece que un inversionista necesita adquirir por lo menos 10% de las acciones de una empresa para que se considere inversión directa.  Si el monto es menor a este porcentaje se considera inversión de cartera.  Aunque el establecimiento de un umbral para distinguir entre los dos pudiera parecer arbitrario, la naturaleza de ambas es muy distinta.  Mientras que a IED va dirigida a una inversión de mediano a largo plazo con cierto arraigo en el país, la de cartera se asocia con flexibilidad y transitoriedad.</a:t>
            </a:r>
            <a:endParaRPr dirty="0"/>
          </a:p>
        </p:txBody>
      </p:sp>
    </p:spTree>
    <p:extLst>
      <p:ext uri="{BB962C8B-B14F-4D97-AF65-F5344CB8AC3E}">
        <p14:creationId xmlns:p14="http://schemas.microsoft.com/office/powerpoint/2010/main" val="651287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g8c653f7e73_0_0"/>
          <p:cNvSpPr txBox="1">
            <a:spLocks noGrp="1"/>
          </p:cNvSpPr>
          <p:nvPr>
            <p:ph type="title"/>
          </p:nvPr>
        </p:nvSpPr>
        <p:spPr>
          <a:xfrm>
            <a:off x="0" y="1911673"/>
            <a:ext cx="4572000" cy="1482300"/>
          </a:xfrm>
          <a:prstGeom prst="rect">
            <a:avLst/>
          </a:prstGeom>
          <a:noFill/>
          <a:ln>
            <a:noFill/>
          </a:ln>
        </p:spPr>
        <p:txBody>
          <a:bodyPr spcFirstLastPara="1" wrap="square" lIns="91425" tIns="91425" rIns="91425" bIns="91425" anchor="b" anchorCtr="0">
            <a:noAutofit/>
          </a:bodyPr>
          <a:lstStyle/>
          <a:p>
            <a:pPr lvl="0"/>
            <a:r>
              <a:rPr lang="es-MX" sz="4000" dirty="0"/>
              <a:t>Préstamos bancarios y otros créditos externos </a:t>
            </a:r>
            <a:endParaRPr sz="4000" dirty="0"/>
          </a:p>
        </p:txBody>
      </p:sp>
      <p:sp>
        <p:nvSpPr>
          <p:cNvPr id="57" name="Google Shape;57;g8c653f7e73_0_0"/>
          <p:cNvSpPr txBox="1">
            <a:spLocks noGrp="1"/>
          </p:cNvSpPr>
          <p:nvPr>
            <p:ph type="body" idx="2"/>
          </p:nvPr>
        </p:nvSpPr>
        <p:spPr>
          <a:xfrm>
            <a:off x="4710223" y="301699"/>
            <a:ext cx="4433777" cy="4540102"/>
          </a:xfrm>
          <a:prstGeom prst="rect">
            <a:avLst/>
          </a:prstGeom>
          <a:noFill/>
          <a:ln>
            <a:noFill/>
          </a:ln>
        </p:spPr>
        <p:txBody>
          <a:bodyPr spcFirstLastPara="1" wrap="square" lIns="91425" tIns="91425" rIns="91425" bIns="91425" anchor="ctr" anchorCtr="0">
            <a:noAutofit/>
          </a:bodyPr>
          <a:lstStyle/>
          <a:p>
            <a:pPr marL="0" lvl="0" indent="0">
              <a:buNone/>
            </a:pPr>
            <a:r>
              <a:rPr lang="es-MX" dirty="0"/>
              <a:t>Comprende desembolsos por prestamos y créditos que recibe el país periódicamente del exterior. Este valor se divide en dos sectores, el sector público y sector privado. En Colombia, el sector público es el que aporta en mayor medida al total de estos ingresos. </a:t>
            </a:r>
            <a:endParaRPr dirty="0"/>
          </a:p>
        </p:txBody>
      </p:sp>
    </p:spTree>
    <p:extLst>
      <p:ext uri="{BB962C8B-B14F-4D97-AF65-F5344CB8AC3E}">
        <p14:creationId xmlns:p14="http://schemas.microsoft.com/office/powerpoint/2010/main" val="2894118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g8c67623831_0_23"/>
          <p:cNvSpPr txBox="1">
            <a:spLocks noGrp="1"/>
          </p:cNvSpPr>
          <p:nvPr>
            <p:ph type="title"/>
          </p:nvPr>
        </p:nvSpPr>
        <p:spPr>
          <a:xfrm>
            <a:off x="336150" y="0"/>
            <a:ext cx="8471700" cy="1183200"/>
          </a:xfrm>
          <a:prstGeom prst="rect">
            <a:avLst/>
          </a:prstGeom>
          <a:noFill/>
          <a:ln>
            <a:noFill/>
          </a:ln>
        </p:spPr>
        <p:txBody>
          <a:bodyPr spcFirstLastPara="1" wrap="square" lIns="91425" tIns="91425" rIns="91425" bIns="91425" anchor="b" anchorCtr="0">
            <a:noAutofit/>
          </a:bodyPr>
          <a:lstStyle/>
          <a:p>
            <a:pPr lvl="0" algn="ctr">
              <a:buSzPts val="4200"/>
            </a:pPr>
            <a:r>
              <a:rPr lang="es-MX" sz="3500" dirty="0">
                <a:solidFill>
                  <a:srgbClr val="BF9000"/>
                </a:solidFill>
              </a:rPr>
              <a:t>Ingresos de capital del extranjero (desagregado)</a:t>
            </a:r>
            <a:endParaRPr sz="3500" dirty="0">
              <a:solidFill>
                <a:srgbClr val="BF9000"/>
              </a:solidFill>
            </a:endParaRPr>
          </a:p>
        </p:txBody>
      </p:sp>
      <p:sp>
        <p:nvSpPr>
          <p:cNvPr id="70" name="Google Shape;70;g8c67623831_0_23"/>
          <p:cNvSpPr txBox="1">
            <a:spLocks noGrp="1"/>
          </p:cNvSpPr>
          <p:nvPr>
            <p:ph type="body" idx="1"/>
          </p:nvPr>
        </p:nvSpPr>
        <p:spPr>
          <a:xfrm>
            <a:off x="755200" y="4475550"/>
            <a:ext cx="7805400" cy="5916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SzPts val="1400"/>
              <a:buNone/>
            </a:pPr>
            <a:r>
              <a:rPr lang="es" sz="1500">
                <a:latin typeface="Comic Sans MS"/>
                <a:ea typeface="Comic Sans MS"/>
                <a:cs typeface="Comic Sans MS"/>
                <a:sym typeface="Comic Sans MS"/>
              </a:rPr>
              <a:t>Elaboración propia. Basado en el informe de la balanza de pagos del Banco de la República</a:t>
            </a:r>
            <a:endParaRPr sz="1500" i="1">
              <a:latin typeface="Comic Sans MS"/>
              <a:ea typeface="Comic Sans MS"/>
              <a:cs typeface="Comic Sans MS"/>
              <a:sym typeface="Comic Sans MS"/>
            </a:endParaRPr>
          </a:p>
        </p:txBody>
      </p:sp>
      <p:pic>
        <p:nvPicPr>
          <p:cNvPr id="2" name="Imagen 1">
            <a:extLst>
              <a:ext uri="{FF2B5EF4-FFF2-40B4-BE49-F238E27FC236}">
                <a16:creationId xmlns:a16="http://schemas.microsoft.com/office/drawing/2014/main" id="{B8FCB19E-9DCC-4DDC-905C-C2C38567FE63}"/>
              </a:ext>
            </a:extLst>
          </p:cNvPr>
          <p:cNvPicPr>
            <a:picLocks noChangeAspect="1"/>
          </p:cNvPicPr>
          <p:nvPr/>
        </p:nvPicPr>
        <p:blipFill>
          <a:blip r:embed="rId3"/>
          <a:stretch>
            <a:fillRect/>
          </a:stretch>
        </p:blipFill>
        <p:spPr>
          <a:xfrm>
            <a:off x="1924494" y="1142999"/>
            <a:ext cx="5518298" cy="3371669"/>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g866b63e7a2_0_5"/>
          <p:cNvSpPr txBox="1">
            <a:spLocks noGrp="1"/>
          </p:cNvSpPr>
          <p:nvPr>
            <p:ph type="body" idx="1"/>
          </p:nvPr>
        </p:nvSpPr>
        <p:spPr>
          <a:xfrm>
            <a:off x="217225" y="131950"/>
            <a:ext cx="5153100" cy="4838100"/>
          </a:xfrm>
          <a:prstGeom prst="rect">
            <a:avLst/>
          </a:prstGeom>
          <a:noFill/>
          <a:ln>
            <a:noFill/>
          </a:ln>
        </p:spPr>
        <p:txBody>
          <a:bodyPr spcFirstLastPara="1" wrap="square" lIns="91425" tIns="91425" rIns="91425" bIns="91425" anchor="t" anchorCtr="0">
            <a:noAutofit/>
          </a:bodyPr>
          <a:lstStyle/>
          <a:p>
            <a:pPr marL="0" lvl="0" indent="0" algn="just" rtl="0">
              <a:lnSpc>
                <a:spcPct val="115000"/>
              </a:lnSpc>
              <a:spcBef>
                <a:spcPts val="0"/>
              </a:spcBef>
              <a:spcAft>
                <a:spcPts val="0"/>
              </a:spcAft>
              <a:buSzPts val="1100"/>
              <a:buNone/>
            </a:pPr>
            <a:r>
              <a:rPr lang="es-MX" sz="1800" dirty="0">
                <a:latin typeface="Comic Sans MS"/>
                <a:ea typeface="Comic Sans MS"/>
                <a:cs typeface="Comic Sans MS"/>
                <a:sym typeface="Comic Sans MS"/>
              </a:rPr>
              <a:t>La IED en Colombia se ha mantenido relativamente sin fluctuaciones debido a que el principal componente de este rubro es el de la minería y petróleo, en un termino general seria el de recursos naturales, Los cuales son extraídos en grandes cantidades cada año. En cada año este valor comprende alrededor del 40% del total del IED. </a:t>
            </a:r>
          </a:p>
          <a:p>
            <a:pPr marL="0" lvl="0" indent="0" algn="just" rtl="0">
              <a:lnSpc>
                <a:spcPct val="115000"/>
              </a:lnSpc>
              <a:spcBef>
                <a:spcPts val="0"/>
              </a:spcBef>
              <a:spcAft>
                <a:spcPts val="0"/>
              </a:spcAft>
              <a:buSzPts val="1100"/>
              <a:buNone/>
            </a:pPr>
            <a:endParaRPr lang="es-MX" sz="1800" dirty="0">
              <a:latin typeface="Comic Sans MS"/>
              <a:ea typeface="Comic Sans MS"/>
              <a:cs typeface="Comic Sans MS"/>
              <a:sym typeface="Comic Sans MS"/>
            </a:endParaRPr>
          </a:p>
          <a:p>
            <a:pPr marL="0" lvl="0" indent="0" algn="just" rtl="0">
              <a:lnSpc>
                <a:spcPct val="115000"/>
              </a:lnSpc>
              <a:spcBef>
                <a:spcPts val="0"/>
              </a:spcBef>
              <a:spcAft>
                <a:spcPts val="0"/>
              </a:spcAft>
              <a:buSzPts val="1100"/>
              <a:buNone/>
            </a:pPr>
            <a:r>
              <a:rPr lang="es-MX" sz="1800" dirty="0">
                <a:latin typeface="Comic Sans MS"/>
                <a:ea typeface="Comic Sans MS"/>
                <a:cs typeface="Comic Sans MS"/>
                <a:sym typeface="Comic Sans MS"/>
              </a:rPr>
              <a:t>La inversión extranjera de cartera se ha visto reducida, en mayor medida, por los valores negativos de la cuenta de Bonos desde el 2018. Esto se debe al pago de dichos Bonos mas sus intereses.  </a:t>
            </a:r>
          </a:p>
          <a:p>
            <a:pPr marL="0" lvl="0" indent="0" algn="just" rtl="0">
              <a:lnSpc>
                <a:spcPct val="115000"/>
              </a:lnSpc>
              <a:spcBef>
                <a:spcPts val="0"/>
              </a:spcBef>
              <a:spcAft>
                <a:spcPts val="0"/>
              </a:spcAft>
              <a:buSzPts val="1100"/>
              <a:buNone/>
            </a:pPr>
            <a:r>
              <a:rPr lang="es-MX" sz="1800" dirty="0">
                <a:latin typeface="Comic Sans MS"/>
                <a:ea typeface="Comic Sans MS"/>
                <a:cs typeface="Comic Sans MS"/>
                <a:sym typeface="Comic Sans MS"/>
              </a:rPr>
              <a:t> </a:t>
            </a:r>
            <a:endParaRPr sz="1800" dirty="0">
              <a:latin typeface="Comic Sans MS"/>
              <a:ea typeface="Comic Sans MS"/>
              <a:cs typeface="Comic Sans MS"/>
              <a:sym typeface="Comic Sans MS"/>
            </a:endParaRPr>
          </a:p>
        </p:txBody>
      </p:sp>
      <p:pic>
        <p:nvPicPr>
          <p:cNvPr id="2052" name="Picture 4" descr="DELITOS CONTRA LOS RECURSOS NATURALES Y EL MEDIO AMBIENTE, CÓDIGOS">
            <a:extLst>
              <a:ext uri="{FF2B5EF4-FFF2-40B4-BE49-F238E27FC236}">
                <a16:creationId xmlns:a16="http://schemas.microsoft.com/office/drawing/2014/main" id="{0AAEBD98-EA32-4EE3-985C-F4316B0961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0480" y="1447911"/>
            <a:ext cx="3326295" cy="18800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508</Words>
  <Application>Microsoft Office PowerPoint</Application>
  <PresentationFormat>Presentación en pantalla (16:9)</PresentationFormat>
  <Paragraphs>23</Paragraphs>
  <Slides>9</Slides>
  <Notes>9</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Caveat</vt:lpstr>
      <vt:lpstr>Comic Sans MS</vt:lpstr>
      <vt:lpstr>Simple Light</vt:lpstr>
      <vt:lpstr>Presentación de PowerPoint</vt:lpstr>
      <vt:lpstr>¿QUÉ SON LOS INGRESOS DE CAPITAL EXTRANJEROS?</vt:lpstr>
      <vt:lpstr>Presentación de PowerPoint</vt:lpstr>
      <vt:lpstr>Presentación de PowerPoint</vt:lpstr>
      <vt:lpstr>Inversión extranjera directa en la economía colombiana </vt:lpstr>
      <vt:lpstr>Inversión extranjera de cartera </vt:lpstr>
      <vt:lpstr>Préstamos bancarios y otros créditos externos </vt:lpstr>
      <vt:lpstr>Ingresos de capital del extranjero (desagregado)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Cristian Naranjo</dc:creator>
  <cp:lastModifiedBy>Cristian</cp:lastModifiedBy>
  <cp:revision>14</cp:revision>
  <dcterms:modified xsi:type="dcterms:W3CDTF">2020-07-20T16:46:18Z</dcterms:modified>
</cp:coreProperties>
</file>