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4854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1362935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46994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3144211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84880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3899489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3195873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2499957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314236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1326C86-13A7-4B3E-BC1C-FE7484DD8C1F}" type="datetimeFigureOut">
              <a:rPr lang="es-MX" smtClean="0"/>
              <a:t>24/02/2019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278133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1326C86-13A7-4B3E-BC1C-FE7484DD8C1F}" type="datetimeFigureOut">
              <a:rPr lang="es-MX" smtClean="0"/>
              <a:t>24/02/2019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427189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1326C86-13A7-4B3E-BC1C-FE7484DD8C1F}" type="datetimeFigureOut">
              <a:rPr lang="es-MX" smtClean="0"/>
              <a:t>24/02/2019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184417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1326C86-13A7-4B3E-BC1C-FE7484DD8C1F}" type="datetimeFigureOut">
              <a:rPr lang="es-MX" smtClean="0"/>
              <a:t>24/02/2019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138605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26C86-13A7-4B3E-BC1C-FE7484DD8C1F}" type="datetimeFigureOut">
              <a:rPr lang="es-MX" smtClean="0"/>
              <a:t>24/02/2019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263812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326C86-13A7-4B3E-BC1C-FE7484DD8C1F}" type="datetimeFigureOut">
              <a:rPr lang="es-MX" smtClean="0"/>
              <a:t>24/02/2019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9277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1326C86-13A7-4B3E-BC1C-FE7484DD8C1F}" type="datetimeFigureOut">
              <a:rPr lang="es-MX" smtClean="0"/>
              <a:t>24/02/2019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99C3F63-9FCA-4A79-9D7C-EDAF81033871}" type="slidenum">
              <a:rPr lang="es-MX" smtClean="0"/>
              <a:t>‹Nº›</a:t>
            </a:fld>
            <a:endParaRPr lang="es-MX"/>
          </a:p>
        </p:txBody>
      </p:sp>
    </p:spTree>
    <p:extLst>
      <p:ext uri="{BB962C8B-B14F-4D97-AF65-F5344CB8AC3E}">
        <p14:creationId xmlns:p14="http://schemas.microsoft.com/office/powerpoint/2010/main" val="4249647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326C86-13A7-4B3E-BC1C-FE7484DD8C1F}" type="datetimeFigureOut">
              <a:rPr lang="es-MX" smtClean="0"/>
              <a:t>24/02/2019</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9C3F63-9FCA-4A79-9D7C-EDAF81033871}" type="slidenum">
              <a:rPr lang="es-MX" smtClean="0"/>
              <a:t>‹Nº›</a:t>
            </a:fld>
            <a:endParaRPr lang="es-MX"/>
          </a:p>
        </p:txBody>
      </p:sp>
    </p:spTree>
    <p:extLst>
      <p:ext uri="{BB962C8B-B14F-4D97-AF65-F5344CB8AC3E}">
        <p14:creationId xmlns:p14="http://schemas.microsoft.com/office/powerpoint/2010/main" val="52836181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s.wikipedia.org/wiki/Seres_vivos" TargetMode="External"/><Relationship Id="rId7" Type="http://schemas.openxmlformats.org/officeDocument/2006/relationships/image" Target="../media/image2.jpeg"/><Relationship Id="rId2" Type="http://schemas.openxmlformats.org/officeDocument/2006/relationships/hyperlink" Target="https://es.wikipedia.org/wiki/Sistema" TargetMode="External"/><Relationship Id="rId1" Type="http://schemas.openxmlformats.org/officeDocument/2006/relationships/slideLayout" Target="../slideLayouts/slideLayout2.xml"/><Relationship Id="rId6" Type="http://schemas.openxmlformats.org/officeDocument/2006/relationships/hyperlink" Target="https://es.wikipedia.org/wiki/Ecosistema" TargetMode="External"/><Relationship Id="rId5" Type="http://schemas.openxmlformats.org/officeDocument/2006/relationships/hyperlink" Target="https://es.wikipedia.org/wiki/Tierra" TargetMode="External"/><Relationship Id="rId4" Type="http://schemas.openxmlformats.org/officeDocument/2006/relationships/hyperlink" Target="https://es.wikipedia.org/wiki/Planet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s.wikipedia.org/wiki/Diversidad_ecol%C3%B3gica" TargetMode="External"/><Relationship Id="rId7" Type="http://schemas.openxmlformats.org/officeDocument/2006/relationships/hyperlink" Target="https://es.wikipedia.org/wiki/Roca" TargetMode="External"/><Relationship Id="rId2" Type="http://schemas.openxmlformats.org/officeDocument/2006/relationships/hyperlink" Target="https://es.wikipedia.org/wiki/Biomasa" TargetMode="External"/><Relationship Id="rId1" Type="http://schemas.openxmlformats.org/officeDocument/2006/relationships/slideLayout" Target="../slideLayouts/slideLayout2.xml"/><Relationship Id="rId6" Type="http://schemas.openxmlformats.org/officeDocument/2006/relationships/hyperlink" Target="https://es.wikipedia.org/wiki/Corteza_terrestre" TargetMode="External"/><Relationship Id="rId5" Type="http://schemas.openxmlformats.org/officeDocument/2006/relationships/hyperlink" Target="https://es.wikipedia.org/wiki/Oc%C3%A9ano" TargetMode="External"/><Relationship Id="rId4" Type="http://schemas.openxmlformats.org/officeDocument/2006/relationships/hyperlink" Target="https://es.wikipedia.org/wiki/Producci%C3%B3n_primari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biosf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0247" y="3121292"/>
            <a:ext cx="4036017" cy="2916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2438080" y="1236371"/>
            <a:ext cx="6980349" cy="1323439"/>
          </a:xfrm>
          <a:prstGeom prst="rect">
            <a:avLst/>
          </a:prstGeom>
          <a:noFill/>
        </p:spPr>
        <p:txBody>
          <a:bodyPr wrap="square" rtlCol="0">
            <a:spAutoFit/>
          </a:bodyPr>
          <a:lstStyle/>
          <a:p>
            <a:pPr algn="ctr"/>
            <a:r>
              <a:rPr lang="es-MX" sz="8000" u="sng" dirty="0" smtClean="0">
                <a:solidFill>
                  <a:schemeClr val="accent2"/>
                </a:solidFill>
                <a:effectLst>
                  <a:outerShdw blurRad="38100" dist="38100" dir="2700000" algn="tl">
                    <a:srgbClr val="000000">
                      <a:alpha val="43137"/>
                    </a:srgbClr>
                  </a:outerShdw>
                </a:effectLst>
              </a:rPr>
              <a:t>Biósfera</a:t>
            </a:r>
            <a:endParaRPr lang="es-MX" sz="8000" u="sng" dirty="0">
              <a:solidFill>
                <a:schemeClr val="accent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765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6000" i="1" u="sng" dirty="0" smtClean="0">
                <a:solidFill>
                  <a:schemeClr val="accent2"/>
                </a:solidFill>
                <a:effectLst>
                  <a:outerShdw blurRad="38100" dist="38100" dir="2700000" algn="tl">
                    <a:srgbClr val="000000">
                      <a:alpha val="43137"/>
                    </a:srgbClr>
                  </a:outerShdw>
                </a:effectLst>
              </a:rPr>
              <a:t>¿Qué es?</a:t>
            </a:r>
            <a:endParaRPr lang="es-MX" sz="6000" i="1" u="sng" dirty="0">
              <a:solidFill>
                <a:schemeClr val="accent2"/>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386367" y="1736503"/>
            <a:ext cx="4289694" cy="3917324"/>
          </a:xfrm>
        </p:spPr>
        <p:txBody>
          <a:bodyPr>
            <a:normAutofit fontScale="70000" lnSpcReduction="20000"/>
          </a:bodyPr>
          <a:lstStyle/>
          <a:p>
            <a:pPr algn="just"/>
            <a:r>
              <a:rPr lang="es-MX" sz="2200" dirty="0">
                <a:solidFill>
                  <a:schemeClr val="tx1"/>
                </a:solidFill>
              </a:rPr>
              <a:t>La </a:t>
            </a:r>
            <a:r>
              <a:rPr lang="es-MX" sz="2200" b="1" dirty="0">
                <a:solidFill>
                  <a:schemeClr val="tx1"/>
                </a:solidFill>
              </a:rPr>
              <a:t>biosfera</a:t>
            </a:r>
            <a:r>
              <a:rPr lang="es-MX" sz="2200" dirty="0">
                <a:solidFill>
                  <a:schemeClr val="tx1"/>
                </a:solidFill>
              </a:rPr>
              <a:t> o </a:t>
            </a:r>
            <a:r>
              <a:rPr lang="es-MX" sz="2200" b="1" dirty="0" smtClean="0">
                <a:solidFill>
                  <a:schemeClr val="tx1"/>
                </a:solidFill>
              </a:rPr>
              <a:t>biósfera</a:t>
            </a:r>
            <a:r>
              <a:rPr lang="es-MX" sz="2200" dirty="0" smtClean="0">
                <a:solidFill>
                  <a:schemeClr val="tx1"/>
                </a:solidFill>
              </a:rPr>
              <a:t> </a:t>
            </a:r>
            <a:r>
              <a:rPr lang="es-MX" sz="2200" dirty="0">
                <a:solidFill>
                  <a:schemeClr val="tx1"/>
                </a:solidFill>
              </a:rPr>
              <a:t>es el </a:t>
            </a:r>
            <a:r>
              <a:rPr lang="es-MX" sz="2200" dirty="0">
                <a:solidFill>
                  <a:schemeClr val="tx1"/>
                </a:solidFill>
                <a:hlinkClick r:id="rId2" tooltip="Sistema"/>
              </a:rPr>
              <a:t>sistema</a:t>
            </a:r>
            <a:r>
              <a:rPr lang="es-MX" sz="2200" dirty="0">
                <a:solidFill>
                  <a:schemeClr val="tx1"/>
                </a:solidFill>
              </a:rPr>
              <a:t> formado por el conjunto de los </a:t>
            </a:r>
            <a:r>
              <a:rPr lang="es-MX" sz="2200" dirty="0">
                <a:solidFill>
                  <a:schemeClr val="tx1"/>
                </a:solidFill>
                <a:hlinkClick r:id="rId3" tooltip="Seres vivos"/>
              </a:rPr>
              <a:t>seres vivos</a:t>
            </a:r>
            <a:r>
              <a:rPr lang="es-MX" sz="2200" dirty="0">
                <a:solidFill>
                  <a:schemeClr val="tx1"/>
                </a:solidFill>
              </a:rPr>
              <a:t> del </a:t>
            </a:r>
            <a:r>
              <a:rPr lang="es-MX" sz="2200" dirty="0">
                <a:solidFill>
                  <a:schemeClr val="tx1"/>
                </a:solidFill>
                <a:hlinkClick r:id="rId4" tooltip="Planeta"/>
              </a:rPr>
              <a:t>planeta</a:t>
            </a:r>
            <a:r>
              <a:rPr lang="es-MX" sz="2200" dirty="0">
                <a:solidFill>
                  <a:schemeClr val="tx1"/>
                </a:solidFill>
              </a:rPr>
              <a:t> </a:t>
            </a:r>
            <a:r>
              <a:rPr lang="es-MX" sz="2200" dirty="0">
                <a:solidFill>
                  <a:schemeClr val="tx1"/>
                </a:solidFill>
                <a:hlinkClick r:id="rId5" tooltip="Tierra"/>
              </a:rPr>
              <a:t>Tierra</a:t>
            </a:r>
            <a:r>
              <a:rPr lang="es-MX" sz="2200" dirty="0">
                <a:solidFill>
                  <a:schemeClr val="tx1"/>
                </a:solidFill>
              </a:rPr>
              <a:t> y sus interrelaciones (tanto influyen los organismos en el medio, como el medio sobre los organismos</a:t>
            </a:r>
            <a:r>
              <a:rPr lang="es-MX" sz="2200" dirty="0" smtClean="0">
                <a:solidFill>
                  <a:schemeClr val="tx1"/>
                </a:solidFill>
              </a:rPr>
              <a:t>). Este </a:t>
            </a:r>
            <a:r>
              <a:rPr lang="es-MX" sz="2200" dirty="0">
                <a:solidFill>
                  <a:schemeClr val="tx1"/>
                </a:solidFill>
              </a:rPr>
              <a:t>significado de «envoltura viva» de la Tierra, es el de uso más extendido, pero también se habla de biósfera, en ocasiones, para referirse al espacio dentro del cual se desarrolla la vida. Su origen se remonta, al menos, a 3.500 millones de años </a:t>
            </a:r>
            <a:r>
              <a:rPr lang="es-MX" sz="2200" dirty="0" smtClean="0">
                <a:solidFill>
                  <a:schemeClr val="tx1"/>
                </a:solidFill>
              </a:rPr>
              <a:t>atrás.</a:t>
            </a:r>
            <a:endParaRPr lang="es-MX" sz="2200" dirty="0">
              <a:solidFill>
                <a:schemeClr val="tx1"/>
              </a:solidFill>
            </a:endParaRPr>
          </a:p>
          <a:p>
            <a:pPr algn="just"/>
            <a:r>
              <a:rPr lang="es-MX" sz="2200" dirty="0">
                <a:solidFill>
                  <a:schemeClr val="tx1"/>
                </a:solidFill>
              </a:rPr>
              <a:t>La biosfera es el </a:t>
            </a:r>
            <a:r>
              <a:rPr lang="es-MX" sz="2200" dirty="0">
                <a:solidFill>
                  <a:schemeClr val="tx1"/>
                </a:solidFill>
                <a:hlinkClick r:id="rId6" tooltip="Ecosistema"/>
              </a:rPr>
              <a:t>ecosistema</a:t>
            </a:r>
            <a:r>
              <a:rPr lang="es-MX" sz="2200" dirty="0">
                <a:solidFill>
                  <a:schemeClr val="tx1"/>
                </a:solidFill>
              </a:rPr>
              <a:t> global. Al mismo concepto nos referimos con otros términos, que pueden considerarse sinónimos, como </a:t>
            </a:r>
            <a:r>
              <a:rPr lang="es-MX" sz="2200" b="1" dirty="0">
                <a:solidFill>
                  <a:schemeClr val="tx1"/>
                </a:solidFill>
              </a:rPr>
              <a:t>ecosfera</a:t>
            </a:r>
            <a:r>
              <a:rPr lang="es-MX" sz="2200" dirty="0">
                <a:solidFill>
                  <a:schemeClr val="tx1"/>
                </a:solidFill>
              </a:rPr>
              <a:t> o </a:t>
            </a:r>
            <a:r>
              <a:rPr lang="es-MX" sz="2200" b="1" dirty="0">
                <a:solidFill>
                  <a:schemeClr val="tx1"/>
                </a:solidFill>
              </a:rPr>
              <a:t>biogeosfera</a:t>
            </a:r>
            <a:r>
              <a:rPr lang="es-MX" sz="2200" dirty="0">
                <a:solidFill>
                  <a:schemeClr val="tx1"/>
                </a:solidFill>
              </a:rPr>
              <a:t>. Tiene características que permiten hablar de ella como un gran ser vivo, con capacidad para controlar, dentro de unos límites, su propio estado y evolución</a:t>
            </a:r>
          </a:p>
          <a:p>
            <a:endParaRPr lang="es-MX" dirty="0"/>
          </a:p>
        </p:txBody>
      </p:sp>
      <p:pic>
        <p:nvPicPr>
          <p:cNvPr id="2050" name="Picture 2" descr="Resultado de imagen para biosfer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3394" y="2161505"/>
            <a:ext cx="4771801" cy="26809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3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250" tmFilter="0, 0; .2, .5; .8, .5; 1, 0"/>
                                        <p:tgtEl>
                                          <p:spTgt spid="2"/>
                                        </p:tgtEl>
                                      </p:cBhvr>
                                    </p:animEffect>
                                    <p:animScale>
                                      <p:cBhvr>
                                        <p:cTn id="7" dur="125" autoRev="1" fill="hold"/>
                                        <p:tgtEl>
                                          <p:spTgt spid="2"/>
                                        </p:tgtEl>
                                      </p:cBhvr>
                                      <p:by x="105000" y="105000"/>
                                    </p:animScale>
                                  </p:childTnLst>
                                </p:cTn>
                              </p:par>
                            </p:childTnLst>
                          </p:cTn>
                        </p:par>
                        <p:par>
                          <p:cTn id="8" fill="hold">
                            <p:stCondLst>
                              <p:cond delay="250"/>
                            </p:stCondLst>
                            <p:childTnLst>
                              <p:par>
                                <p:cTn id="9" presetID="45" presetClass="entr" presetSubtype="0" fill="hold" nodeType="afterEffect">
                                  <p:stCondLst>
                                    <p:cond delay="0"/>
                                  </p:stCondLst>
                                  <p:childTnLst>
                                    <p:set>
                                      <p:cBhvr>
                                        <p:cTn id="10" dur="1" fill="hold">
                                          <p:stCondLst>
                                            <p:cond delay="0"/>
                                          </p:stCondLst>
                                        </p:cTn>
                                        <p:tgtEl>
                                          <p:spTgt spid="2050"/>
                                        </p:tgtEl>
                                        <p:attrNameLst>
                                          <p:attrName>style.visibility</p:attrName>
                                        </p:attrNameLst>
                                      </p:cBhvr>
                                      <p:to>
                                        <p:strVal val="visible"/>
                                      </p:to>
                                    </p:set>
                                    <p:animEffect transition="in" filter="fade">
                                      <p:cBhvr>
                                        <p:cTn id="11" dur="1000"/>
                                        <p:tgtEl>
                                          <p:spTgt spid="2050"/>
                                        </p:tgtEl>
                                      </p:cBhvr>
                                    </p:animEffect>
                                    <p:anim calcmode="lin" valueType="num">
                                      <p:cBhvr>
                                        <p:cTn id="12" dur="1000" fill="hold"/>
                                        <p:tgtEl>
                                          <p:spTgt spid="2050"/>
                                        </p:tgtEl>
                                        <p:attrNameLst>
                                          <p:attrName>ppt_w</p:attrName>
                                        </p:attrNameLst>
                                      </p:cBhvr>
                                      <p:tavLst>
                                        <p:tav tm="0" fmla="#ppt_w*sin(2.5*pi*$)">
                                          <p:val>
                                            <p:fltVal val="0"/>
                                          </p:val>
                                        </p:tav>
                                        <p:tav tm="100000">
                                          <p:val>
                                            <p:fltVal val="1"/>
                                          </p:val>
                                        </p:tav>
                                      </p:tavLst>
                                    </p:anim>
                                    <p:anim calcmode="lin" valueType="num">
                                      <p:cBhvr>
                                        <p:cTn id="13" dur="1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i="1" u="sng" dirty="0">
                <a:effectLst>
                  <a:outerShdw blurRad="38100" dist="38100" dir="2700000" algn="tl">
                    <a:srgbClr val="000000">
                      <a:alpha val="43137"/>
                    </a:srgbClr>
                  </a:outerShdw>
                </a:effectLst>
              </a:rPr>
              <a:t>Distribución</a:t>
            </a:r>
            <a:r>
              <a:rPr lang="es-MX" b="1" i="1" u="sng" dirty="0">
                <a:effectLst>
                  <a:outerShdw blurRad="38100" dist="38100" dir="2700000" algn="tl">
                    <a:srgbClr val="000000">
                      <a:alpha val="43137"/>
                    </a:srgbClr>
                  </a:outerShdw>
                </a:effectLst>
              </a:rPr>
              <a:t> de la vida</a:t>
            </a:r>
            <a:r>
              <a:rPr lang="es-MX" dirty="0"/>
              <a:t/>
            </a:r>
            <a:br>
              <a:rPr lang="es-MX" dirty="0"/>
            </a:br>
            <a:endParaRPr lang="es-MX" dirty="0"/>
          </a:p>
        </p:txBody>
      </p:sp>
      <p:sp>
        <p:nvSpPr>
          <p:cNvPr id="3" name="Marcador de contenido 2"/>
          <p:cNvSpPr>
            <a:spLocks noGrp="1"/>
          </p:cNvSpPr>
          <p:nvPr>
            <p:ph idx="1"/>
          </p:nvPr>
        </p:nvSpPr>
        <p:spPr>
          <a:xfrm>
            <a:off x="677333" y="2160590"/>
            <a:ext cx="9097731" cy="3068234"/>
          </a:xfrm>
        </p:spPr>
        <p:txBody>
          <a:bodyPr>
            <a:normAutofit/>
          </a:bodyPr>
          <a:lstStyle/>
          <a:p>
            <a:pPr algn="just"/>
            <a:r>
              <a:rPr lang="es-MX" sz="2400" dirty="0"/>
              <a:t>Constituye una delgada capa de dimensiones irregulares, lo mismo que es irregular la densidad de </a:t>
            </a:r>
            <a:r>
              <a:rPr lang="es-MX" sz="2400" dirty="0">
                <a:hlinkClick r:id="rId2" tooltip="Biomasa"/>
              </a:rPr>
              <a:t>biomasa</a:t>
            </a:r>
            <a:r>
              <a:rPr lang="es-MX" sz="2400" dirty="0"/>
              <a:t>, de </a:t>
            </a:r>
            <a:r>
              <a:rPr lang="es-MX" sz="2400" dirty="0">
                <a:hlinkClick r:id="rId3" tooltip="Diversidad ecológica"/>
              </a:rPr>
              <a:t>diversidad</a:t>
            </a:r>
            <a:r>
              <a:rPr lang="es-MX" sz="2400" dirty="0"/>
              <a:t> y de </a:t>
            </a:r>
            <a:r>
              <a:rPr lang="es-MX" sz="2400" dirty="0">
                <a:hlinkClick r:id="rId4" tooltip="Producción primaria"/>
              </a:rPr>
              <a:t>producción primaria</a:t>
            </a:r>
            <a:r>
              <a:rPr lang="es-MX" sz="2400" dirty="0"/>
              <a:t>. Se extiende por la superficie y el fondo de los </a:t>
            </a:r>
            <a:r>
              <a:rPr lang="es-MX" sz="2400" dirty="0">
                <a:hlinkClick r:id="rId5" tooltip="Océano"/>
              </a:rPr>
              <a:t>océanos</a:t>
            </a:r>
            <a:r>
              <a:rPr lang="es-MX" sz="2400" dirty="0"/>
              <a:t> y mares, donde primero se desarrolló, por la superficie de los continentes, y en los niveles superficiales de la </a:t>
            </a:r>
            <a:r>
              <a:rPr lang="es-MX" sz="2400" dirty="0">
                <a:hlinkClick r:id="rId6" tooltip="Corteza terrestre"/>
              </a:rPr>
              <a:t>corteza terrestre</a:t>
            </a:r>
            <a:r>
              <a:rPr lang="es-MX" sz="2400" dirty="0"/>
              <a:t>, donde la vida prospera, con baja densidad, entre los poros e intersticios de las </a:t>
            </a:r>
            <a:r>
              <a:rPr lang="es-MX" sz="2400" dirty="0">
                <a:hlinkClick r:id="rId7" tooltip="Roca"/>
              </a:rPr>
              <a:t>rocas</a:t>
            </a:r>
            <a:r>
              <a:rPr lang="es-MX" sz="2400" dirty="0"/>
              <a:t>.</a:t>
            </a:r>
          </a:p>
        </p:txBody>
      </p:sp>
    </p:spTree>
    <p:extLst>
      <p:ext uri="{BB962C8B-B14F-4D97-AF65-F5344CB8AC3E}">
        <p14:creationId xmlns:p14="http://schemas.microsoft.com/office/powerpoint/2010/main" val="377029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MX" i="1" u="sng" dirty="0">
                <a:effectLst>
                  <a:outerShdw blurRad="38100" dist="38100" dir="2700000" algn="tl">
                    <a:srgbClr val="000000">
                      <a:alpha val="43137"/>
                    </a:srgbClr>
                  </a:outerShdw>
                </a:effectLst>
              </a:rPr>
              <a:t>Características de la Biosfera (vida en la tierra</a:t>
            </a:r>
            <a:r>
              <a:rPr lang="es-MX" i="1" u="sng" dirty="0" smtClean="0">
                <a:effectLst>
                  <a:outerShdw blurRad="38100" dist="38100" dir="2700000" algn="tl">
                    <a:srgbClr val="000000">
                      <a:alpha val="43137"/>
                    </a:srgbClr>
                  </a:outerShdw>
                </a:effectLst>
              </a:rPr>
              <a:t>).</a:t>
            </a:r>
            <a:r>
              <a:rPr lang="es-MX" i="1" u="sng" dirty="0">
                <a:effectLst>
                  <a:outerShdw blurRad="38100" dist="38100" dir="2700000" algn="tl">
                    <a:srgbClr val="000000">
                      <a:alpha val="43137"/>
                    </a:srgbClr>
                  </a:outerShdw>
                </a:effectLst>
              </a:rPr>
              <a:t/>
            </a:r>
            <a:br>
              <a:rPr lang="es-MX" i="1" u="sng" dirty="0">
                <a:effectLst>
                  <a:outerShdw blurRad="38100" dist="38100" dir="2700000" algn="tl">
                    <a:srgbClr val="000000">
                      <a:alpha val="43137"/>
                    </a:srgbClr>
                  </a:outerShdw>
                </a:effectLst>
              </a:rPr>
            </a:br>
            <a:endParaRPr lang="es-MX" i="1" u="sng"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677334" y="2160590"/>
            <a:ext cx="6702260" cy="2733382"/>
          </a:xfrm>
        </p:spPr>
        <p:txBody>
          <a:bodyPr>
            <a:normAutofit fontScale="92500" lnSpcReduction="20000"/>
          </a:bodyPr>
          <a:lstStyle/>
          <a:p>
            <a:r>
              <a:rPr lang="es-MX" dirty="0"/>
              <a:t>La biosfera es todo lo que está o ha estado vivo. Si algo tiene vida, es parte de la biosfera.</a:t>
            </a:r>
          </a:p>
          <a:p>
            <a:r>
              <a:rPr lang="es-MX" dirty="0"/>
              <a:t>Es tan antigua como el primer organismo vivo terrestre del que se tiene conocimiento. Data desde aproximadamente 3500 millones de años.</a:t>
            </a:r>
          </a:p>
          <a:p>
            <a:r>
              <a:rPr lang="es-MX" dirty="0"/>
              <a:t>Se estima que la biosfera se extiende desde unos 10 km por encima del nivel del mar, hasta 10 km bajo el nivel del suelo, así como hasta 7 km en las profundidades oceánicas.</a:t>
            </a:r>
          </a:p>
          <a:p>
            <a:r>
              <a:rPr lang="es-MX" b="1" dirty="0"/>
              <a:t>La biosfera es única</a:t>
            </a:r>
            <a:r>
              <a:rPr lang="es-MX" dirty="0"/>
              <a:t>. Hasta ahora no se conoce vida en ninguna otra parte del universo.</a:t>
            </a:r>
          </a:p>
          <a:p>
            <a:endParaRPr lang="es-MX" dirty="0"/>
          </a:p>
        </p:txBody>
      </p:sp>
    </p:spTree>
    <p:extLst>
      <p:ext uri="{BB962C8B-B14F-4D97-AF65-F5344CB8AC3E}">
        <p14:creationId xmlns:p14="http://schemas.microsoft.com/office/powerpoint/2010/main" val="268045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250"/>
                                        <p:tgtEl>
                                          <p:spTgt spid="2"/>
                                        </p:tgtEl>
                                      </p:cBhvr>
                                    </p:animEffect>
                                    <p:anim calcmode="lin" valueType="num">
                                      <p:cBhvr>
                                        <p:cTn id="8" dur="1250" fill="hold"/>
                                        <p:tgtEl>
                                          <p:spTgt spid="2"/>
                                        </p:tgtEl>
                                        <p:attrNameLst>
                                          <p:attrName>ppt_w</p:attrName>
                                        </p:attrNameLst>
                                      </p:cBhvr>
                                      <p:tavLst>
                                        <p:tav tm="0" fmla="#ppt_w*sin(2.5*pi*$)">
                                          <p:val>
                                            <p:fltVal val="0"/>
                                          </p:val>
                                        </p:tav>
                                        <p:tav tm="100000">
                                          <p:val>
                                            <p:fltVal val="1"/>
                                          </p:val>
                                        </p:tav>
                                      </p:tavLst>
                                    </p:anim>
                                    <p:anim calcmode="lin" valueType="num">
                                      <p:cBhvr>
                                        <p:cTn id="9" dur="125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i="1" u="sng" dirty="0">
                <a:effectLst>
                  <a:outerShdw blurRad="38100" dist="38100" dir="2700000" algn="tl">
                    <a:srgbClr val="000000">
                      <a:alpha val="43137"/>
                    </a:srgbClr>
                  </a:outerShdw>
                </a:effectLst>
              </a:rPr>
              <a:t>Función e importancia de la Biosfera</a:t>
            </a:r>
            <a:r>
              <a:rPr lang="es-MX" b="1" dirty="0"/>
              <a:t/>
            </a:r>
            <a:br>
              <a:rPr lang="es-MX" b="1" dirty="0"/>
            </a:br>
            <a:endParaRPr lang="es-MX" dirty="0"/>
          </a:p>
        </p:txBody>
      </p:sp>
      <p:sp>
        <p:nvSpPr>
          <p:cNvPr id="3" name="Marcador de contenido 2"/>
          <p:cNvSpPr>
            <a:spLocks noGrp="1"/>
          </p:cNvSpPr>
          <p:nvPr>
            <p:ph idx="1"/>
          </p:nvPr>
        </p:nvSpPr>
        <p:spPr>
          <a:xfrm>
            <a:off x="806122" y="1930400"/>
            <a:ext cx="8596668" cy="3880773"/>
          </a:xfrm>
        </p:spPr>
        <p:txBody>
          <a:bodyPr/>
          <a:lstStyle/>
          <a:p>
            <a:pPr algn="just"/>
            <a:r>
              <a:rPr lang="es-MX" dirty="0"/>
              <a:t>La biosfera es una de las capas terrestres más importante porque:</a:t>
            </a:r>
          </a:p>
          <a:p>
            <a:pPr algn="just"/>
            <a:r>
              <a:rPr lang="es-MX" b="1" dirty="0"/>
              <a:t>Produce materia orgánica.</a:t>
            </a:r>
            <a:r>
              <a:rPr lang="es-MX" dirty="0"/>
              <a:t> A través de la fotosíntesis, la producción de oxígeno y nitrógeno que ocurre en la biosfera es responsable de prácticamente todos los procesos bioquímicos que producen materia orgánica, a través del ciclo completo del carbono. Esto involucra tanto sustratos terrestres como oceánicos.</a:t>
            </a:r>
          </a:p>
          <a:p>
            <a:pPr algn="just"/>
            <a:r>
              <a:rPr lang="es-MX" b="1" dirty="0"/>
              <a:t>Permite la vida en la tierra. </a:t>
            </a:r>
            <a:r>
              <a:rPr lang="es-MX" dirty="0"/>
              <a:t>La biosfera es literalmente la capa viva que cubre la superficie de la tierra.</a:t>
            </a:r>
          </a:p>
          <a:p>
            <a:pPr algn="just"/>
            <a:r>
              <a:rPr lang="es-MX" b="1" dirty="0"/>
              <a:t>Proporciona alimentos y materia prima. </a:t>
            </a:r>
            <a:r>
              <a:rPr lang="es-MX" dirty="0"/>
              <a:t>La biota, es decir, los elementos vivos de la biosfera, es el componente vital que proporciona a la humanidad la materia prima que necesita para sobrevivir: alimentos y combustible.</a:t>
            </a:r>
          </a:p>
          <a:p>
            <a:endParaRPr lang="es-MX" dirty="0"/>
          </a:p>
        </p:txBody>
      </p:sp>
    </p:spTree>
    <p:extLst>
      <p:ext uri="{BB962C8B-B14F-4D97-AF65-F5344CB8AC3E}">
        <p14:creationId xmlns:p14="http://schemas.microsoft.com/office/powerpoint/2010/main" val="1506230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18</TotalTime>
  <Words>159</Words>
  <Application>Microsoft Office PowerPoint</Application>
  <PresentationFormat>Panorámica</PresentationFormat>
  <Paragraphs>16</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Presentación de PowerPoint</vt:lpstr>
      <vt:lpstr>¿Qué es?</vt:lpstr>
      <vt:lpstr>Distribución de la vida </vt:lpstr>
      <vt:lpstr>Características de la Biosfera (vida en la tierra). </vt:lpstr>
      <vt:lpstr>Función e importancia de la Biosfera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Freddy Jair De la Cruz Orozco</dc:creator>
  <cp:lastModifiedBy>Freddy Jair De la Cruz Orozco</cp:lastModifiedBy>
  <cp:revision>4</cp:revision>
  <dcterms:created xsi:type="dcterms:W3CDTF">2019-02-24T23:41:52Z</dcterms:created>
  <dcterms:modified xsi:type="dcterms:W3CDTF">2019-02-25T00:03:22Z</dcterms:modified>
</cp:coreProperties>
</file>