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67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63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92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13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37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72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80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08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24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56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01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7633-0BF7-4498-B72F-A4B2A7E15514}" type="datetimeFigureOut">
              <a:rPr lang="es-MX" smtClean="0"/>
              <a:t>05/03/2019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C0EE-7935-4C50-A74B-8DA77EE9CF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51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18" t="17856" r="7382" b="28572"/>
          <a:stretch/>
        </p:blipFill>
        <p:spPr>
          <a:xfrm>
            <a:off x="49786" y="0"/>
            <a:ext cx="12142214" cy="67437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200900" y="5927272"/>
            <a:ext cx="357595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Guerra Fría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83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445325" y="2515280"/>
            <a:ext cx="3249385" cy="119198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Guerra Fría</a:t>
            </a:r>
            <a:endParaRPr lang="es-MX" sz="2800" b="1" dirty="0"/>
          </a:p>
        </p:txBody>
      </p:sp>
      <p:sp>
        <p:nvSpPr>
          <p:cNvPr id="3" name="Rectángulo redondeado 2"/>
          <p:cNvSpPr/>
          <p:nvPr/>
        </p:nvSpPr>
        <p:spPr>
          <a:xfrm>
            <a:off x="3543295" y="4342032"/>
            <a:ext cx="3167743" cy="8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Entre los años 1940 y 1980.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30626" y="581368"/>
            <a:ext cx="4931229" cy="66130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/>
              <a:t>El bloque Occidental (occidental-capitalista) liderado por Estados Unidos.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3747402" y="5713633"/>
            <a:ext cx="2841170" cy="5388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No hubo enfrentamiento directo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0300610" y="1548492"/>
            <a:ext cx="1338944" cy="5442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Político</a:t>
            </a:r>
            <a:endParaRPr lang="es-MX" dirty="0"/>
          </a:p>
        </p:txBody>
      </p:sp>
      <p:sp>
        <p:nvSpPr>
          <p:cNvPr id="9" name="Rectángulo redondeado 8"/>
          <p:cNvSpPr/>
          <p:nvPr/>
        </p:nvSpPr>
        <p:spPr>
          <a:xfrm>
            <a:off x="10284278" y="3266393"/>
            <a:ext cx="1355275" cy="5388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Económico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0284279" y="2373080"/>
            <a:ext cx="1355275" cy="5388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Militar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10284276" y="5053019"/>
            <a:ext cx="1355275" cy="5388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Científico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10284277" y="4159706"/>
            <a:ext cx="1355275" cy="5388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dk1"/>
                </a:solidFill>
              </a:rPr>
              <a:t>Informativo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5514971" y="613002"/>
            <a:ext cx="4931229" cy="66606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/>
              <a:t>E</a:t>
            </a:r>
            <a:r>
              <a:rPr lang="es-MX" sz="2000" b="1" dirty="0" smtClean="0"/>
              <a:t>l bloque del Este (oriental-comunista) liderado por la Unión Soviética.</a:t>
            </a:r>
            <a:endParaRPr lang="es-MX" sz="2000" b="1" dirty="0"/>
          </a:p>
        </p:txBody>
      </p:sp>
      <p:cxnSp>
        <p:nvCxnSpPr>
          <p:cNvPr id="36" name="Conector recto 35"/>
          <p:cNvCxnSpPr>
            <a:stCxn id="2" idx="3"/>
            <a:endCxn id="4" idx="1"/>
          </p:cNvCxnSpPr>
          <p:nvPr/>
        </p:nvCxnSpPr>
        <p:spPr>
          <a:xfrm flipV="1">
            <a:off x="6694710" y="3111272"/>
            <a:ext cx="776289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 flipH="1" flipV="1">
            <a:off x="5122403" y="3753525"/>
            <a:ext cx="4763" cy="588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H="1" flipV="1">
            <a:off x="5117640" y="5161866"/>
            <a:ext cx="4763" cy="588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redondeado 3"/>
          <p:cNvSpPr/>
          <p:nvPr/>
        </p:nvSpPr>
        <p:spPr>
          <a:xfrm>
            <a:off x="7470999" y="2686729"/>
            <a:ext cx="1894115" cy="849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Enfrentamiento</a:t>
            </a:r>
            <a:endParaRPr lang="es-MX" dirty="0"/>
          </a:p>
        </p:txBody>
      </p:sp>
      <p:cxnSp>
        <p:nvCxnSpPr>
          <p:cNvPr id="67" name="Conector recto 66"/>
          <p:cNvCxnSpPr/>
          <p:nvPr/>
        </p:nvCxnSpPr>
        <p:spPr>
          <a:xfrm flipV="1">
            <a:off x="5127166" y="1771136"/>
            <a:ext cx="0" cy="7325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334986" y="1750894"/>
            <a:ext cx="5645599" cy="404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endCxn id="13" idx="2"/>
          </p:cNvCxnSpPr>
          <p:nvPr/>
        </p:nvCxnSpPr>
        <p:spPr>
          <a:xfrm flipV="1">
            <a:off x="7980585" y="1279069"/>
            <a:ext cx="1" cy="5415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V="1">
            <a:off x="2334985" y="1249814"/>
            <a:ext cx="1" cy="54156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 flipV="1">
            <a:off x="9791025" y="1771136"/>
            <a:ext cx="33009" cy="355130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V="1">
            <a:off x="9402878" y="3166043"/>
            <a:ext cx="38814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V="1">
            <a:off x="9828788" y="1820634"/>
            <a:ext cx="38814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 flipV="1">
            <a:off x="9824034" y="2656103"/>
            <a:ext cx="38814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V="1">
            <a:off x="9824035" y="3537170"/>
            <a:ext cx="38814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V="1">
            <a:off x="9824034" y="4429128"/>
            <a:ext cx="38814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V="1">
            <a:off x="9791023" y="5304397"/>
            <a:ext cx="38814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ángulo redondeado 90"/>
          <p:cNvSpPr/>
          <p:nvPr/>
        </p:nvSpPr>
        <p:spPr>
          <a:xfrm>
            <a:off x="1775560" y="2424107"/>
            <a:ext cx="1281620" cy="587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Estados Unidos</a:t>
            </a:r>
          </a:p>
        </p:txBody>
      </p:sp>
      <p:sp>
        <p:nvSpPr>
          <p:cNvPr id="92" name="Rectángulo redondeado 91"/>
          <p:cNvSpPr/>
          <p:nvPr/>
        </p:nvSpPr>
        <p:spPr>
          <a:xfrm>
            <a:off x="136261" y="2424107"/>
            <a:ext cx="1309167" cy="5878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Unión Soviética</a:t>
            </a:r>
          </a:p>
        </p:txBody>
      </p:sp>
      <p:sp>
        <p:nvSpPr>
          <p:cNvPr id="93" name="Rectángulo redondeado 92"/>
          <p:cNvSpPr/>
          <p:nvPr/>
        </p:nvSpPr>
        <p:spPr>
          <a:xfrm>
            <a:off x="8593" y="3702157"/>
            <a:ext cx="1436835" cy="16202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 </a:t>
            </a:r>
            <a:r>
              <a:rPr lang="es-MX" sz="1600" dirty="0" smtClean="0"/>
              <a:t>Financió </a:t>
            </a:r>
            <a:r>
              <a:rPr lang="es-MX" sz="1600" dirty="0"/>
              <a:t>y respaldó </a:t>
            </a:r>
            <a:r>
              <a:rPr lang="es-MX" sz="1600" dirty="0" smtClean="0"/>
              <a:t>revoluciones, </a:t>
            </a:r>
            <a:r>
              <a:rPr lang="es-MX" sz="1600" dirty="0"/>
              <a:t>guerrillas</a:t>
            </a:r>
            <a:endParaRPr lang="es-MX" sz="1600" dirty="0">
              <a:solidFill>
                <a:schemeClr val="dk1"/>
              </a:solidFill>
            </a:endParaRPr>
          </a:p>
        </p:txBody>
      </p:sp>
      <p:cxnSp>
        <p:nvCxnSpPr>
          <p:cNvPr id="94" name="Conector recto 93"/>
          <p:cNvCxnSpPr>
            <a:stCxn id="91" idx="3"/>
          </p:cNvCxnSpPr>
          <p:nvPr/>
        </p:nvCxnSpPr>
        <p:spPr>
          <a:xfrm>
            <a:off x="3057180" y="2718017"/>
            <a:ext cx="383391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>
            <a:stCxn id="92" idx="3"/>
            <a:endCxn id="91" idx="1"/>
          </p:cNvCxnSpPr>
          <p:nvPr/>
        </p:nvCxnSpPr>
        <p:spPr>
          <a:xfrm>
            <a:off x="1445428" y="2718017"/>
            <a:ext cx="33013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/>
          <p:cNvCxnSpPr>
            <a:stCxn id="93" idx="0"/>
          </p:cNvCxnSpPr>
          <p:nvPr/>
        </p:nvCxnSpPr>
        <p:spPr>
          <a:xfrm flipH="1" flipV="1">
            <a:off x="722248" y="3040505"/>
            <a:ext cx="4763" cy="661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ángulo redondeado 101"/>
          <p:cNvSpPr/>
          <p:nvPr/>
        </p:nvSpPr>
        <p:spPr>
          <a:xfrm>
            <a:off x="1775820" y="3711835"/>
            <a:ext cx="1412341" cy="15508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 </a:t>
            </a:r>
            <a:r>
              <a:rPr lang="es-MX" sz="1600" dirty="0" smtClean="0"/>
              <a:t>Apoyo </a:t>
            </a:r>
            <a:r>
              <a:rPr lang="es-MX" sz="1600" dirty="0"/>
              <a:t>y propagó </a:t>
            </a:r>
            <a:r>
              <a:rPr lang="es-MX" sz="1600" dirty="0" smtClean="0"/>
              <a:t> </a:t>
            </a:r>
            <a:r>
              <a:rPr lang="es-MX" sz="1600" dirty="0"/>
              <a:t>golpes de Estado</a:t>
            </a:r>
            <a:endParaRPr lang="es-MX" sz="1600" dirty="0">
              <a:solidFill>
                <a:schemeClr val="dk1"/>
              </a:solidFill>
            </a:endParaRPr>
          </a:p>
        </p:txBody>
      </p:sp>
      <p:cxnSp>
        <p:nvCxnSpPr>
          <p:cNvPr id="103" name="Conector recto 102"/>
          <p:cNvCxnSpPr/>
          <p:nvPr/>
        </p:nvCxnSpPr>
        <p:spPr>
          <a:xfrm flipH="1" flipV="1">
            <a:off x="2442357" y="3011927"/>
            <a:ext cx="4763" cy="661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7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5" t="-792" r="20312" b="349"/>
          <a:stretch/>
        </p:blipFill>
        <p:spPr bwMode="auto">
          <a:xfrm>
            <a:off x="4229101" y="1996925"/>
            <a:ext cx="3216728" cy="309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redondeado 2"/>
          <p:cNvSpPr/>
          <p:nvPr/>
        </p:nvSpPr>
        <p:spPr>
          <a:xfrm>
            <a:off x="2449285" y="336440"/>
            <a:ext cx="6776360" cy="66130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b="1" dirty="0"/>
              <a:t>las Naciones Unidas empezaron su labor en 1945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7756074" y="2884307"/>
            <a:ext cx="1469571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Prioridades</a:t>
            </a:r>
            <a:endParaRPr lang="es-MX" b="1" dirty="0"/>
          </a:p>
        </p:txBody>
      </p:sp>
      <p:sp>
        <p:nvSpPr>
          <p:cNvPr id="7" name="Rectángulo redondeado 6"/>
          <p:cNvSpPr/>
          <p:nvPr/>
        </p:nvSpPr>
        <p:spPr>
          <a:xfrm>
            <a:off x="9810753" y="1417163"/>
            <a:ext cx="2043790" cy="11595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333333"/>
                </a:solidFill>
                <a:latin typeface="Roboto"/>
              </a:rPr>
              <a:t>M</a:t>
            </a:r>
            <a:r>
              <a:rPr lang="es-MX" b="1" i="0" dirty="0" smtClean="0">
                <a:solidFill>
                  <a:srgbClr val="333333"/>
                </a:solidFill>
                <a:effectLst/>
                <a:latin typeface="Roboto"/>
              </a:rPr>
              <a:t>antener la paz</a:t>
            </a:r>
            <a:endParaRPr lang="es-MX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9810753" y="3545720"/>
            <a:ext cx="2043790" cy="11595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i="0" dirty="0" smtClean="0">
                <a:solidFill>
                  <a:srgbClr val="333333"/>
                </a:solidFill>
                <a:effectLst/>
                <a:latin typeface="Roboto"/>
              </a:rPr>
              <a:t>Seguridad internacional</a:t>
            </a:r>
            <a:endParaRPr lang="es-MX" b="1" dirty="0"/>
          </a:p>
        </p:txBody>
      </p:sp>
      <p:sp>
        <p:nvSpPr>
          <p:cNvPr id="10" name="Rectángulo redondeado 9"/>
          <p:cNvSpPr/>
          <p:nvPr/>
        </p:nvSpPr>
        <p:spPr>
          <a:xfrm>
            <a:off x="1002849" y="1417163"/>
            <a:ext cx="2043790" cy="11595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0" i="0" dirty="0" smtClean="0">
                <a:solidFill>
                  <a:srgbClr val="333333"/>
                </a:solidFill>
                <a:effectLst/>
                <a:latin typeface="Roboto"/>
              </a:rPr>
              <a:t>Intenta prevenir los conflictos</a:t>
            </a:r>
            <a:endParaRPr lang="es-MX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978357" y="3044948"/>
            <a:ext cx="2238371" cy="11188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333333"/>
                </a:solidFill>
                <a:latin typeface="Roboto"/>
              </a:rPr>
              <a:t>P</a:t>
            </a:r>
            <a:r>
              <a:rPr lang="es-MX" b="0" i="0" dirty="0" smtClean="0">
                <a:solidFill>
                  <a:srgbClr val="333333"/>
                </a:solidFill>
                <a:effectLst/>
                <a:latin typeface="Roboto"/>
              </a:rPr>
              <a:t>oner de acuerdo a las partes implicadas</a:t>
            </a:r>
            <a:endParaRPr lang="es-MX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620489" y="5714592"/>
            <a:ext cx="1469571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Derechos Humanos</a:t>
            </a:r>
            <a:endParaRPr lang="es-MX" b="1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3793674" y="5714591"/>
            <a:ext cx="1578426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Asuntos Humanitarios</a:t>
            </a:r>
            <a:endParaRPr lang="es-MX" b="1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7255332" y="5714590"/>
            <a:ext cx="1469571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Desarrollo</a:t>
            </a:r>
            <a:endParaRPr lang="es-MX" b="1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9810754" y="5714589"/>
            <a:ext cx="1641022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Derecho Internacional</a:t>
            </a:r>
            <a:endParaRPr lang="es-MX" b="1" dirty="0"/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1355274" y="5384310"/>
            <a:ext cx="9275991" cy="101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stCxn id="13" idx="0"/>
          </p:cNvCxnSpPr>
          <p:nvPr/>
        </p:nvCxnSpPr>
        <p:spPr>
          <a:xfrm flipV="1">
            <a:off x="4582887" y="5404197"/>
            <a:ext cx="11571" cy="3103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V="1">
            <a:off x="1355274" y="5406079"/>
            <a:ext cx="11571" cy="3103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V="1">
            <a:off x="7984331" y="5404197"/>
            <a:ext cx="11571" cy="3103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V="1">
            <a:off x="10596562" y="5430119"/>
            <a:ext cx="11571" cy="3103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5809228" y="5064148"/>
            <a:ext cx="11571" cy="3103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3918856" y="1976821"/>
            <a:ext cx="0" cy="16476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10" idx="3"/>
          </p:cNvCxnSpPr>
          <p:nvPr/>
        </p:nvCxnSpPr>
        <p:spPr>
          <a:xfrm flipV="1">
            <a:off x="3046639" y="1976821"/>
            <a:ext cx="872217" cy="20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V="1">
            <a:off x="3209926" y="3604367"/>
            <a:ext cx="708930" cy="20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3918856" y="2859037"/>
            <a:ext cx="310245" cy="51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9486900" y="1996925"/>
            <a:ext cx="5441" cy="20419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>
            <a:endCxn id="7" idx="1"/>
          </p:cNvCxnSpPr>
          <p:nvPr/>
        </p:nvCxnSpPr>
        <p:spPr>
          <a:xfrm>
            <a:off x="9486900" y="1996925"/>
            <a:ext cx="3238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9474655" y="4038838"/>
            <a:ext cx="3238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>
            <a:stCxn id="6" idx="3"/>
          </p:cNvCxnSpPr>
          <p:nvPr/>
        </p:nvCxnSpPr>
        <p:spPr>
          <a:xfrm>
            <a:off x="9225645" y="3215014"/>
            <a:ext cx="26125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7445829" y="3215013"/>
            <a:ext cx="31024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>
            <a:endCxn id="3" idx="2"/>
          </p:cNvCxnSpPr>
          <p:nvPr/>
        </p:nvCxnSpPr>
        <p:spPr>
          <a:xfrm flipV="1">
            <a:off x="5837465" y="997745"/>
            <a:ext cx="0" cy="9790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8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4773382" y="2620818"/>
            <a:ext cx="3102432" cy="84245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/>
              <a:t>Tipos de Riesgo en la Superficie Terrestre</a:t>
            </a:r>
            <a:endParaRPr lang="es-MX" sz="2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5834" t="36429" r="60892" b="38571"/>
          <a:stretch/>
        </p:blipFill>
        <p:spPr>
          <a:xfrm>
            <a:off x="8022770" y="2184794"/>
            <a:ext cx="2128158" cy="1714501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10150928" y="1830157"/>
            <a:ext cx="1698172" cy="472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Peligrosidad</a:t>
            </a:r>
            <a:endParaRPr lang="es-MX" dirty="0"/>
          </a:p>
        </p:txBody>
      </p:sp>
      <p:sp>
        <p:nvSpPr>
          <p:cNvPr id="5" name="Rectángulo redondeado 4"/>
          <p:cNvSpPr/>
          <p:nvPr/>
        </p:nvSpPr>
        <p:spPr>
          <a:xfrm>
            <a:off x="10150928" y="2805620"/>
            <a:ext cx="1698172" cy="472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Vulnerabilidad</a:t>
            </a:r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10150928" y="3757609"/>
            <a:ext cx="1698172" cy="472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Coste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5422444" y="1346062"/>
            <a:ext cx="1469571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Geológicos</a:t>
            </a:r>
            <a:endParaRPr lang="es-MX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7875814" y="224229"/>
            <a:ext cx="1740356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Meteorológicos</a:t>
            </a:r>
            <a:endParaRPr lang="es-MX" b="1" dirty="0"/>
          </a:p>
        </p:txBody>
      </p:sp>
      <p:sp>
        <p:nvSpPr>
          <p:cNvPr id="9" name="Rectángulo redondeado 8"/>
          <p:cNvSpPr/>
          <p:nvPr/>
        </p:nvSpPr>
        <p:spPr>
          <a:xfrm>
            <a:off x="2669717" y="554934"/>
            <a:ext cx="1469571" cy="661413"/>
          </a:xfrm>
          <a:prstGeom prst="roundRect">
            <a:avLst/>
          </a:prstGeom>
          <a:solidFill>
            <a:srgbClr val="996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Terremotos</a:t>
            </a:r>
            <a:endParaRPr lang="es-MX" b="1" dirty="0"/>
          </a:p>
        </p:txBody>
      </p:sp>
      <p:sp>
        <p:nvSpPr>
          <p:cNvPr id="10" name="Rectángulo redondeado 9"/>
          <p:cNvSpPr/>
          <p:nvPr/>
        </p:nvSpPr>
        <p:spPr>
          <a:xfrm>
            <a:off x="7877172" y="1346062"/>
            <a:ext cx="1469571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Hidrológicos</a:t>
            </a:r>
            <a:endParaRPr lang="es-MX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283651" y="224228"/>
            <a:ext cx="1608364" cy="6614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Astronómicos</a:t>
            </a:r>
            <a:endParaRPr lang="es-MX" b="1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246960" y="151545"/>
            <a:ext cx="2120673" cy="15252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b="1" dirty="0" smtClean="0"/>
              <a:t>Son temblores provocados por movimientos de grandes fragmentos de la corteza terrestre</a:t>
            </a:r>
            <a:endParaRPr lang="es-MX" sz="1600" b="1" dirty="0"/>
          </a:p>
        </p:txBody>
      </p:sp>
      <p:cxnSp>
        <p:nvCxnSpPr>
          <p:cNvPr id="14" name="Conector recto 13"/>
          <p:cNvCxnSpPr/>
          <p:nvPr/>
        </p:nvCxnSpPr>
        <p:spPr>
          <a:xfrm>
            <a:off x="7380514" y="554935"/>
            <a:ext cx="1" cy="20658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stCxn id="11" idx="3"/>
            <a:endCxn id="8" idx="1"/>
          </p:cNvCxnSpPr>
          <p:nvPr/>
        </p:nvCxnSpPr>
        <p:spPr>
          <a:xfrm>
            <a:off x="6892015" y="554935"/>
            <a:ext cx="983799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6896772" y="1676768"/>
            <a:ext cx="983799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2641480" y="2380630"/>
            <a:ext cx="1469571" cy="661413"/>
          </a:xfrm>
          <a:prstGeom prst="roundRect">
            <a:avLst/>
          </a:prstGeom>
          <a:solidFill>
            <a:srgbClr val="996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Tsunamis</a:t>
            </a:r>
            <a:endParaRPr lang="es-MX" b="1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246959" y="1952171"/>
            <a:ext cx="2120673" cy="17068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b="1" dirty="0" smtClean="0"/>
              <a:t>Radica </a:t>
            </a:r>
            <a:r>
              <a:rPr lang="es-MX" sz="1600" b="1" dirty="0"/>
              <a:t>en un movimiento brusco del fondo de un océano o acuífero, provocando olas en todas direcciones a partir del mismo</a:t>
            </a:r>
            <a:endParaRPr lang="es-MX" sz="1600" b="1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2641479" y="4231818"/>
            <a:ext cx="1469571" cy="661413"/>
          </a:xfrm>
          <a:prstGeom prst="roundRect">
            <a:avLst/>
          </a:prstGeom>
          <a:solidFill>
            <a:srgbClr val="996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Erupciones Volcánicas</a:t>
            </a:r>
            <a:endParaRPr lang="es-MX" b="1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246958" y="3899296"/>
            <a:ext cx="2120674" cy="1342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b="1" dirty="0"/>
              <a:t>Son muy frecuentes en determinadas zonas de actividad endógena de la Tierra</a:t>
            </a:r>
            <a:endParaRPr lang="es-MX" sz="1600" b="1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4996543" y="4171013"/>
            <a:ext cx="1465826" cy="798741"/>
          </a:xfrm>
          <a:prstGeom prst="roundRect">
            <a:avLst/>
          </a:prstGeom>
          <a:solidFill>
            <a:srgbClr val="996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Huracanes, ciclos y tifones</a:t>
            </a:r>
            <a:endParaRPr lang="es-MX" b="1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2669717" y="5346606"/>
            <a:ext cx="2291437" cy="13452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b="1" dirty="0" smtClean="0"/>
              <a:t>Pueden </a:t>
            </a:r>
            <a:r>
              <a:rPr lang="es-MX" sz="1600" b="1" dirty="0"/>
              <a:t>alcanzar velocidades de viento de hasta 250-350 km/h. Con velocidades inferiores a 180 </a:t>
            </a:r>
            <a:r>
              <a:rPr lang="es-MX" sz="1600" b="1" dirty="0" smtClean="0"/>
              <a:t>km/h.</a:t>
            </a:r>
          </a:p>
        </p:txBody>
      </p:sp>
      <p:sp>
        <p:nvSpPr>
          <p:cNvPr id="27" name="Rectángulo redondeado 26"/>
          <p:cNvSpPr/>
          <p:nvPr/>
        </p:nvSpPr>
        <p:spPr>
          <a:xfrm>
            <a:off x="8480308" y="4230459"/>
            <a:ext cx="1535222" cy="798741"/>
          </a:xfrm>
          <a:prstGeom prst="roundRect">
            <a:avLst/>
          </a:prstGeom>
          <a:solidFill>
            <a:srgbClr val="996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Inundaciones</a:t>
            </a:r>
            <a:endParaRPr lang="es-MX" b="1" dirty="0"/>
          </a:p>
        </p:txBody>
      </p:sp>
      <p:sp>
        <p:nvSpPr>
          <p:cNvPr id="28" name="Rectángulo redondeado 27"/>
          <p:cNvSpPr/>
          <p:nvPr/>
        </p:nvSpPr>
        <p:spPr>
          <a:xfrm>
            <a:off x="8438122" y="5385376"/>
            <a:ext cx="2120674" cy="1342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b="1" dirty="0"/>
              <a:t>Las más comunes son las causadas por los desbordes de los ríos</a:t>
            </a:r>
            <a:endParaRPr lang="es-MX" sz="1600" b="1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5422444" y="5363424"/>
            <a:ext cx="2383971" cy="1392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b="1" dirty="0" smtClean="0"/>
              <a:t>Son muy comunes en el sur y sureste asiático, en las costas de la India, </a:t>
            </a:r>
            <a:r>
              <a:rPr lang="es-MX" sz="1600" b="1" dirty="0" err="1" smtClean="0"/>
              <a:t>Bangla</a:t>
            </a:r>
            <a:r>
              <a:rPr lang="es-MX" sz="1600" b="1" dirty="0" smtClean="0"/>
              <a:t> </a:t>
            </a:r>
            <a:r>
              <a:rPr lang="es-MX" sz="1600" b="1" dirty="0" err="1" smtClean="0"/>
              <a:t>Desh</a:t>
            </a:r>
            <a:r>
              <a:rPr lang="es-MX" sz="1600" b="1" dirty="0" smtClean="0"/>
              <a:t>, así como en el Golfo de México y Caribe</a:t>
            </a:r>
            <a:endParaRPr lang="es-MX" sz="1600" b="1" dirty="0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4594792" y="885640"/>
            <a:ext cx="1" cy="36768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>
            <a:stCxn id="3" idx="2"/>
          </p:cNvCxnSpPr>
          <p:nvPr/>
        </p:nvCxnSpPr>
        <p:spPr>
          <a:xfrm flipH="1">
            <a:off x="4594792" y="3899295"/>
            <a:ext cx="449205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stCxn id="9" idx="3"/>
          </p:cNvCxnSpPr>
          <p:nvPr/>
        </p:nvCxnSpPr>
        <p:spPr>
          <a:xfrm flipV="1">
            <a:off x="4139288" y="885640"/>
            <a:ext cx="455504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V="1">
            <a:off x="4111051" y="2723173"/>
            <a:ext cx="455504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V="1">
            <a:off x="4098292" y="4532586"/>
            <a:ext cx="455504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>
            <a:endCxn id="25" idx="0"/>
          </p:cNvCxnSpPr>
          <p:nvPr/>
        </p:nvCxnSpPr>
        <p:spPr>
          <a:xfrm>
            <a:off x="5729456" y="3899295"/>
            <a:ext cx="0" cy="2717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9086849" y="3906735"/>
            <a:ext cx="0" cy="2717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stCxn id="13" idx="3"/>
          </p:cNvCxnSpPr>
          <p:nvPr/>
        </p:nvCxnSpPr>
        <p:spPr>
          <a:xfrm flipV="1">
            <a:off x="2367633" y="885641"/>
            <a:ext cx="321127" cy="285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V="1">
            <a:off x="2391622" y="2704348"/>
            <a:ext cx="321127" cy="285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V="1">
            <a:off x="2340421" y="4562524"/>
            <a:ext cx="321127" cy="2851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V="1">
            <a:off x="4773382" y="4998550"/>
            <a:ext cx="415524" cy="348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stCxn id="29" idx="0"/>
          </p:cNvCxnSpPr>
          <p:nvPr/>
        </p:nvCxnSpPr>
        <p:spPr>
          <a:xfrm flipH="1" flipV="1">
            <a:off x="6295595" y="5004510"/>
            <a:ext cx="318835" cy="3589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9086849" y="5113658"/>
            <a:ext cx="0" cy="27171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escuela secundaria tÃ©cnica 65 ciudad de mÃ©xico cdm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89" y="1009291"/>
            <a:ext cx="4382112" cy="419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682343" y="4193152"/>
            <a:ext cx="3069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Zaid Gael Paredes Morales</a:t>
            </a:r>
          </a:p>
          <a:p>
            <a:endParaRPr lang="es-MX" sz="2000" b="1" dirty="0"/>
          </a:p>
          <a:p>
            <a:r>
              <a:rPr lang="es-MX" sz="2000" b="1" dirty="0" smtClean="0"/>
              <a:t>1C</a:t>
            </a:r>
          </a:p>
          <a:p>
            <a:endParaRPr lang="es-MX" sz="2000" b="1" dirty="0"/>
          </a:p>
          <a:p>
            <a:r>
              <a:rPr lang="es-MX" sz="2000" b="1" dirty="0" smtClean="0"/>
              <a:t>Geografía</a:t>
            </a:r>
          </a:p>
          <a:p>
            <a:endParaRPr lang="es-MX" sz="2000" b="1" dirty="0"/>
          </a:p>
          <a:p>
            <a:r>
              <a:rPr lang="es-MX" sz="2000" b="1" dirty="0" smtClean="0"/>
              <a:t>Prof. Alfredo Manzano</a:t>
            </a:r>
            <a:endParaRPr lang="es-MX" sz="2000" b="1" dirty="0"/>
          </a:p>
        </p:txBody>
      </p:sp>
      <p:pic>
        <p:nvPicPr>
          <p:cNvPr id="2052" name="Picture 4" descr="Resultado de imagen para ciervo mascota secundaria tecnica 65 cdm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814" y="251553"/>
            <a:ext cx="2185761" cy="356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7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197</Words>
  <Application>Microsoft Office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</dc:creator>
  <cp:lastModifiedBy>ana</cp:lastModifiedBy>
  <cp:revision>15</cp:revision>
  <dcterms:created xsi:type="dcterms:W3CDTF">2019-03-05T20:31:52Z</dcterms:created>
  <dcterms:modified xsi:type="dcterms:W3CDTF">2019-03-05T22:17:23Z</dcterms:modified>
</cp:coreProperties>
</file>