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5" r:id="rId1"/>
  </p:sldMasterIdLst>
  <p:sldIdLst>
    <p:sldId id="257" r:id="rId2"/>
    <p:sldId id="264" r:id="rId3"/>
    <p:sldId id="265" r:id="rId4"/>
    <p:sldId id="266" r:id="rId5"/>
    <p:sldId id="267" r:id="rId6"/>
    <p:sldId id="268" r:id="rId7"/>
  </p:sldIdLst>
  <p:sldSz cx="12192000" cy="6858000"/>
  <p:notesSz cx="6858000" cy="9144000"/>
  <p:defaultTextStyle>
    <a:defPPr>
      <a:defRPr lang="es-P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4677683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0431128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2777523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628326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42817672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9060124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415515917"/>
      </p:ext>
    </p:extLst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33421694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P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13662401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9718406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s-P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</p:spTree>
    <p:extLst>
      <p:ext uri="{BB962C8B-B14F-4D97-AF65-F5344CB8AC3E}">
        <p14:creationId xmlns:p14="http://schemas.microsoft.com/office/powerpoint/2010/main" val="4124313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11BEAB67-156F-4AD3-A4EA-ED669C5F93C5}" type="datetimeFigureOut">
              <a:rPr lang="es-PE" smtClean="0"/>
              <a:t>3/11/2018</a:t>
            </a:fld>
            <a:endParaRPr lang="es-P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s-P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AADE677-A54A-4052-AE1D-E8600F9DDA6E}" type="slidenum">
              <a:rPr lang="es-PE" smtClean="0"/>
              <a:t>‹Nº›</a:t>
            </a:fld>
            <a:endParaRPr lang="es-PE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2002329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>
          <a:xfrm>
            <a:off x="3867150" y="609599"/>
            <a:ext cx="5577296" cy="1780903"/>
          </a:xfrm>
        </p:spPr>
        <p:txBody>
          <a:bodyPr/>
          <a:lstStyle/>
          <a:p>
            <a:pPr eaLnBrk="1" hangingPunct="1"/>
            <a:r>
              <a:rPr lang="en-US" altLang="es-PE" sz="3000" b="1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LOS SIGNOS DE PUNTUACIÓN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idx="1"/>
          </p:nvPr>
        </p:nvSpPr>
        <p:spPr>
          <a:xfrm>
            <a:off x="4038600" y="2101454"/>
            <a:ext cx="4371975" cy="41148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s-PE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Los signos de puntuación son los signos auxiliares que se usan para señalar la entonación y las pausas en todo escrito. Ayudan a dar coherencia a un escrito y facilitan la comprensión de un texto. Sirven, además, para dar la entonación apropiada cuando leemos.</a:t>
            </a:r>
          </a:p>
        </p:txBody>
      </p:sp>
    </p:spTree>
    <p:extLst>
      <p:ext uri="{BB962C8B-B14F-4D97-AF65-F5344CB8AC3E}">
        <p14:creationId xmlns:p14="http://schemas.microsoft.com/office/powerpoint/2010/main" val="1286136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altLang="es-PE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El punto ( . )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idx="1"/>
          </p:nvPr>
        </p:nvSpPr>
        <p:spPr>
          <a:xfrm>
            <a:off x="4124325" y="2362200"/>
            <a:ext cx="4371975" cy="4114800"/>
          </a:xfrm>
        </p:spPr>
        <p:txBody>
          <a:bodyPr/>
          <a:lstStyle/>
          <a:p>
            <a:pPr algn="just" eaLnBrk="1" hangingPunct="1"/>
            <a:r>
              <a:rPr lang="en-US" altLang="es-PE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El punto ( . ) se usa para indicar la terminación de una oración. Se emplea, también, después de las abreviaturas. Por ejemplo: Sra., Srta., Lcdo., Sr., Depto., Dr., Dra., etc.</a:t>
            </a:r>
            <a:r>
              <a:rPr lang="en-US" altLang="es-PE" smtClean="0">
                <a:ea typeface="ＭＳ Ｐゴシック" panose="020B0600070205080204" pitchFamily="34" charset="-12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59772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937465" y="293914"/>
            <a:ext cx="5297261" cy="609600"/>
          </a:xfrm>
        </p:spPr>
        <p:txBody>
          <a:bodyPr>
            <a:normAutofit fontScale="90000"/>
          </a:bodyPr>
          <a:lstStyle/>
          <a:p>
            <a:pPr algn="ctr" eaLnBrk="1" hangingPunct="1"/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La coma ( , )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idx="1"/>
          </p:nvPr>
        </p:nvSpPr>
        <p:spPr>
          <a:xfrm>
            <a:off x="3781425" y="1066800"/>
            <a:ext cx="4757738" cy="5562600"/>
          </a:xfrm>
        </p:spPr>
        <p:txBody>
          <a:bodyPr/>
          <a:lstStyle/>
          <a:p>
            <a:pPr algn="just" eaLnBrk="1" hangingPunct="1"/>
            <a:r>
              <a:rPr lang="en-US" altLang="es-PE" sz="2100" dirty="0">
                <a:latin typeface="Arial" panose="020B0604020202020204" pitchFamily="34" charset="0"/>
                <a:ea typeface="Times New Roman" panose="02020603050405020304" pitchFamily="18" charset="0"/>
              </a:rPr>
              <a:t>Se </a:t>
            </a:r>
            <a:r>
              <a:rPr lang="en-US" altLang="es-PE" sz="2100" dirty="0" err="1">
                <a:latin typeface="Arial" panose="020B0604020202020204" pitchFamily="34" charset="0"/>
                <a:ea typeface="Times New Roman" panose="02020603050405020304" pitchFamily="18" charset="0"/>
              </a:rPr>
              <a:t>usa</a:t>
            </a:r>
            <a:r>
              <a:rPr lang="en-US" altLang="es-PE" sz="2100" dirty="0">
                <a:latin typeface="Arial" panose="020B0604020202020204" pitchFamily="34" charset="0"/>
                <a:ea typeface="Times New Roman" panose="02020603050405020304" pitchFamily="18" charset="0"/>
              </a:rPr>
              <a:t>:</a:t>
            </a:r>
            <a:r>
              <a:rPr lang="en-US" altLang="es-PE" sz="18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</a:p>
          <a:p>
            <a:pPr lvl="1" algn="just" eaLnBrk="1" hangingPunct="1"/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separar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elementos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serie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ejemplo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: El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revendón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llevaba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guineos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chinas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toronjas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nísperos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y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mameyes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lvl="1" algn="just" eaLnBrk="1" hangingPunct="1">
              <a:buFont typeface="Wingdings" panose="05000000000000000000" pitchFamily="2" charset="2"/>
              <a:buNone/>
            </a:pPr>
            <a:endParaRPr lang="en-US" altLang="es-PE" sz="15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 algn="just" eaLnBrk="1" hangingPunct="1"/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separar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el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vocativo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:  Pedro,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baja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al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comedor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lvl="1" algn="just" eaLnBrk="1" hangingPunct="1">
              <a:buFont typeface="Wingdings" panose="05000000000000000000" pitchFamily="2" charset="2"/>
              <a:buNone/>
            </a:pPr>
            <a:endParaRPr lang="en-US" altLang="es-PE" sz="15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 algn="just" eaLnBrk="1" hangingPunct="1"/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las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frases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explicativas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: Los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animales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que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escucharon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detonación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huyeron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despavoridos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</a:t>
            </a:r>
          </a:p>
          <a:p>
            <a:pPr lvl="1" algn="just" eaLnBrk="1" hangingPunct="1">
              <a:buFont typeface="Wingdings" panose="05000000000000000000" pitchFamily="2" charset="2"/>
              <a:buNone/>
            </a:pPr>
            <a:endParaRPr lang="en-US" altLang="es-PE" sz="1500" dirty="0">
              <a:latin typeface="Arial" panose="020B0604020202020204" pitchFamily="34" charset="0"/>
              <a:ea typeface="Times New Roman" panose="02020603050405020304" pitchFamily="18" charset="0"/>
            </a:endParaRPr>
          </a:p>
          <a:p>
            <a:pPr lvl="1" algn="just" eaLnBrk="1" hangingPunct="1"/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Antes y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después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de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frases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conjuntivas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y de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expresiones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parentéticas</a:t>
            </a:r>
            <a:r>
              <a:rPr lang="en-US" altLang="es-PE" sz="150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como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: “sin embargo”, “no obstante”…, “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es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decir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”, “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consiguiente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”, “sin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duda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”…:  El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perro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del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guardián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es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decir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Lobito,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vigila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finca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 El maestro,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finalmente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concluyó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 el </a:t>
            </a:r>
            <a:r>
              <a:rPr lang="en-US" altLang="es-PE" sz="1500" dirty="0" err="1">
                <a:latin typeface="Arial" panose="020B0604020202020204" pitchFamily="34" charset="0"/>
                <a:ea typeface="Times New Roman" panose="02020603050405020304" pitchFamily="18" charset="0"/>
              </a:rPr>
              <a:t>capítulo</a:t>
            </a:r>
            <a:r>
              <a:rPr lang="en-US" altLang="es-PE" sz="1500" dirty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</a:p>
          <a:p>
            <a:pPr algn="just" eaLnBrk="1" hangingPunct="1"/>
            <a:endParaRPr lang="en-US" altLang="es-PE" sz="1800" dirty="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35819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>
          <a:xfrm>
            <a:off x="875213" y="407126"/>
            <a:ext cx="7921534" cy="1143000"/>
          </a:xfrm>
        </p:spPr>
        <p:txBody>
          <a:bodyPr>
            <a:normAutofit/>
          </a:bodyPr>
          <a:lstStyle/>
          <a:p>
            <a:pPr algn="just" eaLnBrk="1" hangingPunct="1"/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El </a:t>
            </a:r>
            <a:r>
              <a:rPr lang="en-US" altLang="es-PE" dirty="0" err="1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punto</a:t>
            </a:r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y coma	( ; )</a:t>
            </a:r>
            <a:r>
              <a:rPr lang="en-US" altLang="es-PE" dirty="0" smtClean="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3952875" y="1676400"/>
            <a:ext cx="4543425" cy="5181600"/>
          </a:xfrm>
        </p:spPr>
        <p:txBody>
          <a:bodyPr>
            <a:normAutofit lnSpcReduction="10000"/>
          </a:bodyPr>
          <a:lstStyle/>
          <a:p>
            <a:pPr algn="just" eaLnBrk="1" hangingPunct="1">
              <a:lnSpc>
                <a:spcPct val="90000"/>
              </a:lnSpc>
            </a:pPr>
            <a:r>
              <a:rPr lang="en-US" altLang="es-PE" sz="210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Indica una pausa intermedia entre la coma y el punto. Se usa para:</a:t>
            </a:r>
            <a:r>
              <a:rPr lang="en-US" altLang="es-PE" sz="2100">
                <a:ea typeface="ＭＳ Ｐゴシック" panose="020B0600070205080204" pitchFamily="34" charset="-128"/>
              </a:rPr>
              <a:t>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Separar proposiciones</a:t>
            </a:r>
            <a:r>
              <a:rPr lang="en-US" altLang="es-PE">
                <a:latin typeface="Arial" panose="020B0604020202020204" pitchFamily="34" charset="0"/>
                <a:ea typeface="Times New Roman" panose="02020603050405020304" pitchFamily="18" charset="0"/>
              </a:rPr>
              <a:t>: Eran las 6:00 de la mañana; salté de la cama; me vestí velozmente y salí determinado a renunciar.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Separar proposiciones que contienen una o varias comas: </a:t>
            </a:r>
            <a:r>
              <a:rPr lang="en-US" altLang="es-PE">
                <a:latin typeface="Arial" panose="020B0604020202020204" pitchFamily="34" charset="0"/>
                <a:ea typeface="Times New Roman" panose="02020603050405020304" pitchFamily="18" charset="0"/>
              </a:rPr>
              <a:t>”En el Modernismo se usaron efectos de brillo, color, luminosidad, para devolver a la palabra su valor poético; además, predominaron las imágenes sensoriales.”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separar proposiciones yuxtapuestas, es decir, dos frases relacionadas entre sí, pero que no están unidas por una conjunción: </a:t>
            </a:r>
            <a:r>
              <a:rPr lang="en-US" altLang="es-PE">
                <a:latin typeface="Arial" panose="020B0604020202020204" pitchFamily="34" charset="0"/>
                <a:ea typeface="Times New Roman" panose="02020603050405020304" pitchFamily="18" charset="0"/>
              </a:rPr>
              <a:t>Yolandita Monge canta baladas; Olga Tañón, merengues.</a:t>
            </a:r>
          </a:p>
          <a:p>
            <a:pPr algn="just" eaLnBrk="1" hangingPunct="1">
              <a:lnSpc>
                <a:spcPct val="90000"/>
              </a:lnSpc>
            </a:pPr>
            <a:endParaRPr lang="en-US" altLang="es-PE" sz="2100"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65088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798261" y="629195"/>
            <a:ext cx="10892996" cy="1143000"/>
          </a:xfrm>
        </p:spPr>
        <p:txBody>
          <a:bodyPr>
            <a:normAutofit fontScale="90000"/>
          </a:bodyPr>
          <a:lstStyle/>
          <a:p>
            <a:pPr algn="just" eaLnBrk="1" hangingPunct="1"/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Los </a:t>
            </a:r>
            <a:r>
              <a:rPr lang="en-US" altLang="es-PE" dirty="0" err="1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puntos</a:t>
            </a:r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s-PE" dirty="0" err="1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suspensivos</a:t>
            </a:r>
            <a:r>
              <a:rPr lang="en-US" altLang="es-PE" dirty="0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	( … )</a:t>
            </a:r>
            <a:r>
              <a:rPr lang="en-US" altLang="es-PE" dirty="0" smtClean="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22531" name="Rectangle 3"/>
          <p:cNvSpPr>
            <a:spLocks noGrp="1" noChangeArrowheads="1"/>
          </p:cNvSpPr>
          <p:nvPr>
            <p:ph idx="1"/>
          </p:nvPr>
        </p:nvSpPr>
        <p:spPr>
          <a:xfrm>
            <a:off x="3652837" y="1600200"/>
            <a:ext cx="4757738" cy="5257800"/>
          </a:xfrm>
        </p:spPr>
        <p:txBody>
          <a:bodyPr/>
          <a:lstStyle/>
          <a:p>
            <a:pPr algn="just" eaLnBrk="1" hangingPunct="1">
              <a:lnSpc>
                <a:spcPct val="90000"/>
              </a:lnSpc>
            </a:pPr>
            <a:r>
              <a:rPr lang="en-US" altLang="es-PE" sz="2100" dirty="0" err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Indican</a:t>
            </a:r>
            <a:r>
              <a:rPr lang="en-US" altLang="es-PE" sz="21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s-PE" sz="2100" dirty="0" err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una</a:t>
            </a:r>
            <a:r>
              <a:rPr lang="en-US" altLang="es-PE" sz="21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</a:t>
            </a:r>
            <a:r>
              <a:rPr lang="en-US" altLang="es-PE" sz="2100" dirty="0" err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suspensión</a:t>
            </a:r>
            <a:r>
              <a:rPr lang="en-US" altLang="es-PE" sz="21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 de ideas o de palabras. Se </a:t>
            </a:r>
            <a:r>
              <a:rPr lang="en-US" altLang="es-PE" sz="2100" dirty="0" err="1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usan</a:t>
            </a:r>
            <a:r>
              <a:rPr lang="en-US" altLang="es-PE" sz="2100" dirty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:</a:t>
            </a:r>
            <a:r>
              <a:rPr lang="en-US" altLang="es-PE" sz="2100" dirty="0">
                <a:ea typeface="ＭＳ Ｐゴシック" panose="020B0600070205080204" pitchFamily="34" charset="-128"/>
              </a:rPr>
              <a:t>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Cuando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se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interrumpe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una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enumeración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cuyo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caso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los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puntos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suspensivos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equivalen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a etc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.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Compramos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piñas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corazones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, carambolas,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guineos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tamarindos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 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completar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frases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muy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conocidas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: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Camarón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que se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duerme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producir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una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impresión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el lector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: Al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cruzar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el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río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Cuando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se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cita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un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texto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incompleto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: Y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seguir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vida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, y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la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sombra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y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por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</a:t>
            </a:r>
          </a:p>
          <a:p>
            <a:pPr lvl="1" algn="just" eaLnBrk="1" hangingPunct="1">
              <a:lnSpc>
                <a:spcPct val="90000"/>
              </a:lnSpc>
            </a:pP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expresarse</a:t>
            </a:r>
            <a:r>
              <a:rPr lang="en-US" altLang="es-PE" sz="1650" dirty="0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 de forma </a:t>
            </a:r>
            <a:r>
              <a:rPr lang="en-US" altLang="es-PE" sz="1650" dirty="0" err="1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entrecortada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: Bueno…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yo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creo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que… la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música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 no la de hoy,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sino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 la de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ayer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 no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sé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, </a:t>
            </a:r>
            <a:r>
              <a:rPr lang="en-US" altLang="es-PE" sz="1650" dirty="0" err="1">
                <a:latin typeface="Arial" panose="020B0604020202020204" pitchFamily="34" charset="0"/>
                <a:ea typeface="Times New Roman" panose="02020603050405020304" pitchFamily="18" charset="0"/>
              </a:rPr>
              <a:t>pero</a:t>
            </a:r>
            <a:r>
              <a:rPr lang="en-US" altLang="es-PE" sz="1650" dirty="0">
                <a:latin typeface="Arial" panose="020B0604020202020204" pitchFamily="34" charset="0"/>
                <a:ea typeface="Times New Roman" panose="02020603050405020304" pitchFamily="18" charset="0"/>
              </a:rPr>
              <a:t>… </a:t>
            </a:r>
          </a:p>
        </p:txBody>
      </p:sp>
    </p:spTree>
    <p:extLst>
      <p:ext uri="{BB962C8B-B14F-4D97-AF65-F5344CB8AC3E}">
        <p14:creationId xmlns:p14="http://schemas.microsoft.com/office/powerpoint/2010/main" val="2709856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just" eaLnBrk="1" hangingPunct="1"/>
            <a:r>
              <a:rPr lang="en-US" altLang="es-PE" smtClean="0">
                <a:latin typeface="Comic Sans MS" panose="030F0702030302020204" pitchFamily="66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El guión corto	( - )</a:t>
            </a:r>
            <a:r>
              <a:rPr lang="en-US" altLang="es-PE" smtClean="0">
                <a:ea typeface="ＭＳ Ｐゴシック" panose="020B0600070205080204" pitchFamily="34" charset="-128"/>
              </a:rPr>
              <a:t> 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idx="1"/>
          </p:nvPr>
        </p:nvSpPr>
        <p:spPr>
          <a:xfrm>
            <a:off x="3652838" y="2362200"/>
            <a:ext cx="4800600" cy="4114800"/>
          </a:xfrm>
        </p:spPr>
        <p:txBody>
          <a:bodyPr/>
          <a:lstStyle/>
          <a:p>
            <a:pPr algn="just" eaLnBrk="1" hangingPunct="1"/>
            <a:r>
              <a:rPr lang="en-US" altLang="es-PE" sz="2100">
                <a:latin typeface="Arial" panose="020B0604020202020204" pitchFamily="34" charset="0"/>
                <a:ea typeface="Times New Roman" panose="02020603050405020304" pitchFamily="18" charset="0"/>
              </a:rPr>
              <a:t>Se emplea:</a:t>
            </a:r>
            <a:r>
              <a:rPr lang="en-US" altLang="es-PE" sz="210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lvl="1" algn="just" eaLnBrk="1" hangingPunct="1"/>
            <a:r>
              <a:rPr lang="en-US" altLang="es-PE">
                <a:solidFill>
                  <a:srgbClr val="FF0000"/>
                </a:solidFill>
                <a:latin typeface="Arial" panose="020B0604020202020204" pitchFamily="34" charset="0"/>
                <a:ea typeface="Times New Roman" panose="02020603050405020304" pitchFamily="18" charset="0"/>
              </a:rPr>
              <a:t>Para separar las sílabas de una palabra al final del renglón: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es-PE" sz="1500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Sombra terrible de Facundo, voy a evocarte, para que, sa-</a:t>
            </a:r>
          </a:p>
          <a:p>
            <a:pPr lvl="2" algn="just" eaLnBrk="1" hangingPunct="1">
              <a:buFont typeface="Wingdings" panose="05000000000000000000" pitchFamily="2" charset="2"/>
              <a:buNone/>
            </a:pPr>
            <a:r>
              <a:rPr lang="en-US" altLang="es-PE" sz="150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cudiendo el ensangrentado polvo que cubre tus cenizas,… </a:t>
            </a:r>
          </a:p>
          <a:p>
            <a:pPr algn="just" eaLnBrk="1" hangingPunct="1"/>
            <a:r>
              <a:rPr lang="en-US" altLang="es-PE" sz="2100">
                <a:solidFill>
                  <a:srgbClr val="FF0000"/>
                </a:solidFill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Para separar palabras compuestas</a:t>
            </a:r>
            <a:r>
              <a:rPr lang="en-US" altLang="es-PE" sz="2100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: </a:t>
            </a:r>
          </a:p>
          <a:p>
            <a:pPr lvl="1" algn="just" eaLnBrk="1" hangingPunct="1"/>
            <a:r>
              <a:rPr lang="en-US" altLang="es-PE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teórico-práctico</a:t>
            </a:r>
          </a:p>
          <a:p>
            <a:pPr lvl="1" algn="just" eaLnBrk="1" hangingPunct="1"/>
            <a:r>
              <a:rPr lang="en-US" altLang="es-PE">
                <a:latin typeface="Arial" panose="020B0604020202020204" pitchFamily="34" charset="0"/>
                <a:ea typeface="ＭＳ Ｐゴシック" panose="020B0600070205080204" pitchFamily="34" charset="-128"/>
                <a:cs typeface="Times New Roman" panose="02020603050405020304" pitchFamily="18" charset="0"/>
              </a:rPr>
              <a:t>político-social</a:t>
            </a:r>
            <a:r>
              <a:rPr lang="en-US" altLang="es-PE">
                <a:latin typeface="Arial" panose="020B0604020202020204" pitchFamily="34" charset="0"/>
                <a:ea typeface="ＭＳ Ｐゴシック" panose="020B0600070205080204" pitchFamily="34" charset="-128"/>
                <a:cs typeface="Arial" panose="020B0604020202020204" pitchFamily="34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689091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TM10001106[[fn=Distintivo]]</Template>
  <TotalTime>4</TotalTime>
  <Words>494</Words>
  <Application>Microsoft Office PowerPoint</Application>
  <PresentationFormat>Panorámica</PresentationFormat>
  <Paragraphs>33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4" baseType="lpstr">
      <vt:lpstr>ＭＳ Ｐゴシック</vt:lpstr>
      <vt:lpstr>Arial</vt:lpstr>
      <vt:lpstr>Comic Sans MS</vt:lpstr>
      <vt:lpstr>Gill Sans MT</vt:lpstr>
      <vt:lpstr>Impact</vt:lpstr>
      <vt:lpstr>Times New Roman</vt:lpstr>
      <vt:lpstr>Wingdings</vt:lpstr>
      <vt:lpstr>Badge</vt:lpstr>
      <vt:lpstr>LOS SIGNOS DE PUNTUACIÓN</vt:lpstr>
      <vt:lpstr>El punto ( . )</vt:lpstr>
      <vt:lpstr>La coma ( , )</vt:lpstr>
      <vt:lpstr>El punto y coma ( ; ) </vt:lpstr>
      <vt:lpstr>Los puntos suspensivos ( … ) </vt:lpstr>
      <vt:lpstr>El guión corto ( - )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LOS SIGNOS DE PUNTUACIÓN</dc:title>
  <dc:creator>LENOVO</dc:creator>
  <cp:lastModifiedBy>LENOVO</cp:lastModifiedBy>
  <cp:revision>1</cp:revision>
  <dcterms:created xsi:type="dcterms:W3CDTF">2018-11-04T03:05:57Z</dcterms:created>
  <dcterms:modified xsi:type="dcterms:W3CDTF">2018-11-04T03:10:18Z</dcterms:modified>
</cp:coreProperties>
</file>