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53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063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0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58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689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710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4304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748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898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866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058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28/10/2018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721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es-ES" dirty="0">
                <a:solidFill>
                  <a:srgbClr val="FFFF00"/>
                </a:solidFill>
                <a:latin typeface="Arial"/>
                <a:cs typeface="Arial"/>
              </a:rPr>
              <a:t>HARREMAN-FUNTZIOA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s-ES" sz="1600">
                <a:cs typeface="Calibri"/>
              </a:rPr>
              <a:t>Harreman-futzioak inguruan gertatzen den gustiaz</a:t>
            </a:r>
          </a:p>
          <a:p>
            <a:pPr algn="l"/>
            <a:r>
              <a:rPr lang="es-ES" sz="1600">
                <a:cs typeface="Calibri"/>
              </a:rPr>
              <a:t>ohartzeko eta modu egokian erreakzionatzeko aukera</a:t>
            </a:r>
          </a:p>
          <a:p>
            <a:pPr algn="l"/>
            <a:r>
              <a:rPr lang="es-ES" sz="1600">
                <a:cs typeface="Calibri"/>
              </a:rPr>
              <a:t>ematen digu.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C5223274-834C-4EA8-87CB-19BF4349B2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758" r="401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56312C95-FE3A-40D1-98E9-164F2139A317}"/>
              </a:ext>
            </a:extLst>
          </p:cNvPr>
          <p:cNvSpPr txBox="1"/>
          <p:nvPr/>
        </p:nvSpPr>
        <p:spPr>
          <a:xfrm>
            <a:off x="1150190" y="558910"/>
            <a:ext cx="5314536" cy="132556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NERBIO-SISTEMA</a:t>
            </a:r>
            <a:endParaRPr lang="en-US" sz="4400" dirty="0">
              <a:solidFill>
                <a:srgbClr val="FF0000"/>
              </a:solidFill>
              <a:latin typeface="+mj-lt"/>
              <a:ea typeface="+mj-ea"/>
              <a:cs typeface="Calibri Light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6092E67-26DB-40E2-B8F3-688AC0A37720}"/>
              </a:ext>
            </a:extLst>
          </p:cNvPr>
          <p:cNvSpPr txBox="1"/>
          <p:nvPr/>
        </p:nvSpPr>
        <p:spPr>
          <a:xfrm>
            <a:off x="762000" y="2279018"/>
            <a:ext cx="5314543" cy="337592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Garuna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Nebioak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/>
              <a:t>Bizkarrezur-muina</a:t>
            </a:r>
          </a:p>
        </p:txBody>
      </p:sp>
      <p:pic>
        <p:nvPicPr>
          <p:cNvPr id="7" name="Imagen 7" descr="Imagen que contiene vegetal&#10;&#10;Descripción generada con confianza alta">
            <a:extLst>
              <a:ext uri="{FF2B5EF4-FFF2-40B4-BE49-F238E27FC236}">
                <a16:creationId xmlns:a16="http://schemas.microsoft.com/office/drawing/2014/main" id="{BFC830C0-C6B9-4FDA-84F7-2C6A4C07FB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766" b="-2"/>
          <a:stretch/>
        </p:blipFill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09506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3C2F8B4A-B0C5-4C47-A174-A4BE9D857241}"/>
              </a:ext>
            </a:extLst>
          </p:cNvPr>
          <p:cNvSpPr txBox="1"/>
          <p:nvPr/>
        </p:nvSpPr>
        <p:spPr>
          <a:xfrm>
            <a:off x="8155609" y="820677"/>
            <a:ext cx="2574911" cy="110632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85000" lnSpcReduction="1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solidFill>
                  <a:srgbClr val="00B0F0"/>
                </a:solidFill>
                <a:latin typeface="+mj-lt"/>
                <a:ea typeface="+mj-ea"/>
                <a:cs typeface="+mj-cs"/>
              </a:rPr>
              <a:t>GARUNA</a:t>
            </a:r>
            <a:endParaRPr lang="en-US" sz="6000" dirty="0">
              <a:solidFill>
                <a:srgbClr val="00B0F0"/>
              </a:solidFill>
              <a:latin typeface="+mj-lt"/>
              <a:ea typeface="+mj-ea"/>
              <a:cs typeface="Calibri Light"/>
            </a:endParaRPr>
          </a:p>
        </p:txBody>
      </p:sp>
      <p:pic>
        <p:nvPicPr>
          <p:cNvPr id="4" name="Imagen 4" descr="Imagen que contiene invertebrado, animal&#10;&#10;Descripción generada con confianza muy alta">
            <a:extLst>
              <a:ext uri="{FF2B5EF4-FFF2-40B4-BE49-F238E27FC236}">
                <a16:creationId xmlns:a16="http://schemas.microsoft.com/office/drawing/2014/main" id="{503E4028-F1C1-4C4C-9EA2-F0BA175EAE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90" r="17251" b="-1"/>
          <a:stretch/>
        </p:blipFill>
        <p:spPr>
          <a:xfrm>
            <a:off x="-57489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0D157C16-9705-4D31-845D-66C62CE0D3CC}"/>
              </a:ext>
            </a:extLst>
          </p:cNvPr>
          <p:cNvSpPr txBox="1"/>
          <p:nvPr/>
        </p:nvSpPr>
        <p:spPr>
          <a:xfrm>
            <a:off x="7433094" y="4321835"/>
            <a:ext cx="3838755" cy="1200329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err="1">
                <a:cs typeface="Calibri"/>
              </a:rPr>
              <a:t>Gorputzaren</a:t>
            </a:r>
            <a:r>
              <a:rPr lang="en-US" dirty="0">
                <a:cs typeface="Calibri"/>
              </a:rPr>
              <a:t> eta </a:t>
            </a:r>
            <a:r>
              <a:rPr lang="en-US" dirty="0" err="1">
                <a:cs typeface="Calibri"/>
              </a:rPr>
              <a:t>mugimenduen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funtzionamendu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eramaten</a:t>
            </a:r>
            <a:r>
              <a:rPr lang="en-US" dirty="0">
                <a:cs typeface="Calibri"/>
              </a:rPr>
              <a:t> du, eta </a:t>
            </a:r>
            <a:r>
              <a:rPr lang="en-US" dirty="0" err="1">
                <a:cs typeface="Calibri"/>
              </a:rPr>
              <a:t>pentzatzeko</a:t>
            </a:r>
            <a:r>
              <a:rPr lang="en-US" dirty="0">
                <a:cs typeface="Calibri"/>
              </a:rPr>
              <a:t> eta </a:t>
            </a:r>
            <a:r>
              <a:rPr lang="en-US" dirty="0" err="1">
                <a:cs typeface="Calibri"/>
              </a:rPr>
              <a:t>gogoratzeko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gaitasuna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ematen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digu</a:t>
            </a:r>
            <a:r>
              <a:rPr lang="en-US" dirty="0">
                <a:cs typeface="Calibri"/>
              </a:rPr>
              <a:t>.</a:t>
            </a:r>
            <a:r>
              <a:rPr lang="en-US" dirty="0">
                <a:latin typeface="Arial"/>
                <a:cs typeface="Arial"/>
              </a:rPr>
              <a:t>​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EF21960-06DB-487F-B56A-C8DF9D232CBA}"/>
              </a:ext>
            </a:extLst>
          </p:cNvPr>
          <p:cNvSpPr txBox="1"/>
          <p:nvPr/>
        </p:nvSpPr>
        <p:spPr>
          <a:xfrm>
            <a:off x="8059946" y="3106947"/>
            <a:ext cx="2599427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 err="1">
                <a:cs typeface="Calibri"/>
              </a:rPr>
              <a:t>Garuna</a:t>
            </a:r>
            <a:r>
              <a:rPr lang="es-ES" dirty="0">
                <a:cs typeface="Calibri"/>
              </a:rPr>
              <a:t> </a:t>
            </a:r>
            <a:r>
              <a:rPr lang="es-ES" dirty="0" err="1">
                <a:cs typeface="Calibri"/>
              </a:rPr>
              <a:t>buruan</a:t>
            </a:r>
            <a:r>
              <a:rPr lang="es-ES" dirty="0">
                <a:cs typeface="Calibri"/>
              </a:rPr>
              <a:t> </a:t>
            </a:r>
            <a:r>
              <a:rPr lang="es-ES" dirty="0" err="1">
                <a:cs typeface="Calibri"/>
              </a:rPr>
              <a:t>dago</a:t>
            </a:r>
            <a:r>
              <a:rPr lang="es-ES" dirty="0">
                <a:cs typeface="Calibri"/>
              </a:rPr>
              <a:t>, </a:t>
            </a:r>
            <a:r>
              <a:rPr lang="es-ES" dirty="0" err="1">
                <a:cs typeface="Calibri"/>
              </a:rPr>
              <a:t>garehezurra</a:t>
            </a:r>
            <a:r>
              <a:rPr lang="es-ES" dirty="0">
                <a:cs typeface="Calibri"/>
              </a:rPr>
              <a:t> </a:t>
            </a:r>
            <a:r>
              <a:rPr lang="es-ES" dirty="0" err="1">
                <a:cs typeface="Calibri"/>
              </a:rPr>
              <a:t>babestuta</a:t>
            </a:r>
            <a:r>
              <a:rPr lang="es-ES" dirty="0">
                <a:cs typeface="Calibri"/>
              </a:rPr>
              <a:t>.</a:t>
            </a:r>
            <a:endParaRPr lang="es-ES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5885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>
            <a:extLst>
              <a:ext uri="{FF2B5EF4-FFF2-40B4-BE49-F238E27FC236}">
                <a16:creationId xmlns:a16="http://schemas.microsoft.com/office/drawing/2014/main" id="{933BC712-277A-4049-B943-059E1841B9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6410320" y="1055539"/>
            <a:ext cx="5781680" cy="5802461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</a:pPr>
            <a:endParaRPr lang="es-ES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>
              <a:spcAft>
                <a:spcPts val="1000"/>
              </a:spcAft>
            </a:pPr>
            <a:endParaRPr lang="es-ES" dirty="0">
              <a:solidFill>
                <a:srgbClr val="000000"/>
              </a:solidFill>
              <a:latin typeface="Calibri"/>
            </a:endParaRPr>
          </a:p>
          <a:p>
            <a:pPr algn="ctr">
              <a:spcAft>
                <a:spcPts val="1000"/>
              </a:spcAft>
            </a:pPr>
            <a:endParaRPr lang="es-ES" dirty="0">
              <a:solidFill>
                <a:srgbClr val="000000"/>
              </a:solidFill>
              <a:latin typeface="Calibri"/>
            </a:endParaRPr>
          </a:p>
          <a:p>
            <a:pPr algn="ctr">
              <a:spcAft>
                <a:spcPts val="1000"/>
              </a:spcAft>
              <a:buFont typeface="Arial"/>
            </a:pPr>
            <a:endParaRPr lang="es-ES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>
              <a:spcAft>
                <a:spcPts val="1000"/>
              </a:spcAft>
            </a:pPr>
            <a:endParaRPr lang="es-ES" dirty="0">
              <a:solidFill>
                <a:srgbClr val="000000"/>
              </a:solidFill>
              <a:latin typeface="Calibri"/>
            </a:endParaRPr>
          </a:p>
          <a:p>
            <a:pPr algn="ctr">
              <a:spcAft>
                <a:spcPts val="1000"/>
              </a:spcAft>
            </a:pPr>
            <a:endParaRPr lang="es-ES" dirty="0">
              <a:solidFill>
                <a:srgbClr val="000000"/>
              </a:solidFill>
              <a:latin typeface="Calibri"/>
            </a:endParaRPr>
          </a:p>
          <a:p>
            <a:pPr algn="ctr">
              <a:spcAft>
                <a:spcPts val="1000"/>
              </a:spcAft>
              <a:buFont typeface="Arial"/>
            </a:pPr>
            <a:endParaRPr lang="es-ES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>
              <a:spcAft>
                <a:spcPts val="1000"/>
              </a:spcAft>
            </a:pPr>
            <a:endParaRPr lang="es-ES" dirty="0">
              <a:solidFill>
                <a:srgbClr val="000000"/>
              </a:solidFill>
              <a:latin typeface="Calibri"/>
            </a:endParaRPr>
          </a:p>
          <a:p>
            <a:pPr algn="ctr">
              <a:spcAft>
                <a:spcPts val="1000"/>
              </a:spcAft>
            </a:pPr>
            <a:endParaRPr lang="es-ES" dirty="0">
              <a:solidFill>
                <a:srgbClr val="000000"/>
              </a:solidFill>
              <a:latin typeface="Calibri"/>
            </a:endParaRPr>
          </a:p>
          <a:p>
            <a:pPr algn="ctr">
              <a:spcAft>
                <a:spcPts val="1000"/>
              </a:spcAft>
              <a:buFontTx/>
              <a:buNone/>
            </a:pP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Nerbioek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informazioa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eramaten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dute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zentzumen-organoetatik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garunera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, eta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aginduak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garunetik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lokomozio-aparatura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.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Gorputz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gustian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ES" b="0" i="0" u="none" strike="noStrike" dirty="0" err="1">
                <a:solidFill>
                  <a:srgbClr val="000000"/>
                </a:solidFill>
                <a:latin typeface="Calibri"/>
              </a:rPr>
              <a:t>dauzkagu</a:t>
            </a:r>
            <a:r>
              <a:rPr lang="es-ES" b="0" i="0" u="none" strike="noStrike" dirty="0">
                <a:solidFill>
                  <a:srgbClr val="000000"/>
                </a:solidFill>
                <a:latin typeface="Calibri"/>
              </a:rPr>
              <a:t>.</a:t>
            </a:r>
            <a:r>
              <a:rPr lang="en-US" b="0" i="0" dirty="0">
                <a:latin typeface="Calibri"/>
              </a:rPr>
              <a:t>​</a:t>
            </a:r>
            <a:endParaRPr lang="en-US" cap="all">
              <a:cs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5DFA139-9A81-4898-A0E9-B639DEFA639B}"/>
              </a:ext>
            </a:extLst>
          </p:cNvPr>
          <p:cNvSpPr txBox="1"/>
          <p:nvPr/>
        </p:nvSpPr>
        <p:spPr>
          <a:xfrm>
            <a:off x="7533192" y="2110497"/>
            <a:ext cx="3852041" cy="899528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NERBIOAK</a:t>
            </a:r>
            <a:endParaRPr lang="en-US" sz="6000" dirty="0">
              <a:solidFill>
                <a:srgbClr val="00B050"/>
              </a:solidFill>
              <a:latin typeface="+mj-lt"/>
              <a:ea typeface="+mj-ea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293991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EA382A1-F7A1-4DDC-A8A1-3324D560781C}"/>
              </a:ext>
            </a:extLst>
          </p:cNvPr>
          <p:cNvSpPr txBox="1"/>
          <p:nvPr/>
        </p:nvSpPr>
        <p:spPr>
          <a:xfrm>
            <a:off x="6115576" y="692897"/>
            <a:ext cx="5952036" cy="81112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BIZKARREZUR-MUINAK</a:t>
            </a:r>
            <a:endParaRPr lang="en-US" sz="6000" dirty="0">
              <a:solidFill>
                <a:srgbClr val="FFC000"/>
              </a:solidFill>
              <a:latin typeface="+mj-lt"/>
              <a:ea typeface="+mj-ea"/>
              <a:cs typeface="Calibri Light"/>
            </a:endParaRPr>
          </a:p>
        </p:txBody>
      </p:sp>
      <p:pic>
        <p:nvPicPr>
          <p:cNvPr id="3" name="Imagen 3">
            <a:extLst>
              <a:ext uri="{FF2B5EF4-FFF2-40B4-BE49-F238E27FC236}">
                <a16:creationId xmlns:a16="http://schemas.microsoft.com/office/drawing/2014/main" id="{FDF08817-5D31-4965-ACE7-DAC4532585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29" r="31222" b="-1"/>
          <a:stretch/>
        </p:blipFill>
        <p:spPr>
          <a:xfrm>
            <a:off x="20" y="10"/>
            <a:ext cx="5234499" cy="6210619"/>
          </a:xfrm>
          <a:custGeom>
            <a:avLst/>
            <a:gdLst>
              <a:gd name="connsiteX0" fmla="*/ 1082595 w 5234519"/>
              <a:gd name="connsiteY0" fmla="*/ 0 h 6210629"/>
              <a:gd name="connsiteX1" fmla="*/ 3027450 w 5234519"/>
              <a:gd name="connsiteY1" fmla="*/ 0 h 6210629"/>
              <a:gd name="connsiteX2" fmla="*/ 3291029 w 5234519"/>
              <a:gd name="connsiteY2" fmla="*/ 96471 h 6210629"/>
              <a:gd name="connsiteX3" fmla="*/ 5234519 w 5234519"/>
              <a:gd name="connsiteY3" fmla="*/ 3028517 h 6210629"/>
              <a:gd name="connsiteX4" fmla="*/ 2052407 w 5234519"/>
              <a:gd name="connsiteY4" fmla="*/ 6210629 h 6210629"/>
              <a:gd name="connsiteX5" fmla="*/ 28288 w 5234519"/>
              <a:gd name="connsiteY5" fmla="*/ 5483989 h 6210629"/>
              <a:gd name="connsiteX6" fmla="*/ 0 w 5234519"/>
              <a:gd name="connsiteY6" fmla="*/ 5458279 h 6210629"/>
              <a:gd name="connsiteX7" fmla="*/ 0 w 5234519"/>
              <a:gd name="connsiteY7" fmla="*/ 598754 h 6210629"/>
              <a:gd name="connsiteX8" fmla="*/ 28288 w 5234519"/>
              <a:gd name="connsiteY8" fmla="*/ 573044 h 6210629"/>
              <a:gd name="connsiteX9" fmla="*/ 958290 w 5234519"/>
              <a:gd name="connsiteY9" fmla="*/ 39494 h 6210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234519" h="6210629">
                <a:moveTo>
                  <a:pt x="1082595" y="0"/>
                </a:moveTo>
                <a:lnTo>
                  <a:pt x="3027450" y="0"/>
                </a:lnTo>
                <a:lnTo>
                  <a:pt x="3291029" y="96471"/>
                </a:lnTo>
                <a:cubicBezTo>
                  <a:pt x="4433137" y="579542"/>
                  <a:pt x="5234519" y="1710443"/>
                  <a:pt x="5234519" y="3028517"/>
                </a:cubicBezTo>
                <a:cubicBezTo>
                  <a:pt x="5234519" y="4785949"/>
                  <a:pt x="3809839" y="6210629"/>
                  <a:pt x="2052407" y="6210629"/>
                </a:cubicBezTo>
                <a:cubicBezTo>
                  <a:pt x="1283531" y="6210629"/>
                  <a:pt x="578345" y="5937936"/>
                  <a:pt x="28288" y="5483989"/>
                </a:cubicBezTo>
                <a:lnTo>
                  <a:pt x="0" y="5458279"/>
                </a:lnTo>
                <a:lnTo>
                  <a:pt x="0" y="598754"/>
                </a:lnTo>
                <a:lnTo>
                  <a:pt x="28288" y="573044"/>
                </a:lnTo>
                <a:cubicBezTo>
                  <a:pt x="303317" y="346070"/>
                  <a:pt x="617127" y="164410"/>
                  <a:pt x="958290" y="39494"/>
                </a:cubicBezTo>
                <a:close/>
              </a:path>
            </a:pathLst>
          </a:cu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B9C443A-927D-44B5-961E-775660928514}"/>
              </a:ext>
            </a:extLst>
          </p:cNvPr>
          <p:cNvSpPr txBox="1"/>
          <p:nvPr/>
        </p:nvSpPr>
        <p:spPr>
          <a:xfrm>
            <a:off x="6320286" y="4027098"/>
            <a:ext cx="3433313" cy="92333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 err="1">
                <a:cs typeface="Calibri"/>
              </a:rPr>
              <a:t>Bizkarrezur-muina</a:t>
            </a:r>
            <a:r>
              <a:rPr lang="es-ES" dirty="0">
                <a:cs typeface="Calibri"/>
              </a:rPr>
              <a:t> </a:t>
            </a:r>
            <a:r>
              <a:rPr lang="es-ES" dirty="0" err="1">
                <a:cs typeface="Calibri"/>
              </a:rPr>
              <a:t>garunarekin</a:t>
            </a:r>
            <a:r>
              <a:rPr lang="es-ES" dirty="0">
                <a:cs typeface="Calibri"/>
              </a:rPr>
              <a:t> batera </a:t>
            </a:r>
            <a:r>
              <a:rPr lang="es-ES" dirty="0" err="1">
                <a:cs typeface="Calibri"/>
              </a:rPr>
              <a:t>zenbait</a:t>
            </a:r>
            <a:r>
              <a:rPr lang="es-ES" dirty="0">
                <a:cs typeface="Calibri"/>
              </a:rPr>
              <a:t> </a:t>
            </a:r>
            <a:r>
              <a:rPr lang="es-ES" dirty="0" err="1">
                <a:cs typeface="Calibri"/>
              </a:rPr>
              <a:t>mugimenduz</a:t>
            </a:r>
            <a:r>
              <a:rPr lang="es-ES" dirty="0">
                <a:cs typeface="Calibri"/>
              </a:rPr>
              <a:t> eta </a:t>
            </a:r>
            <a:r>
              <a:rPr lang="es-ES" dirty="0" err="1">
                <a:cs typeface="Calibri"/>
              </a:rPr>
              <a:t>funtzionamenduz</a:t>
            </a:r>
            <a:r>
              <a:rPr lang="es-ES" dirty="0">
                <a:cs typeface="Calibri"/>
              </a:rPr>
              <a:t> </a:t>
            </a:r>
            <a:r>
              <a:rPr lang="es-ES" dirty="0" err="1">
                <a:cs typeface="Calibri"/>
              </a:rPr>
              <a:t>arduratzen</a:t>
            </a:r>
            <a:r>
              <a:rPr lang="es-ES" dirty="0">
                <a:cs typeface="Calibri"/>
              </a:rPr>
              <a:t> da.</a:t>
            </a:r>
          </a:p>
        </p:txBody>
      </p:sp>
    </p:spTree>
    <p:extLst>
      <p:ext uri="{BB962C8B-B14F-4D97-AF65-F5344CB8AC3E}">
        <p14:creationId xmlns:p14="http://schemas.microsoft.com/office/powerpoint/2010/main" val="4282324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Panorámica</PresentationFormat>
  <Paragraphs>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HARREMAN-FUNTZIOA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</dc:title>
  <dc:creator/>
  <cp:lastModifiedBy/>
  <cp:revision>550</cp:revision>
  <dcterms:created xsi:type="dcterms:W3CDTF">2012-07-30T22:48:03Z</dcterms:created>
  <dcterms:modified xsi:type="dcterms:W3CDTF">2018-10-28T14:54:38Z</dcterms:modified>
</cp:coreProperties>
</file>