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12" d="100"/>
          <a:sy n="112" d="100"/>
        </p:scale>
        <p:origin x="-560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29602-BF02-D144-B74F-AD6646CA0B35}" type="datetimeFigureOut">
              <a:rPr lang="es-ES" smtClean="0"/>
              <a:t>7/08/18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BE847-3C8E-AA40-8B6A-F583A7D5EF3A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907716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29602-BF02-D144-B74F-AD6646CA0B35}" type="datetimeFigureOut">
              <a:rPr lang="es-ES" smtClean="0"/>
              <a:t>7/08/18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BE847-3C8E-AA40-8B6A-F583A7D5EF3A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868540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29602-BF02-D144-B74F-AD6646CA0B35}" type="datetimeFigureOut">
              <a:rPr lang="es-ES" smtClean="0"/>
              <a:t>7/08/18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BE847-3C8E-AA40-8B6A-F583A7D5EF3A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57902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29602-BF02-D144-B74F-AD6646CA0B35}" type="datetimeFigureOut">
              <a:rPr lang="es-ES" smtClean="0"/>
              <a:t>7/08/18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BE847-3C8E-AA40-8B6A-F583A7D5EF3A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97290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29602-BF02-D144-B74F-AD6646CA0B35}" type="datetimeFigureOut">
              <a:rPr lang="es-ES" smtClean="0"/>
              <a:t>7/08/18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BE847-3C8E-AA40-8B6A-F583A7D5EF3A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74593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29602-BF02-D144-B74F-AD6646CA0B35}" type="datetimeFigureOut">
              <a:rPr lang="es-ES" smtClean="0"/>
              <a:t>7/08/18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BE847-3C8E-AA40-8B6A-F583A7D5EF3A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69364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29602-BF02-D144-B74F-AD6646CA0B35}" type="datetimeFigureOut">
              <a:rPr lang="es-ES" smtClean="0"/>
              <a:t>7/08/18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BE847-3C8E-AA40-8B6A-F583A7D5EF3A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33886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29602-BF02-D144-B74F-AD6646CA0B35}" type="datetimeFigureOut">
              <a:rPr lang="es-ES" smtClean="0"/>
              <a:t>7/08/18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BE847-3C8E-AA40-8B6A-F583A7D5EF3A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62876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29602-BF02-D144-B74F-AD6646CA0B35}" type="datetimeFigureOut">
              <a:rPr lang="es-ES" smtClean="0"/>
              <a:t>7/08/18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BE847-3C8E-AA40-8B6A-F583A7D5EF3A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65734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29602-BF02-D144-B74F-AD6646CA0B35}" type="datetimeFigureOut">
              <a:rPr lang="es-ES" smtClean="0"/>
              <a:t>7/08/18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BE847-3C8E-AA40-8B6A-F583A7D5EF3A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77023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29602-BF02-D144-B74F-AD6646CA0B35}" type="datetimeFigureOut">
              <a:rPr lang="es-ES" smtClean="0"/>
              <a:t>7/08/18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BE847-3C8E-AA40-8B6A-F583A7D5EF3A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80777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929602-BF02-D144-B74F-AD6646CA0B35}" type="datetimeFigureOut">
              <a:rPr lang="es-ES" smtClean="0"/>
              <a:t>7/08/18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ABE847-3C8E-AA40-8B6A-F583A7D5EF3A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39653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12100" y="457200"/>
            <a:ext cx="2578165" cy="922338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s-ES" sz="2400" b="1" dirty="0">
                <a:latin typeface="Arial"/>
                <a:cs typeface="Arial"/>
              </a:rPr>
              <a:t>Capitulo VIII</a:t>
            </a:r>
            <a:r>
              <a:rPr lang="es-ES" sz="2400" dirty="0">
                <a:latin typeface="Arial"/>
                <a:cs typeface="Arial"/>
              </a:rPr>
              <a:t/>
            </a:r>
            <a:br>
              <a:rPr lang="es-ES" sz="2400" dirty="0">
                <a:latin typeface="Arial"/>
                <a:cs typeface="Arial"/>
              </a:rPr>
            </a:br>
            <a:r>
              <a:rPr lang="es-ES" sz="2400" dirty="0">
                <a:latin typeface="Arial"/>
                <a:cs typeface="Arial"/>
              </a:rPr>
              <a:t>Disposiciones Varias</a:t>
            </a:r>
          </a:p>
        </p:txBody>
      </p:sp>
      <p:cxnSp>
        <p:nvCxnSpPr>
          <p:cNvPr id="5" name="Conector recto de flecha 4"/>
          <p:cNvCxnSpPr/>
          <p:nvPr/>
        </p:nvCxnSpPr>
        <p:spPr>
          <a:xfrm flipH="1">
            <a:off x="2456713" y="941591"/>
            <a:ext cx="755387" cy="350359"/>
          </a:xfrm>
          <a:prstGeom prst="straightConnector1">
            <a:avLst/>
          </a:prstGeom>
          <a:ln>
            <a:solidFill>
              <a:srgbClr val="8EB4E3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cto de flecha 7"/>
          <p:cNvCxnSpPr/>
          <p:nvPr/>
        </p:nvCxnSpPr>
        <p:spPr>
          <a:xfrm>
            <a:off x="5790265" y="821154"/>
            <a:ext cx="738965" cy="470794"/>
          </a:xfrm>
          <a:prstGeom prst="straightConnector1">
            <a:avLst/>
          </a:prstGeom>
          <a:ln>
            <a:solidFill>
              <a:srgbClr val="8EB4E3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de flecha 9"/>
          <p:cNvCxnSpPr/>
          <p:nvPr/>
        </p:nvCxnSpPr>
        <p:spPr>
          <a:xfrm>
            <a:off x="4755716" y="1379538"/>
            <a:ext cx="0" cy="678820"/>
          </a:xfrm>
          <a:prstGeom prst="straightConnector1">
            <a:avLst/>
          </a:prstGeom>
          <a:ln>
            <a:solidFill>
              <a:srgbClr val="8EB4E3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de flecha 11"/>
          <p:cNvCxnSpPr/>
          <p:nvPr/>
        </p:nvCxnSpPr>
        <p:spPr>
          <a:xfrm flipH="1">
            <a:off x="3510101" y="1379538"/>
            <a:ext cx="1693" cy="807889"/>
          </a:xfrm>
          <a:prstGeom prst="straightConnector1">
            <a:avLst/>
          </a:prstGeom>
          <a:ln>
            <a:solidFill>
              <a:srgbClr val="8EB4E3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CuadroTexto 21"/>
          <p:cNvSpPr txBox="1"/>
          <p:nvPr/>
        </p:nvSpPr>
        <p:spPr>
          <a:xfrm>
            <a:off x="1619221" y="1379538"/>
            <a:ext cx="1248029" cy="73866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ES" sz="1400" dirty="0"/>
              <a:t>Normas de ciencia y tecnología</a:t>
            </a:r>
          </a:p>
        </p:txBody>
      </p:sp>
      <p:sp>
        <p:nvSpPr>
          <p:cNvPr id="23" name="CuadroTexto 22"/>
          <p:cNvSpPr txBox="1"/>
          <p:nvPr/>
        </p:nvSpPr>
        <p:spPr>
          <a:xfrm>
            <a:off x="1224681" y="2463251"/>
            <a:ext cx="1174133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ES" sz="1400" dirty="0"/>
              <a:t>Comisión Asesora</a:t>
            </a:r>
          </a:p>
        </p:txBody>
      </p:sp>
      <p:sp>
        <p:nvSpPr>
          <p:cNvPr id="24" name="CuadroTexto 23"/>
          <p:cNvSpPr txBox="1"/>
          <p:nvPr/>
        </p:nvSpPr>
        <p:spPr>
          <a:xfrm>
            <a:off x="1224681" y="3557173"/>
            <a:ext cx="1470144" cy="160043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ES" sz="1400" dirty="0"/>
              <a:t>1 senador, 1 representante cada cámara, 1 </a:t>
            </a:r>
            <a:r>
              <a:rPr lang="es-ES" sz="1400" dirty="0" err="1"/>
              <a:t>sindesena</a:t>
            </a:r>
            <a:r>
              <a:rPr lang="es-ES" sz="1400" dirty="0"/>
              <a:t>, 1 </a:t>
            </a:r>
            <a:r>
              <a:rPr lang="es-ES" sz="1400" dirty="0" err="1"/>
              <a:t>sintrasena</a:t>
            </a:r>
            <a:r>
              <a:rPr lang="es-ES" sz="1400" dirty="0"/>
              <a:t>,  4 representantes consejo gremial. </a:t>
            </a:r>
          </a:p>
        </p:txBody>
      </p:sp>
      <p:sp>
        <p:nvSpPr>
          <p:cNvPr id="25" name="CuadroTexto 24"/>
          <p:cNvSpPr txBox="1"/>
          <p:nvPr/>
        </p:nvSpPr>
        <p:spPr>
          <a:xfrm>
            <a:off x="2959644" y="2303921"/>
            <a:ext cx="1099945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ES" sz="1400" dirty="0"/>
              <a:t>Formación profesional</a:t>
            </a:r>
          </a:p>
        </p:txBody>
      </p:sp>
      <p:sp>
        <p:nvSpPr>
          <p:cNvPr id="26" name="CuadroTexto 25"/>
          <p:cNvSpPr txBox="1"/>
          <p:nvPr/>
        </p:nvSpPr>
        <p:spPr>
          <a:xfrm>
            <a:off x="2978672" y="3295564"/>
            <a:ext cx="1080917" cy="246221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ES" sz="1400" dirty="0"/>
              <a:t>Determinar programas de formación según</a:t>
            </a:r>
          </a:p>
          <a:p>
            <a:r>
              <a:rPr lang="es-ES" sz="1400" dirty="0"/>
              <a:t>Demanda sector productivo y social, oferta y calidad.</a:t>
            </a:r>
          </a:p>
        </p:txBody>
      </p:sp>
      <p:sp>
        <p:nvSpPr>
          <p:cNvPr id="27" name="CuadroTexto 26"/>
          <p:cNvSpPr txBox="1"/>
          <p:nvPr/>
        </p:nvSpPr>
        <p:spPr>
          <a:xfrm>
            <a:off x="4275043" y="2165171"/>
            <a:ext cx="1031906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ES" sz="1400" dirty="0"/>
              <a:t>Derechos pecuniarios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4275042" y="3295562"/>
            <a:ext cx="1031907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ES" sz="1400" dirty="0" smtClean="0"/>
              <a:t>Formaci</a:t>
            </a:r>
            <a:r>
              <a:rPr lang="es-ES" sz="1400" dirty="0" smtClean="0"/>
              <a:t>ón gratuita</a:t>
            </a:r>
            <a:endParaRPr lang="es-ES" sz="1400" dirty="0"/>
          </a:p>
        </p:txBody>
      </p:sp>
      <p:sp>
        <p:nvSpPr>
          <p:cNvPr id="4" name="CuadroTexto 3"/>
          <p:cNvSpPr txBox="1"/>
          <p:nvPr/>
        </p:nvSpPr>
        <p:spPr>
          <a:xfrm>
            <a:off x="6323962" y="1379540"/>
            <a:ext cx="1452291" cy="30777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s-ES" sz="1400" dirty="0"/>
              <a:t>Educación formal</a:t>
            </a:r>
          </a:p>
        </p:txBody>
      </p:sp>
      <p:cxnSp>
        <p:nvCxnSpPr>
          <p:cNvPr id="7" name="Conector recto de flecha 6"/>
          <p:cNvCxnSpPr/>
          <p:nvPr/>
        </p:nvCxnSpPr>
        <p:spPr>
          <a:xfrm>
            <a:off x="5790264" y="1379538"/>
            <a:ext cx="164216" cy="678820"/>
          </a:xfrm>
          <a:prstGeom prst="straightConnector1">
            <a:avLst/>
          </a:prstGeom>
          <a:ln>
            <a:solidFill>
              <a:srgbClr val="8EB4E3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CuadroTexto 12"/>
          <p:cNvSpPr txBox="1"/>
          <p:nvPr/>
        </p:nvSpPr>
        <p:spPr>
          <a:xfrm>
            <a:off x="5461838" y="2165173"/>
            <a:ext cx="1067392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ES" sz="1400" dirty="0"/>
              <a:t>Vigencia y derogatoria</a:t>
            </a:r>
          </a:p>
        </p:txBody>
      </p:sp>
      <p:cxnSp>
        <p:nvCxnSpPr>
          <p:cNvPr id="15" name="Conector recto de flecha 14"/>
          <p:cNvCxnSpPr/>
          <p:nvPr/>
        </p:nvCxnSpPr>
        <p:spPr>
          <a:xfrm>
            <a:off x="5954480" y="2780973"/>
            <a:ext cx="0" cy="427000"/>
          </a:xfrm>
          <a:prstGeom prst="straightConnector1">
            <a:avLst/>
          </a:prstGeom>
          <a:ln>
            <a:solidFill>
              <a:srgbClr val="8EB4E3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de flecha 16"/>
          <p:cNvCxnSpPr/>
          <p:nvPr/>
        </p:nvCxnSpPr>
        <p:spPr>
          <a:xfrm>
            <a:off x="3510101" y="2770025"/>
            <a:ext cx="0" cy="480374"/>
          </a:xfrm>
          <a:prstGeom prst="straightConnector1">
            <a:avLst/>
          </a:prstGeom>
          <a:ln>
            <a:solidFill>
              <a:srgbClr val="8EB4E3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de flecha 18"/>
          <p:cNvCxnSpPr/>
          <p:nvPr/>
        </p:nvCxnSpPr>
        <p:spPr>
          <a:xfrm>
            <a:off x="1848291" y="3076590"/>
            <a:ext cx="0" cy="437948"/>
          </a:xfrm>
          <a:prstGeom prst="straightConnector1">
            <a:avLst/>
          </a:prstGeom>
          <a:ln>
            <a:solidFill>
              <a:srgbClr val="8EB4E3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cto de flecha 20"/>
          <p:cNvCxnSpPr/>
          <p:nvPr/>
        </p:nvCxnSpPr>
        <p:spPr>
          <a:xfrm>
            <a:off x="4755716" y="2724861"/>
            <a:ext cx="0" cy="525538"/>
          </a:xfrm>
          <a:prstGeom prst="straightConnector1">
            <a:avLst/>
          </a:prstGeom>
          <a:ln>
            <a:solidFill>
              <a:srgbClr val="8EB4E3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Conector recto de flecha 28"/>
          <p:cNvCxnSpPr/>
          <p:nvPr/>
        </p:nvCxnSpPr>
        <p:spPr>
          <a:xfrm flipH="1">
            <a:off x="1961758" y="2187427"/>
            <a:ext cx="136075" cy="275824"/>
          </a:xfrm>
          <a:prstGeom prst="straightConnector1">
            <a:avLst/>
          </a:prstGeom>
          <a:ln>
            <a:solidFill>
              <a:srgbClr val="8EB4E3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CuadroTexto 37"/>
          <p:cNvSpPr txBox="1"/>
          <p:nvPr/>
        </p:nvSpPr>
        <p:spPr>
          <a:xfrm>
            <a:off x="5461837" y="3295563"/>
            <a:ext cx="1067393" cy="138499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ES" sz="1400" dirty="0"/>
              <a:t>Deroga los decretos 2141 del 92. Art 16, 18 y 19 Ley 55 del 85</a:t>
            </a:r>
          </a:p>
        </p:txBody>
      </p:sp>
      <p:sp>
        <p:nvSpPr>
          <p:cNvPr id="39" name="CuadroTexto 38"/>
          <p:cNvSpPr txBox="1"/>
          <p:nvPr/>
        </p:nvSpPr>
        <p:spPr>
          <a:xfrm>
            <a:off x="6783762" y="2303921"/>
            <a:ext cx="992491" cy="116955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ES" sz="1400" dirty="0"/>
              <a:t>Requisitos para acceder a educación superior</a:t>
            </a:r>
          </a:p>
        </p:txBody>
      </p:sp>
      <p:cxnSp>
        <p:nvCxnSpPr>
          <p:cNvPr id="41" name="Conector recto de flecha 40"/>
          <p:cNvCxnSpPr/>
          <p:nvPr/>
        </p:nvCxnSpPr>
        <p:spPr>
          <a:xfrm>
            <a:off x="7124043" y="1727580"/>
            <a:ext cx="0" cy="459847"/>
          </a:xfrm>
          <a:prstGeom prst="straightConnector1">
            <a:avLst/>
          </a:prstGeom>
          <a:ln>
            <a:solidFill>
              <a:srgbClr val="8EB4E3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29098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77</Words>
  <Application>Microsoft Macintosh PowerPoint</Application>
  <PresentationFormat>Presentación en pantalla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Capitulo VIII Disposiciones Varias</vt:lpstr>
    </vt:vector>
  </TitlesOfParts>
  <Company>Musiva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Capitulo VIII Disposiciones Varias</dc:title>
  <dc:creator>Maria Elisa Carreño</dc:creator>
  <cp:lastModifiedBy>Maria Elisa Carreño</cp:lastModifiedBy>
  <cp:revision>1</cp:revision>
  <dcterms:created xsi:type="dcterms:W3CDTF">2018-08-08T03:24:01Z</dcterms:created>
  <dcterms:modified xsi:type="dcterms:W3CDTF">2018-08-08T03:27:37Z</dcterms:modified>
</cp:coreProperties>
</file>