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
  </p:notesMasterIdLst>
  <p:sldIdLst>
    <p:sldId id="259" r:id="rId2"/>
    <p:sldId id="256" r:id="rId3"/>
    <p:sldId id="257" r:id="rId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0821A1-FB22-4093-B27A-762BA9EE962D}" type="datetimeFigureOut">
              <a:rPr lang="it-IT" smtClean="0"/>
              <a:pPr/>
              <a:t>06/04/2018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7C529B-1FCD-462A-853D-46082588A4F8}"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EC7C529B-1FCD-462A-853D-46082588A4F8}" type="slidenum">
              <a:rPr lang="it-IT" smtClean="0"/>
              <a:pPr/>
              <a:t>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C1EB37EA-3770-4BD4-9530-8809B8608A76}" type="datetimeFigureOut">
              <a:rPr lang="it-IT" smtClean="0"/>
              <a:pPr/>
              <a:t>06/04/2018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5D76613-FC43-4F11-90B2-EE021D0492D0}" type="slidenum">
              <a:rPr lang="it-IT" smtClean="0"/>
              <a:pPr/>
              <a:t>‹N›</a:t>
            </a:fld>
            <a:endParaRPr lang="it-IT"/>
          </a:p>
        </p:txBody>
      </p:sp>
    </p:spTree>
  </p:cSld>
  <p:clrMapOvr>
    <a:masterClrMapping/>
  </p:clrMapOvr>
  <p:transition spd="slow" advTm="3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B37EA-3770-4BD4-9530-8809B8608A76}" type="datetimeFigureOut">
              <a:rPr lang="it-IT" smtClean="0"/>
              <a:pPr/>
              <a:t>06/04/2018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D76613-FC43-4F11-90B2-EE021D0492D0}"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advTm="30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fiaba"/>
          <p:cNvPicPr/>
          <p:nvPr/>
        </p:nvPicPr>
        <p:blipFill>
          <a:blip r:embed="rId2" cstate="print"/>
          <a:srcRect/>
          <a:stretch>
            <a:fillRect/>
          </a:stretch>
        </p:blipFill>
        <p:spPr bwMode="auto">
          <a:xfrm>
            <a:off x="161479" y="980728"/>
            <a:ext cx="8731001" cy="4724502"/>
          </a:xfrm>
          <a:prstGeom prst="rect">
            <a:avLst/>
          </a:prstGeom>
          <a:noFill/>
          <a:ln w="9525">
            <a:noFill/>
            <a:miter lim="800000"/>
            <a:headEnd/>
            <a:tailEnd/>
          </a:ln>
        </p:spPr>
      </p:pic>
      <p:sp>
        <p:nvSpPr>
          <p:cNvPr id="3" name="CasellaDiTesto 2"/>
          <p:cNvSpPr txBox="1"/>
          <p:nvPr/>
        </p:nvSpPr>
        <p:spPr>
          <a:xfrm>
            <a:off x="251520" y="6237312"/>
            <a:ext cx="5544616" cy="338554"/>
          </a:xfrm>
          <a:prstGeom prst="rect">
            <a:avLst/>
          </a:prstGeom>
          <a:noFill/>
        </p:spPr>
        <p:txBody>
          <a:bodyPr wrap="square" rtlCol="0">
            <a:spAutoFit/>
          </a:bodyPr>
          <a:lstStyle/>
          <a:p>
            <a:r>
              <a:rPr lang="it-IT" sz="1600" dirty="0" smtClean="0">
                <a:solidFill>
                  <a:schemeClr val="tx2"/>
                </a:solidFill>
              </a:rPr>
              <a:t>Fonte: www.mappaconcettualesullafiaba.it</a:t>
            </a:r>
            <a:endParaRPr lang="it-IT" sz="1600" dirty="0" smtClean="0">
              <a:solidFill>
                <a:schemeClr val="tx2"/>
              </a:solidFill>
            </a:endParaRPr>
          </a:p>
        </p:txBody>
      </p:sp>
    </p:spTree>
  </p:cSld>
  <p:clrMapOvr>
    <a:masterClrMapping/>
  </p:clrMapOvr>
  <p:transition spd="slow" advTm="3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836712"/>
            <a:ext cx="7772400" cy="1470025"/>
          </a:xfrm>
          <a:solidFill>
            <a:srgbClr val="FFC000"/>
          </a:solidFill>
        </p:spPr>
        <p:txBody>
          <a:bodyPr>
            <a:normAutofit fontScale="90000"/>
          </a:bodyPr>
          <a:lstStyle/>
          <a:p>
            <a:pPr algn="ctr"/>
            <a:r>
              <a:rPr lang="it-IT" sz="3200" b="1" dirty="0" smtClean="0">
                <a:solidFill>
                  <a:schemeClr val="tx2">
                    <a:lumMod val="50000"/>
                  </a:schemeClr>
                </a:solidFill>
              </a:rPr>
              <a:t>SIGNIFICATO </a:t>
            </a:r>
            <a:r>
              <a:rPr lang="it-IT" sz="3200" b="1" dirty="0" err="1" smtClean="0">
                <a:solidFill>
                  <a:schemeClr val="tx2">
                    <a:lumMod val="50000"/>
                  </a:schemeClr>
                </a:solidFill>
              </a:rPr>
              <a:t>DI</a:t>
            </a:r>
            <a:r>
              <a:rPr lang="it-IT" sz="3200" b="1" dirty="0" smtClean="0">
                <a:solidFill>
                  <a:schemeClr val="tx2">
                    <a:lumMod val="50000"/>
                  </a:schemeClr>
                </a:solidFill>
              </a:rPr>
              <a:t> FIABA</a:t>
            </a:r>
            <a:r>
              <a:rPr lang="it-IT" sz="3200" b="1" dirty="0" smtClean="0">
                <a:solidFill>
                  <a:srgbClr val="0070C0"/>
                </a:solidFill>
              </a:rPr>
              <a:t/>
            </a:r>
            <a:br>
              <a:rPr lang="it-IT" sz="3200" b="1" dirty="0" smtClean="0">
                <a:solidFill>
                  <a:srgbClr val="0070C0"/>
                </a:solidFill>
              </a:rPr>
            </a:br>
            <a:r>
              <a:rPr lang="it-IT" sz="3200" b="1" dirty="0" smtClean="0">
                <a:solidFill>
                  <a:srgbClr val="0070C0"/>
                </a:solidFill>
              </a:rPr>
              <a:t>=</a:t>
            </a:r>
            <a:br>
              <a:rPr lang="it-IT" sz="3200" b="1" dirty="0" smtClean="0">
                <a:solidFill>
                  <a:srgbClr val="0070C0"/>
                </a:solidFill>
              </a:rPr>
            </a:br>
            <a:r>
              <a:rPr lang="it-IT" sz="2200" b="1" dirty="0" smtClean="0">
                <a:solidFill>
                  <a:schemeClr val="tx2">
                    <a:lumMod val="50000"/>
                  </a:schemeClr>
                </a:solidFill>
              </a:rPr>
              <a:t>RACCONTO POPOLARE FANTASTICO</a:t>
            </a:r>
            <a:br>
              <a:rPr lang="it-IT" sz="2200" b="1" dirty="0" smtClean="0">
                <a:solidFill>
                  <a:schemeClr val="tx2">
                    <a:lumMod val="50000"/>
                  </a:schemeClr>
                </a:solidFill>
              </a:rPr>
            </a:br>
            <a:endParaRPr lang="it-IT" sz="2200" b="1" dirty="0">
              <a:solidFill>
                <a:schemeClr val="tx2">
                  <a:lumMod val="50000"/>
                </a:schemeClr>
              </a:solidFill>
            </a:endParaRPr>
          </a:p>
        </p:txBody>
      </p:sp>
      <p:sp>
        <p:nvSpPr>
          <p:cNvPr id="3" name="Sottotitolo 2"/>
          <p:cNvSpPr>
            <a:spLocks noGrp="1"/>
          </p:cNvSpPr>
          <p:nvPr>
            <p:ph type="subTitle" idx="1"/>
          </p:nvPr>
        </p:nvSpPr>
        <p:spPr>
          <a:xfrm>
            <a:off x="539552" y="4365104"/>
            <a:ext cx="7920880" cy="1872208"/>
          </a:xfrm>
        </p:spPr>
        <p:txBody>
          <a:bodyPr>
            <a:normAutofit/>
          </a:bodyPr>
          <a:lstStyle/>
          <a:p>
            <a:pPr algn="l">
              <a:buFont typeface="Arial" pitchFamily="34" charset="0"/>
              <a:buChar char="•"/>
            </a:pPr>
            <a:endParaRPr lang="it-IT" dirty="0" smtClean="0">
              <a:solidFill>
                <a:schemeClr val="tx2"/>
              </a:solidFill>
            </a:endParaRPr>
          </a:p>
          <a:p>
            <a:pPr algn="l">
              <a:buFont typeface="Arial" pitchFamily="34" charset="0"/>
              <a:buChar char="•"/>
            </a:pPr>
            <a:endParaRPr lang="it-IT" dirty="0">
              <a:solidFill>
                <a:schemeClr val="tx2"/>
              </a:solidFill>
            </a:endParaRPr>
          </a:p>
          <a:p>
            <a:pPr algn="l">
              <a:buFont typeface="Arial" pitchFamily="34" charset="0"/>
              <a:buChar char="•"/>
            </a:pPr>
            <a:endParaRPr lang="it-IT" dirty="0" smtClean="0">
              <a:solidFill>
                <a:schemeClr val="tx2"/>
              </a:solidFill>
            </a:endParaRPr>
          </a:p>
          <a:p>
            <a:pPr algn="l">
              <a:buFont typeface="Arial" pitchFamily="34" charset="0"/>
              <a:buChar char="•"/>
            </a:pPr>
            <a:endParaRPr lang="it-IT" dirty="0">
              <a:solidFill>
                <a:schemeClr val="tx2"/>
              </a:solidFill>
            </a:endParaRPr>
          </a:p>
          <a:p>
            <a:pPr algn="l">
              <a:buFont typeface="Arial" pitchFamily="34" charset="0"/>
              <a:buChar char="•"/>
            </a:pPr>
            <a:endParaRPr lang="it-IT" dirty="0" smtClean="0">
              <a:solidFill>
                <a:schemeClr val="tx2"/>
              </a:solidFill>
            </a:endParaRPr>
          </a:p>
          <a:p>
            <a:pPr algn="l">
              <a:buFont typeface="Arial" pitchFamily="34" charset="0"/>
              <a:buChar char="•"/>
            </a:pPr>
            <a:endParaRPr lang="it-IT" dirty="0" smtClean="0">
              <a:solidFill>
                <a:schemeClr val="tx2"/>
              </a:solidFill>
            </a:endParaRPr>
          </a:p>
          <a:p>
            <a:pPr algn="l">
              <a:buFont typeface="Arial" pitchFamily="34" charset="0"/>
              <a:buChar char="•"/>
            </a:pPr>
            <a:endParaRPr lang="it-IT" dirty="0">
              <a:solidFill>
                <a:schemeClr val="tx2"/>
              </a:solidFill>
            </a:endParaRPr>
          </a:p>
        </p:txBody>
      </p:sp>
      <p:sp>
        <p:nvSpPr>
          <p:cNvPr id="4" name="CasellaDiTesto 3"/>
          <p:cNvSpPr txBox="1"/>
          <p:nvPr/>
        </p:nvSpPr>
        <p:spPr>
          <a:xfrm>
            <a:off x="467544" y="2636912"/>
            <a:ext cx="8352928" cy="830997"/>
          </a:xfrm>
          <a:prstGeom prst="rect">
            <a:avLst/>
          </a:prstGeom>
          <a:noFill/>
        </p:spPr>
        <p:txBody>
          <a:bodyPr wrap="square" rtlCol="0">
            <a:spAutoFit/>
          </a:bodyPr>
          <a:lstStyle/>
          <a:p>
            <a:pPr>
              <a:buFont typeface="Arial" pitchFamily="34" charset="0"/>
              <a:buChar char="•"/>
            </a:pPr>
            <a:r>
              <a:rPr lang="it-IT" sz="2400" dirty="0" smtClean="0">
                <a:solidFill>
                  <a:schemeClr val="tx2"/>
                </a:solidFill>
              </a:rPr>
              <a:t> Le fiabe hanno origini popolari antichissime, </a:t>
            </a:r>
            <a:r>
              <a:rPr lang="it-IT" sz="2400" dirty="0" smtClean="0">
                <a:solidFill>
                  <a:srgbClr val="FF0000"/>
                </a:solidFill>
              </a:rPr>
              <a:t>narrano </a:t>
            </a:r>
            <a:r>
              <a:rPr lang="it-IT" sz="2400" dirty="0" smtClean="0">
                <a:solidFill>
                  <a:schemeClr val="tx2"/>
                </a:solidFill>
              </a:rPr>
              <a:t>vicende di esseri umani e di esseri soprannaturali e non hanno una </a:t>
            </a:r>
            <a:r>
              <a:rPr lang="it-IT" sz="2400" dirty="0" smtClean="0">
                <a:solidFill>
                  <a:srgbClr val="FF0000"/>
                </a:solidFill>
              </a:rPr>
              <a:t>morale</a:t>
            </a:r>
            <a:r>
              <a:rPr lang="it-IT" sz="2400" dirty="0" smtClean="0">
                <a:solidFill>
                  <a:schemeClr val="tx2"/>
                </a:solidFill>
              </a:rPr>
              <a:t>.</a:t>
            </a:r>
          </a:p>
        </p:txBody>
      </p:sp>
      <p:sp>
        <p:nvSpPr>
          <p:cNvPr id="6" name="CasellaDiTesto 5"/>
          <p:cNvSpPr txBox="1"/>
          <p:nvPr/>
        </p:nvSpPr>
        <p:spPr>
          <a:xfrm>
            <a:off x="467544" y="3645024"/>
            <a:ext cx="8208912" cy="830997"/>
          </a:xfrm>
          <a:prstGeom prst="rect">
            <a:avLst/>
          </a:prstGeom>
          <a:noFill/>
        </p:spPr>
        <p:txBody>
          <a:bodyPr wrap="square" rtlCol="0">
            <a:spAutoFit/>
          </a:bodyPr>
          <a:lstStyle/>
          <a:p>
            <a:pPr algn="just">
              <a:buFont typeface="Arial" pitchFamily="34" charset="0"/>
              <a:buChar char="•"/>
            </a:pPr>
            <a:r>
              <a:rPr lang="it-IT" sz="2400" dirty="0" smtClean="0">
                <a:solidFill>
                  <a:schemeClr val="tx2"/>
                </a:solidFill>
              </a:rPr>
              <a:t> Nelle fiabe compaiono donne, bambini, uomini, orchi, streghe, maghi, fate, folletti gnomi e altri personaggi fantastici.</a:t>
            </a:r>
          </a:p>
        </p:txBody>
      </p:sp>
      <p:sp>
        <p:nvSpPr>
          <p:cNvPr id="7" name="CasellaDiTesto 6"/>
          <p:cNvSpPr txBox="1"/>
          <p:nvPr/>
        </p:nvSpPr>
        <p:spPr>
          <a:xfrm>
            <a:off x="467544" y="4725144"/>
            <a:ext cx="7560840" cy="461665"/>
          </a:xfrm>
          <a:prstGeom prst="rect">
            <a:avLst/>
          </a:prstGeom>
          <a:noFill/>
        </p:spPr>
        <p:txBody>
          <a:bodyPr wrap="square" rtlCol="0">
            <a:spAutoFit/>
          </a:bodyPr>
          <a:lstStyle/>
          <a:p>
            <a:pPr>
              <a:buFont typeface="Arial" pitchFamily="34" charset="0"/>
              <a:buChar char="•"/>
            </a:pPr>
            <a:r>
              <a:rPr lang="it-IT" sz="2400" dirty="0" smtClean="0">
                <a:solidFill>
                  <a:schemeClr val="tx2"/>
                </a:solidFill>
              </a:rPr>
              <a:t> </a:t>
            </a:r>
            <a:r>
              <a:rPr lang="it-IT" sz="2400" dirty="0">
                <a:solidFill>
                  <a:srgbClr val="FF0000"/>
                </a:solidFill>
              </a:rPr>
              <a:t>I</a:t>
            </a:r>
            <a:r>
              <a:rPr lang="it-IT" sz="2400" dirty="0" smtClean="0">
                <a:solidFill>
                  <a:srgbClr val="FF0000"/>
                </a:solidFill>
              </a:rPr>
              <a:t>gnoto</a:t>
            </a:r>
            <a:r>
              <a:rPr lang="it-IT" sz="2400" dirty="0" smtClean="0">
                <a:solidFill>
                  <a:schemeClr val="tx2"/>
                </a:solidFill>
              </a:rPr>
              <a:t> è il creatore della fiaba</a:t>
            </a:r>
            <a:r>
              <a:rPr lang="it-IT" dirty="0" smtClean="0">
                <a:solidFill>
                  <a:schemeClr val="tx2"/>
                </a:solidFill>
              </a:rPr>
              <a:t>.</a:t>
            </a:r>
          </a:p>
        </p:txBody>
      </p:sp>
      <p:sp>
        <p:nvSpPr>
          <p:cNvPr id="8" name="Rettangolo 7"/>
          <p:cNvSpPr/>
          <p:nvPr/>
        </p:nvSpPr>
        <p:spPr>
          <a:xfrm>
            <a:off x="467544" y="5229200"/>
            <a:ext cx="8208912" cy="1384995"/>
          </a:xfrm>
          <a:prstGeom prst="rect">
            <a:avLst/>
          </a:prstGeom>
        </p:spPr>
        <p:txBody>
          <a:bodyPr wrap="square">
            <a:spAutoFit/>
          </a:bodyPr>
          <a:lstStyle/>
          <a:p>
            <a:pPr algn="just">
              <a:buFont typeface="Arial" pitchFamily="34" charset="0"/>
              <a:buChar char="•"/>
            </a:pPr>
            <a:r>
              <a:rPr lang="it-IT" sz="2400" dirty="0" smtClean="0">
                <a:solidFill>
                  <a:schemeClr val="tx2"/>
                </a:solidFill>
              </a:rPr>
              <a:t> Le fiabe hanno origini popolari antichissime, </a:t>
            </a:r>
            <a:r>
              <a:rPr lang="it-IT" sz="2400" dirty="0" smtClean="0">
                <a:solidFill>
                  <a:srgbClr val="FF0000"/>
                </a:solidFill>
              </a:rPr>
              <a:t>narrano </a:t>
            </a:r>
            <a:r>
              <a:rPr lang="it-IT" sz="2400" dirty="0" smtClean="0">
                <a:solidFill>
                  <a:schemeClr val="tx2"/>
                </a:solidFill>
              </a:rPr>
              <a:t>vicende di esseri umani e di esseri soprannaturali e non hanno una </a:t>
            </a:r>
            <a:r>
              <a:rPr lang="it-IT" sz="2400" dirty="0" smtClean="0">
                <a:solidFill>
                  <a:srgbClr val="FF0000"/>
                </a:solidFill>
              </a:rPr>
              <a:t>morale</a:t>
            </a:r>
            <a:r>
              <a:rPr lang="it-IT" sz="2400" dirty="0" smtClean="0">
                <a:solidFill>
                  <a:schemeClr val="tx2"/>
                </a:solidFill>
              </a:rPr>
              <a:t>.</a:t>
            </a:r>
          </a:p>
          <a:p>
            <a:pPr>
              <a:buFont typeface="Arial" pitchFamily="34" charset="0"/>
              <a:buChar char="•"/>
            </a:pPr>
            <a:endParaRPr lang="it-IT" dirty="0">
              <a:solidFill>
                <a:schemeClr val="tx2"/>
              </a:solidFill>
            </a:endParaRPr>
          </a:p>
          <a:p>
            <a:pPr>
              <a:buFont typeface="Arial" pitchFamily="34" charset="0"/>
              <a:buChar char="•"/>
            </a:pPr>
            <a:endParaRPr lang="it-IT" dirty="0" smtClean="0">
              <a:solidFill>
                <a:schemeClr val="tx2"/>
              </a:solidFill>
            </a:endParaRPr>
          </a:p>
        </p:txBody>
      </p:sp>
    </p:spTree>
  </p:cSld>
  <p:clrMapOvr>
    <a:masterClrMapping/>
  </p:clrMapOvr>
  <p:transition spd="slow" advTm="3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amond(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683568" y="836712"/>
            <a:ext cx="7632848" cy="1200329"/>
          </a:xfrm>
          <a:prstGeom prst="rect">
            <a:avLst/>
          </a:prstGeom>
        </p:spPr>
        <p:txBody>
          <a:bodyPr wrap="square">
            <a:spAutoFit/>
          </a:bodyPr>
          <a:lstStyle/>
          <a:p>
            <a:endParaRPr lang="it-IT" sz="2400" dirty="0" smtClean="0">
              <a:solidFill>
                <a:schemeClr val="tx2"/>
              </a:solidFill>
            </a:endParaRPr>
          </a:p>
          <a:p>
            <a:endParaRPr lang="it-IT" sz="2400" dirty="0" smtClean="0">
              <a:solidFill>
                <a:schemeClr val="tx2"/>
              </a:solidFill>
            </a:endParaRPr>
          </a:p>
          <a:p>
            <a:pPr>
              <a:buFont typeface="Arial" pitchFamily="34" charset="0"/>
              <a:buChar char="•"/>
            </a:pPr>
            <a:r>
              <a:rPr lang="it-IT" sz="2400" dirty="0" smtClean="0">
                <a:solidFill>
                  <a:schemeClr val="tx2"/>
                </a:solidFill>
              </a:rPr>
              <a:t> </a:t>
            </a:r>
            <a:r>
              <a:rPr lang="it-IT" sz="2400" dirty="0">
                <a:solidFill>
                  <a:srgbClr val="FF0000"/>
                </a:solidFill>
              </a:rPr>
              <a:t>I</a:t>
            </a:r>
            <a:r>
              <a:rPr lang="it-IT" sz="2400" dirty="0" smtClean="0">
                <a:solidFill>
                  <a:srgbClr val="FF0000"/>
                </a:solidFill>
              </a:rPr>
              <a:t>gnoto</a:t>
            </a:r>
            <a:r>
              <a:rPr lang="it-IT" sz="2400" dirty="0" smtClean="0">
                <a:solidFill>
                  <a:schemeClr val="tx2"/>
                </a:solidFill>
              </a:rPr>
              <a:t> è il creatore della fiaba.</a:t>
            </a:r>
          </a:p>
        </p:txBody>
      </p:sp>
      <p:sp>
        <p:nvSpPr>
          <p:cNvPr id="9" name="Rettangolo 8"/>
          <p:cNvSpPr/>
          <p:nvPr/>
        </p:nvSpPr>
        <p:spPr>
          <a:xfrm>
            <a:off x="611560" y="620688"/>
            <a:ext cx="7704856" cy="830997"/>
          </a:xfrm>
          <a:prstGeom prst="rect">
            <a:avLst/>
          </a:prstGeom>
        </p:spPr>
        <p:txBody>
          <a:bodyPr wrap="square">
            <a:spAutoFit/>
          </a:bodyPr>
          <a:lstStyle/>
          <a:p>
            <a:pPr>
              <a:buFont typeface="Arial" pitchFamily="34" charset="0"/>
              <a:buChar char="•"/>
            </a:pPr>
            <a:r>
              <a:rPr lang="it-IT" sz="2400" dirty="0" smtClean="0">
                <a:solidFill>
                  <a:schemeClr val="tx2"/>
                </a:solidFill>
              </a:rPr>
              <a:t> Quando esiste un autore è perché ha trascritto la fiaba che era stata tramandata oralmente.</a:t>
            </a:r>
          </a:p>
        </p:txBody>
      </p:sp>
      <p:sp>
        <p:nvSpPr>
          <p:cNvPr id="10" name="Rettangolo 9"/>
          <p:cNvSpPr/>
          <p:nvPr/>
        </p:nvSpPr>
        <p:spPr>
          <a:xfrm>
            <a:off x="755576" y="3573016"/>
            <a:ext cx="7560840" cy="2308324"/>
          </a:xfrm>
          <a:prstGeom prst="rect">
            <a:avLst/>
          </a:prstGeom>
        </p:spPr>
        <p:txBody>
          <a:bodyPr wrap="square">
            <a:spAutoFit/>
          </a:bodyPr>
          <a:lstStyle/>
          <a:p>
            <a:pPr algn="just">
              <a:buFont typeface="Arial" pitchFamily="34" charset="0"/>
              <a:buChar char="•"/>
            </a:pPr>
            <a:r>
              <a:rPr lang="it-IT" sz="2400" dirty="0" smtClean="0">
                <a:solidFill>
                  <a:srgbClr val="FF0000"/>
                </a:solidFill>
              </a:rPr>
              <a:t> Origini </a:t>
            </a:r>
            <a:r>
              <a:rPr lang="it-IT" sz="2400" dirty="0" smtClean="0">
                <a:solidFill>
                  <a:schemeClr val="tx2"/>
                </a:solidFill>
              </a:rPr>
              <a:t>sono incerte c’e chi pensa che si siano originate in tutto il mondo in epoche preistoriche, altri invece che la loro origine risalga alla zona centrale dell’India dove si sarebbero sviluppate le prime civiltà. Da lì le fiabe si sarebbero diffuse in tutto il mondo</a:t>
            </a:r>
          </a:p>
          <a:p>
            <a:endParaRPr lang="it-IT" sz="2400" dirty="0"/>
          </a:p>
        </p:txBody>
      </p:sp>
      <p:sp>
        <p:nvSpPr>
          <p:cNvPr id="11" name="Rettangolo 10"/>
          <p:cNvSpPr/>
          <p:nvPr/>
        </p:nvSpPr>
        <p:spPr>
          <a:xfrm>
            <a:off x="683568" y="2276872"/>
            <a:ext cx="7272808" cy="1200329"/>
          </a:xfrm>
          <a:prstGeom prst="rect">
            <a:avLst/>
          </a:prstGeom>
        </p:spPr>
        <p:txBody>
          <a:bodyPr wrap="square">
            <a:spAutoFit/>
          </a:bodyPr>
          <a:lstStyle/>
          <a:p>
            <a:pPr>
              <a:buFont typeface="Arial" pitchFamily="34" charset="0"/>
              <a:buChar char="•"/>
            </a:pPr>
            <a:r>
              <a:rPr lang="it-IT" sz="2400" dirty="0" smtClean="0">
                <a:solidFill>
                  <a:schemeClr val="tx2"/>
                </a:solidFill>
              </a:rPr>
              <a:t> Nelle fiabe compaiono donne, bambini, uomini, orchi, streghe, maghi, fate, folletti gnomi e altri personaggi fantastici</a:t>
            </a:r>
            <a:endParaRPr lang="it-IT" sz="2400" dirty="0"/>
          </a:p>
        </p:txBody>
      </p:sp>
    </p:spTree>
  </p:cSld>
  <p:clrMapOvr>
    <a:masterClrMapping/>
  </p:clrMapOvr>
  <p:transition spd="slow" advTm="3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4)">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edge">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TotalTime>
  <Words>184</Words>
  <Application>Microsoft Office PowerPoint</Application>
  <PresentationFormat>Presentazione su schermo (4:3)</PresentationFormat>
  <Paragraphs>18</Paragraphs>
  <Slides>3</Slides>
  <Notes>1</Notes>
  <HiddenSlides>0</HiddenSlides>
  <MMClips>0</MMClips>
  <ScaleCrop>false</ScaleCrop>
  <HeadingPairs>
    <vt:vector size="4" baseType="variant">
      <vt:variant>
        <vt:lpstr>Tema</vt:lpstr>
      </vt:variant>
      <vt:variant>
        <vt:i4>1</vt:i4>
      </vt:variant>
      <vt:variant>
        <vt:lpstr>Titoli diapositive</vt:lpstr>
      </vt:variant>
      <vt:variant>
        <vt:i4>3</vt:i4>
      </vt:variant>
    </vt:vector>
  </HeadingPairs>
  <TitlesOfParts>
    <vt:vector size="4" baseType="lpstr">
      <vt:lpstr>Tema di Office</vt:lpstr>
      <vt:lpstr>Diapositiva 1</vt:lpstr>
      <vt:lpstr>SIGNIFICATO DI FIABA = RACCONTO POPOLARE FANTASTICO </vt:lpstr>
      <vt:lpstr>Diapositiva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SIGNIFICATO DI FIABA  RACCONTO POPOLARE FANTASTICO</dc:title>
  <dc:creator>pc</dc:creator>
  <cp:lastModifiedBy>pc</cp:lastModifiedBy>
  <cp:revision>11</cp:revision>
  <dcterms:created xsi:type="dcterms:W3CDTF">2018-02-17T15:47:09Z</dcterms:created>
  <dcterms:modified xsi:type="dcterms:W3CDTF">2018-04-06T13:57:11Z</dcterms:modified>
</cp:coreProperties>
</file>