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7" r:id="rId4"/>
    <p:sldId id="268" r:id="rId5"/>
    <p:sldId id="271" r:id="rId6"/>
    <p:sldId id="266" r:id="rId7"/>
    <p:sldId id="269" r:id="rId8"/>
    <p:sldId id="27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82394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220408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399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292998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40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184544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35187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352188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317875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70043-474A-40D8-8E47-E4EB145F0C8A}" type="datetimeFigureOut">
              <a:rPr lang="es-ES" smtClean="0"/>
              <a:t>11/01/2018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59156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70043-474A-40D8-8E47-E4EB145F0C8A}" type="datetimeFigureOut">
              <a:rPr lang="es-ES" smtClean="0"/>
              <a:t>11/01/2018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213846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70043-474A-40D8-8E47-E4EB145F0C8A}" type="datetimeFigureOut">
              <a:rPr lang="es-ES" smtClean="0"/>
              <a:t>11/01/2018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96157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70043-474A-40D8-8E47-E4EB145F0C8A}" type="datetimeFigureOut">
              <a:rPr lang="es-ES" smtClean="0"/>
              <a:t>11/01/2018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175688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70043-474A-40D8-8E47-E4EB145F0C8A}" type="datetimeFigureOut">
              <a:rPr lang="es-ES" smtClean="0"/>
              <a:t>11/01/2018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170534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70043-474A-40D8-8E47-E4EB145F0C8A}" type="datetimeFigureOut">
              <a:rPr lang="es-ES" smtClean="0"/>
              <a:t>11/01/2018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36190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470043-474A-40D8-8E47-E4EB145F0C8A}" type="datetimeFigureOut">
              <a:rPr lang="es-ES" smtClean="0"/>
              <a:t>11/01/2018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DE45C7-0458-4B99-AB7B-5AF0A49C347D}" type="slidenum">
              <a:rPr lang="es-ES" smtClean="0"/>
              <a:t>‹#›</a:t>
            </a:fld>
            <a:endParaRPr lang="es-ES"/>
          </a:p>
        </p:txBody>
      </p:sp>
    </p:spTree>
    <p:extLst>
      <p:ext uri="{BB962C8B-B14F-4D97-AF65-F5344CB8AC3E}">
        <p14:creationId xmlns:p14="http://schemas.microsoft.com/office/powerpoint/2010/main" val="291661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70043-474A-40D8-8E47-E4EB145F0C8A}" type="datetimeFigureOut">
              <a:rPr lang="es-ES" smtClean="0"/>
              <a:t>11/01/2018</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DE45C7-0458-4B99-AB7B-5AF0A49C347D}" type="slidenum">
              <a:rPr lang="es-ES" smtClean="0"/>
              <a:t>‹#›</a:t>
            </a:fld>
            <a:endParaRPr lang="es-ES"/>
          </a:p>
        </p:txBody>
      </p:sp>
    </p:spTree>
    <p:extLst>
      <p:ext uri="{BB962C8B-B14F-4D97-AF65-F5344CB8AC3E}">
        <p14:creationId xmlns:p14="http://schemas.microsoft.com/office/powerpoint/2010/main" val="91218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97AD7D-71C9-4810-8C51-36CFAE0CF09E}"/>
              </a:ext>
            </a:extLst>
          </p:cNvPr>
          <p:cNvSpPr txBox="1"/>
          <p:nvPr/>
        </p:nvSpPr>
        <p:spPr>
          <a:xfrm>
            <a:off x="1504122" y="198783"/>
            <a:ext cx="7156174" cy="646331"/>
          </a:xfrm>
          <a:prstGeom prst="rect">
            <a:avLst/>
          </a:prstGeom>
          <a:noFill/>
        </p:spPr>
        <p:txBody>
          <a:bodyPr wrap="square" rtlCol="0">
            <a:spAutoFit/>
          </a:bodyPr>
          <a:lstStyle/>
          <a:p>
            <a:pPr algn="ctr"/>
            <a:r>
              <a:rPr lang="es-ES" sz="3600" dirty="0">
                <a:solidFill>
                  <a:schemeClr val="accent1">
                    <a:lumMod val="75000"/>
                  </a:schemeClr>
                </a:solidFill>
              </a:rPr>
              <a:t>Actividades</a:t>
            </a:r>
          </a:p>
        </p:txBody>
      </p:sp>
      <p:sp>
        <p:nvSpPr>
          <p:cNvPr id="3" name="TextBox 2">
            <a:extLst>
              <a:ext uri="{FF2B5EF4-FFF2-40B4-BE49-F238E27FC236}">
                <a16:creationId xmlns:a16="http://schemas.microsoft.com/office/drawing/2014/main" id="{D1F3CDF0-23B8-4333-B69B-B4EEBAEA9711}"/>
              </a:ext>
            </a:extLst>
          </p:cNvPr>
          <p:cNvSpPr txBox="1"/>
          <p:nvPr/>
        </p:nvSpPr>
        <p:spPr>
          <a:xfrm>
            <a:off x="848139" y="845114"/>
            <a:ext cx="8468139" cy="6217087"/>
          </a:xfrm>
          <a:prstGeom prst="rect">
            <a:avLst/>
          </a:prstGeom>
          <a:noFill/>
        </p:spPr>
        <p:txBody>
          <a:bodyPr wrap="square" rtlCol="0">
            <a:spAutoFit/>
          </a:bodyPr>
          <a:lstStyle/>
          <a:p>
            <a:pPr algn="ctr"/>
            <a:r>
              <a:rPr lang="es-ES" b="1" dirty="0"/>
              <a:t>Actividad 1</a:t>
            </a:r>
            <a:r>
              <a:rPr lang="es-ES" sz="2000" dirty="0"/>
              <a:t>. Lluvia de ideas. </a:t>
            </a:r>
            <a:r>
              <a:rPr lang="es-ES" sz="2000" dirty="0">
                <a:solidFill>
                  <a:schemeClr val="accent3">
                    <a:lumMod val="60000"/>
                    <a:lumOff val="40000"/>
                  </a:schemeClr>
                </a:solidFill>
              </a:rPr>
              <a:t>40 minutos</a:t>
            </a:r>
          </a:p>
          <a:p>
            <a:pPr algn="ctr"/>
            <a:endParaRPr lang="es-ES" sz="2000" dirty="0"/>
          </a:p>
          <a:p>
            <a:pPr algn="ctr"/>
            <a:r>
              <a:rPr lang="es-ES" b="1" dirty="0"/>
              <a:t>Actividad 2</a:t>
            </a:r>
            <a:r>
              <a:rPr lang="es-ES" sz="2000" dirty="0"/>
              <a:t>. ¿Cuándo respiramos?. </a:t>
            </a:r>
            <a:r>
              <a:rPr lang="es-ES" sz="2000" dirty="0">
                <a:solidFill>
                  <a:schemeClr val="accent3">
                    <a:lumMod val="60000"/>
                    <a:lumOff val="40000"/>
                  </a:schemeClr>
                </a:solidFill>
              </a:rPr>
              <a:t>30 minutos</a:t>
            </a:r>
          </a:p>
          <a:p>
            <a:pPr algn="ctr"/>
            <a:endParaRPr lang="es-ES" sz="2000" dirty="0"/>
          </a:p>
          <a:p>
            <a:pPr algn="ctr"/>
            <a:r>
              <a:rPr lang="es-ES" b="1" dirty="0"/>
              <a:t>Actividad 3</a:t>
            </a:r>
            <a:r>
              <a:rPr lang="es-ES" sz="2000" dirty="0"/>
              <a:t>. ¿Qué relación hay entre sistemas?. </a:t>
            </a:r>
            <a:r>
              <a:rPr lang="es-ES" sz="2000" dirty="0">
                <a:solidFill>
                  <a:schemeClr val="accent3">
                    <a:lumMod val="60000"/>
                    <a:lumOff val="40000"/>
                  </a:schemeClr>
                </a:solidFill>
              </a:rPr>
              <a:t>25 minutos</a:t>
            </a:r>
          </a:p>
          <a:p>
            <a:pPr algn="ctr"/>
            <a:endParaRPr lang="es-ES" sz="2000" dirty="0">
              <a:solidFill>
                <a:schemeClr val="accent3">
                  <a:lumMod val="60000"/>
                  <a:lumOff val="40000"/>
                </a:schemeClr>
              </a:solidFill>
            </a:endParaRPr>
          </a:p>
          <a:p>
            <a:pPr algn="ctr"/>
            <a:r>
              <a:rPr lang="es-ES" b="1" dirty="0"/>
              <a:t>Actividad 4</a:t>
            </a:r>
            <a:r>
              <a:rPr lang="es-ES" sz="2000" dirty="0"/>
              <a:t>. ¿Dónde están mis órganos respiratorios?. </a:t>
            </a:r>
            <a:r>
              <a:rPr lang="es-ES" sz="2000" dirty="0">
                <a:solidFill>
                  <a:schemeClr val="accent3">
                    <a:lumMod val="60000"/>
                    <a:lumOff val="40000"/>
                  </a:schemeClr>
                </a:solidFill>
              </a:rPr>
              <a:t>40 minutos</a:t>
            </a:r>
          </a:p>
          <a:p>
            <a:pPr algn="ctr"/>
            <a:endParaRPr lang="es-ES" sz="2000" dirty="0"/>
          </a:p>
          <a:p>
            <a:pPr algn="ctr"/>
            <a:r>
              <a:rPr lang="es-ES" b="1" dirty="0"/>
              <a:t>Actividad 5</a:t>
            </a:r>
            <a:r>
              <a:rPr lang="es-ES" sz="2000" dirty="0"/>
              <a:t>. ¿Cómo respiramos?. </a:t>
            </a:r>
            <a:r>
              <a:rPr lang="es-ES" sz="2000" dirty="0">
                <a:solidFill>
                  <a:schemeClr val="accent3">
                    <a:lumMod val="60000"/>
                    <a:lumOff val="40000"/>
                  </a:schemeClr>
                </a:solidFill>
              </a:rPr>
              <a:t>25 minutos</a:t>
            </a:r>
          </a:p>
          <a:p>
            <a:pPr algn="ctr"/>
            <a:endParaRPr lang="es-ES" sz="2000" dirty="0"/>
          </a:p>
          <a:p>
            <a:pPr algn="ctr"/>
            <a:r>
              <a:rPr lang="es-ES" b="1" dirty="0"/>
              <a:t>Actividad 6</a:t>
            </a:r>
            <a:r>
              <a:rPr lang="es-ES" sz="2000" dirty="0"/>
              <a:t>. ¿Contaminación?. </a:t>
            </a:r>
            <a:r>
              <a:rPr lang="es-ES" sz="2000" dirty="0">
                <a:solidFill>
                  <a:schemeClr val="accent3">
                    <a:lumMod val="60000"/>
                    <a:lumOff val="40000"/>
                  </a:schemeClr>
                </a:solidFill>
              </a:rPr>
              <a:t>40 minutos</a:t>
            </a:r>
          </a:p>
          <a:p>
            <a:pPr algn="ctr"/>
            <a:endParaRPr lang="es-ES" sz="2000" dirty="0"/>
          </a:p>
          <a:p>
            <a:pPr algn="ctr"/>
            <a:r>
              <a:rPr lang="es-ES" b="1" dirty="0"/>
              <a:t>Actividad 7</a:t>
            </a:r>
            <a:r>
              <a:rPr lang="es-ES" sz="2000" dirty="0"/>
              <a:t>. ¿Me cuesta respirar?. </a:t>
            </a:r>
            <a:r>
              <a:rPr lang="es-ES" sz="2000" dirty="0">
                <a:solidFill>
                  <a:schemeClr val="accent3">
                    <a:lumMod val="60000"/>
                    <a:lumOff val="40000"/>
                  </a:schemeClr>
                </a:solidFill>
              </a:rPr>
              <a:t>40 minutos</a:t>
            </a:r>
          </a:p>
          <a:p>
            <a:pPr algn="ctr"/>
            <a:endParaRPr lang="es-ES" sz="2000" dirty="0"/>
          </a:p>
          <a:p>
            <a:pPr algn="ctr"/>
            <a:r>
              <a:rPr lang="es-ES" b="1" dirty="0"/>
              <a:t>Actividad 8</a:t>
            </a:r>
            <a:r>
              <a:rPr lang="es-ES" sz="2000" dirty="0"/>
              <a:t>. Hay que prevenir!. </a:t>
            </a:r>
            <a:r>
              <a:rPr lang="es-ES" sz="2000" dirty="0">
                <a:solidFill>
                  <a:schemeClr val="accent3">
                    <a:lumMod val="60000"/>
                    <a:lumOff val="40000"/>
                  </a:schemeClr>
                </a:solidFill>
              </a:rPr>
              <a:t>30 minutos</a:t>
            </a:r>
          </a:p>
          <a:p>
            <a:pPr algn="ctr"/>
            <a:endParaRPr lang="es-ES" sz="2000" dirty="0"/>
          </a:p>
          <a:p>
            <a:pPr algn="ctr"/>
            <a:r>
              <a:rPr lang="es-ES" b="1" dirty="0"/>
              <a:t>Actividad 9</a:t>
            </a:r>
            <a:r>
              <a:rPr lang="es-ES" sz="2000" dirty="0"/>
              <a:t>. Primeros auxilios. </a:t>
            </a:r>
            <a:r>
              <a:rPr lang="es-ES" sz="2000" dirty="0">
                <a:solidFill>
                  <a:schemeClr val="accent3">
                    <a:lumMod val="60000"/>
                    <a:lumOff val="40000"/>
                  </a:schemeClr>
                </a:solidFill>
              </a:rPr>
              <a:t>90 minutos</a:t>
            </a:r>
          </a:p>
          <a:p>
            <a:pPr algn="ctr"/>
            <a:endParaRPr lang="es-ES" sz="2000" dirty="0"/>
          </a:p>
          <a:p>
            <a:pPr algn="ctr"/>
            <a:r>
              <a:rPr lang="es-ES" b="1" dirty="0"/>
              <a:t>Actividad 10</a:t>
            </a:r>
            <a:r>
              <a:rPr lang="es-ES" sz="2000" dirty="0"/>
              <a:t>. </a:t>
            </a:r>
            <a:r>
              <a:rPr lang="es-ES" sz="2000" dirty="0" err="1"/>
              <a:t>Kahoot</a:t>
            </a:r>
            <a:r>
              <a:rPr lang="es-ES" sz="2000" dirty="0"/>
              <a:t>. </a:t>
            </a:r>
            <a:r>
              <a:rPr lang="es-ES" sz="2000" dirty="0">
                <a:solidFill>
                  <a:schemeClr val="accent3">
                    <a:lumMod val="60000"/>
                    <a:lumOff val="40000"/>
                  </a:schemeClr>
                </a:solidFill>
              </a:rPr>
              <a:t>20 minutos</a:t>
            </a:r>
          </a:p>
          <a:p>
            <a:pPr algn="ctr"/>
            <a:endParaRPr lang="es-ES" dirty="0"/>
          </a:p>
        </p:txBody>
      </p:sp>
    </p:spTree>
    <p:extLst>
      <p:ext uri="{BB962C8B-B14F-4D97-AF65-F5344CB8AC3E}">
        <p14:creationId xmlns:p14="http://schemas.microsoft.com/office/powerpoint/2010/main" val="325209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D383F-437C-4ACA-88FD-D2F52ACE4933}"/>
              </a:ext>
            </a:extLst>
          </p:cNvPr>
          <p:cNvSpPr txBox="1"/>
          <p:nvPr/>
        </p:nvSpPr>
        <p:spPr>
          <a:xfrm>
            <a:off x="715617" y="516834"/>
            <a:ext cx="3844322" cy="523220"/>
          </a:xfrm>
          <a:prstGeom prst="rect">
            <a:avLst/>
          </a:prstGeom>
          <a:noFill/>
        </p:spPr>
        <p:txBody>
          <a:bodyPr wrap="none" rtlCol="0">
            <a:spAutoFit/>
          </a:bodyPr>
          <a:lstStyle/>
          <a:p>
            <a:r>
              <a:rPr lang="es-ES" sz="2800" dirty="0">
                <a:solidFill>
                  <a:schemeClr val="accent1">
                    <a:lumMod val="75000"/>
                  </a:schemeClr>
                </a:solidFill>
              </a:rPr>
              <a:t>Actividad 4. </a:t>
            </a:r>
            <a:r>
              <a:rPr lang="es-ES" sz="2400" dirty="0">
                <a:solidFill>
                  <a:schemeClr val="accent1">
                    <a:lumMod val="50000"/>
                  </a:schemeClr>
                </a:solidFill>
              </a:rPr>
              <a:t>40 minutos.</a:t>
            </a:r>
            <a:endParaRPr lang="es-ES" sz="2800" dirty="0">
              <a:solidFill>
                <a:schemeClr val="accent1">
                  <a:lumMod val="50000"/>
                </a:schemeClr>
              </a:solidFill>
            </a:endParaRPr>
          </a:p>
        </p:txBody>
      </p:sp>
      <p:sp>
        <p:nvSpPr>
          <p:cNvPr id="3" name="TextBox 2">
            <a:extLst>
              <a:ext uri="{FF2B5EF4-FFF2-40B4-BE49-F238E27FC236}">
                <a16:creationId xmlns:a16="http://schemas.microsoft.com/office/drawing/2014/main" id="{047FDF57-FACE-4A7F-99D1-934862C398B6}"/>
              </a:ext>
            </a:extLst>
          </p:cNvPr>
          <p:cNvSpPr txBox="1"/>
          <p:nvPr/>
        </p:nvSpPr>
        <p:spPr>
          <a:xfrm>
            <a:off x="313460" y="1364974"/>
            <a:ext cx="4770783" cy="4708981"/>
          </a:xfrm>
          <a:prstGeom prst="rect">
            <a:avLst/>
          </a:prstGeom>
          <a:noFill/>
        </p:spPr>
        <p:txBody>
          <a:bodyPr wrap="square" rtlCol="0">
            <a:spAutoFit/>
          </a:bodyPr>
          <a:lstStyle/>
          <a:p>
            <a:endParaRPr lang="es-ES" dirty="0"/>
          </a:p>
          <a:p>
            <a:pPr lvl="1" fontAlgn="base"/>
            <a:r>
              <a:rPr lang="es-ES" sz="2400" dirty="0"/>
              <a:t>Los alumnos, de forma individual, dibujarán en un delantal el aparato respiratorio y escribirán los nombres de los órganos que lo constituyen. De esta manera, cuando se pongan el delantal podrán observar donde se sitúa cada uno de los órganos en su propio cuerpo. </a:t>
            </a:r>
            <a:r>
              <a:rPr lang="es-ES" dirty="0"/>
              <a:t> </a:t>
            </a:r>
          </a:p>
          <a:p>
            <a:endParaRPr lang="es-ES" dirty="0"/>
          </a:p>
        </p:txBody>
      </p:sp>
      <p:pic>
        <p:nvPicPr>
          <p:cNvPr id="2050" name="Picture 2" descr="https://lh6.googleusercontent.com/RGP4X8DFFtVHMXWRcrfHDNlKfLU_Db7_iYoh9r3YSAC0fvrxR7JyD1evEbB34dCTcTa97TLhBNfYUYP1Md1dc7mqR3zTuxk9XdCeufuVhmtHtU8IY17Nf247ZX-nDSARMVQM6Cf4">
            <a:extLst>
              <a:ext uri="{FF2B5EF4-FFF2-40B4-BE49-F238E27FC236}">
                <a16:creationId xmlns:a16="http://schemas.microsoft.com/office/drawing/2014/main" id="{371848AC-3DA3-4638-825B-4C5FF3169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574" y="1268948"/>
            <a:ext cx="3416369" cy="455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0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EE7AE-1D94-48E9-B16F-F596DEEEFB05}"/>
              </a:ext>
            </a:extLst>
          </p:cNvPr>
          <p:cNvSpPr txBox="1"/>
          <p:nvPr/>
        </p:nvSpPr>
        <p:spPr>
          <a:xfrm>
            <a:off x="503582" y="550381"/>
            <a:ext cx="7222435" cy="461665"/>
          </a:xfrm>
          <a:prstGeom prst="rect">
            <a:avLst/>
          </a:prstGeom>
          <a:noFill/>
        </p:spPr>
        <p:txBody>
          <a:bodyPr wrap="square" rtlCol="0">
            <a:spAutoFit/>
          </a:bodyPr>
          <a:lstStyle/>
          <a:p>
            <a:r>
              <a:rPr lang="es-ES" sz="2400" dirty="0">
                <a:solidFill>
                  <a:schemeClr val="accent1">
                    <a:lumMod val="75000"/>
                  </a:schemeClr>
                </a:solidFill>
              </a:rPr>
              <a:t>Ítems que vamos a valorar:</a:t>
            </a:r>
          </a:p>
        </p:txBody>
      </p:sp>
      <p:pic>
        <p:nvPicPr>
          <p:cNvPr id="3" name="Picture 2">
            <a:extLst>
              <a:ext uri="{FF2B5EF4-FFF2-40B4-BE49-F238E27FC236}">
                <a16:creationId xmlns:a16="http://schemas.microsoft.com/office/drawing/2014/main" id="{CD4B5A91-2FDA-457F-BD4F-1F4793D07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960" y="-66261"/>
            <a:ext cx="3365073" cy="2325756"/>
          </a:xfrm>
          <a:prstGeom prst="rect">
            <a:avLst/>
          </a:prstGeom>
        </p:spPr>
      </p:pic>
      <p:sp>
        <p:nvSpPr>
          <p:cNvPr id="4" name="TextBox 3">
            <a:extLst>
              <a:ext uri="{FF2B5EF4-FFF2-40B4-BE49-F238E27FC236}">
                <a16:creationId xmlns:a16="http://schemas.microsoft.com/office/drawing/2014/main" id="{DAA5681F-5376-49EC-84FB-42FD617E5E97}"/>
              </a:ext>
            </a:extLst>
          </p:cNvPr>
          <p:cNvSpPr txBox="1"/>
          <p:nvPr/>
        </p:nvSpPr>
        <p:spPr>
          <a:xfrm>
            <a:off x="-145774" y="1682380"/>
            <a:ext cx="8123582" cy="3970318"/>
          </a:xfrm>
          <a:prstGeom prst="rect">
            <a:avLst/>
          </a:prstGeom>
          <a:noFill/>
        </p:spPr>
        <p:txBody>
          <a:bodyPr wrap="square" rtlCol="0">
            <a:spAutoFit/>
          </a:bodyPr>
          <a:lstStyle/>
          <a:p>
            <a:endParaRPr lang="es-ES" dirty="0"/>
          </a:p>
          <a:p>
            <a:pPr marL="800100" lvl="1" indent="-342900" fontAlgn="base">
              <a:buFont typeface="Courier New" panose="02070309020205020404" pitchFamily="49" charset="0"/>
              <a:buChar char="o"/>
            </a:pPr>
            <a:r>
              <a:rPr lang="es-ES" sz="2400" dirty="0"/>
              <a:t>Conocer los órganos del sistema respiratorio, su función y localización. </a:t>
            </a:r>
          </a:p>
          <a:p>
            <a:br>
              <a:rPr lang="es-ES" sz="2400" dirty="0"/>
            </a:br>
            <a:endParaRPr lang="es-ES" sz="2400" dirty="0"/>
          </a:p>
          <a:p>
            <a:pPr marL="800100" lvl="1" indent="-342900" fontAlgn="base">
              <a:buFont typeface="Courier New" panose="02070309020205020404" pitchFamily="49" charset="0"/>
              <a:buChar char="o"/>
            </a:pPr>
            <a:r>
              <a:rPr lang="es-ES" sz="2400" dirty="0"/>
              <a:t>Conocer la relación entre los diversos órganos de los sistema respiratorio.</a:t>
            </a:r>
          </a:p>
          <a:p>
            <a:br>
              <a:rPr lang="es-ES" sz="2400" dirty="0"/>
            </a:br>
            <a:endParaRPr lang="es-ES" sz="2400" dirty="0"/>
          </a:p>
          <a:p>
            <a:pPr marL="800100" lvl="1" indent="-342900" fontAlgn="base">
              <a:buFont typeface="Courier New" panose="02070309020205020404" pitchFamily="49" charset="0"/>
              <a:buChar char="o"/>
            </a:pPr>
            <a:r>
              <a:rPr lang="es-ES" sz="2400" dirty="0"/>
              <a:t>Saber trabajar de forma individual.</a:t>
            </a:r>
          </a:p>
          <a:p>
            <a:endParaRPr lang="es-ES" dirty="0"/>
          </a:p>
        </p:txBody>
      </p:sp>
      <p:pic>
        <p:nvPicPr>
          <p:cNvPr id="5" name="Picture 4">
            <a:extLst>
              <a:ext uri="{FF2B5EF4-FFF2-40B4-BE49-F238E27FC236}">
                <a16:creationId xmlns:a16="http://schemas.microsoft.com/office/drawing/2014/main" id="{6C2AC63F-A8E3-49E4-B531-A1323887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001" y="4598506"/>
            <a:ext cx="1478280" cy="1478280"/>
          </a:xfrm>
          <a:prstGeom prst="rect">
            <a:avLst/>
          </a:prstGeom>
        </p:spPr>
      </p:pic>
    </p:spTree>
    <p:extLst>
      <p:ext uri="{BB962C8B-B14F-4D97-AF65-F5344CB8AC3E}">
        <p14:creationId xmlns:p14="http://schemas.microsoft.com/office/powerpoint/2010/main" val="268069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9596F-5BA9-43E8-9E2A-0D6D83793417}"/>
              </a:ext>
            </a:extLst>
          </p:cNvPr>
          <p:cNvSpPr txBox="1"/>
          <p:nvPr/>
        </p:nvSpPr>
        <p:spPr>
          <a:xfrm>
            <a:off x="516835" y="490330"/>
            <a:ext cx="6652591" cy="461665"/>
          </a:xfrm>
          <a:prstGeom prst="rect">
            <a:avLst/>
          </a:prstGeom>
          <a:noFill/>
        </p:spPr>
        <p:txBody>
          <a:bodyPr wrap="square" rtlCol="0">
            <a:spAutoFit/>
          </a:bodyPr>
          <a:lstStyle/>
          <a:p>
            <a:r>
              <a:rPr lang="es-ES" sz="2400" dirty="0">
                <a:solidFill>
                  <a:schemeClr val="accent1">
                    <a:lumMod val="75000"/>
                  </a:schemeClr>
                </a:solidFill>
              </a:rPr>
              <a:t>Objetivos de esta actividad:</a:t>
            </a:r>
          </a:p>
        </p:txBody>
      </p:sp>
      <p:sp>
        <p:nvSpPr>
          <p:cNvPr id="3" name="TextBox 2">
            <a:extLst>
              <a:ext uri="{FF2B5EF4-FFF2-40B4-BE49-F238E27FC236}">
                <a16:creationId xmlns:a16="http://schemas.microsoft.com/office/drawing/2014/main" id="{DB31A2E0-AA30-4EC5-9306-341716D8FE8D}"/>
              </a:ext>
            </a:extLst>
          </p:cNvPr>
          <p:cNvSpPr txBox="1"/>
          <p:nvPr/>
        </p:nvSpPr>
        <p:spPr>
          <a:xfrm>
            <a:off x="410817" y="1364973"/>
            <a:ext cx="9090991" cy="4678204"/>
          </a:xfrm>
          <a:prstGeom prst="rect">
            <a:avLst/>
          </a:prstGeom>
          <a:noFill/>
        </p:spPr>
        <p:txBody>
          <a:bodyPr wrap="square" rtlCol="0">
            <a:spAutoFit/>
          </a:bodyPr>
          <a:lstStyle/>
          <a:p>
            <a:pPr marL="285750" indent="-285750" fontAlgn="base">
              <a:buFont typeface="Courier New" panose="02070309020205020404" pitchFamily="49" charset="0"/>
              <a:buChar char="o"/>
            </a:pPr>
            <a:r>
              <a:rPr lang="es-ES" sz="2000" dirty="0"/>
              <a:t>Adquirir hábitos de trabajo, esfuerzo y responsabilidad.</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Aprender a reflexionar de forma autónoma.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Conocer la función de los pulmones y vías respiratorias.</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Localizar los órganos pertenecientes al aparato respiratorio. Describir la estructura anatómica fundamental de esos órganos y funcionamiento.</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Comprender la interrelación de los órganos implicados en el proceso respiratorio: Explicar los mecanismos que permiten la introducción de oxígeno en la expulsión de dióxido de carbono. </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Respetar al resto de compañeros y a los profesores.</a:t>
            </a:r>
          </a:p>
          <a:p>
            <a:endParaRPr lang="es-ES" dirty="0"/>
          </a:p>
        </p:txBody>
      </p:sp>
      <p:pic>
        <p:nvPicPr>
          <p:cNvPr id="5" name="Picture 4">
            <a:extLst>
              <a:ext uri="{FF2B5EF4-FFF2-40B4-BE49-F238E27FC236}">
                <a16:creationId xmlns:a16="http://schemas.microsoft.com/office/drawing/2014/main" id="{BF719102-54F6-4450-B35B-13046C059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168" y="2517913"/>
            <a:ext cx="3339832" cy="4340087"/>
          </a:xfrm>
          <a:prstGeom prst="rect">
            <a:avLst/>
          </a:prstGeom>
        </p:spPr>
      </p:pic>
    </p:spTree>
    <p:extLst>
      <p:ext uri="{BB962C8B-B14F-4D97-AF65-F5344CB8AC3E}">
        <p14:creationId xmlns:p14="http://schemas.microsoft.com/office/powerpoint/2010/main" val="362024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D3411-60CC-4D43-8217-A6BE23221931}"/>
              </a:ext>
            </a:extLst>
          </p:cNvPr>
          <p:cNvSpPr txBox="1"/>
          <p:nvPr/>
        </p:nvSpPr>
        <p:spPr>
          <a:xfrm>
            <a:off x="424069" y="671691"/>
            <a:ext cx="8534401" cy="6186309"/>
          </a:xfrm>
          <a:prstGeom prst="rect">
            <a:avLst/>
          </a:prstGeom>
          <a:noFill/>
        </p:spPr>
        <p:txBody>
          <a:bodyPr wrap="square" rtlCol="0">
            <a:spAutoFit/>
          </a:bodyPr>
          <a:lstStyle/>
          <a:p>
            <a:pPr marL="285750" indent="-285750" fontAlgn="base">
              <a:buFont typeface="Courier New" panose="02070309020205020404" pitchFamily="49" charset="0"/>
              <a:buChar char="o"/>
            </a:pPr>
            <a:r>
              <a:rPr lang="es-ES" sz="2000" dirty="0"/>
              <a:t>Tener buena actitud, motivación y participación activa frente a las actividades propuestas en la unidad didáctica.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Buscar, seleccionar y gestionar la información recibida, adaptándola a su propio conocimiento, haciéndola suya.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Saber expresar y argumentar los conocimientos obtenidos.</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Fomentar el uso de las nuevas tecnologías de forma crítica, creativa, segura y adecuada.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Descubrir las posibilidades que nos ofrece las tecnologías de la información y la comunicación y aplicarlas habitualmente al aula.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Seleccionar la información correcta de Internet.</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Aprender a relacionar los contenidos mediante diferentes herramientas como mapas conceptuales. </a:t>
            </a:r>
          </a:p>
          <a:p>
            <a:br>
              <a:rPr lang="es-ES" dirty="0"/>
            </a:br>
            <a:endParaRPr lang="es-ES" dirty="0"/>
          </a:p>
        </p:txBody>
      </p:sp>
      <p:pic>
        <p:nvPicPr>
          <p:cNvPr id="3" name="Picture 2">
            <a:extLst>
              <a:ext uri="{FF2B5EF4-FFF2-40B4-BE49-F238E27FC236}">
                <a16:creationId xmlns:a16="http://schemas.microsoft.com/office/drawing/2014/main" id="{7578D002-9276-4A1E-A48A-F6997CB78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168" y="2517913"/>
            <a:ext cx="3339832" cy="4340087"/>
          </a:xfrm>
          <a:prstGeom prst="rect">
            <a:avLst/>
          </a:prstGeom>
        </p:spPr>
      </p:pic>
    </p:spTree>
    <p:extLst>
      <p:ext uri="{BB962C8B-B14F-4D97-AF65-F5344CB8AC3E}">
        <p14:creationId xmlns:p14="http://schemas.microsoft.com/office/powerpoint/2010/main" val="362720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CEFC6-1EBC-4DAE-B4F3-28F3C9717880}"/>
              </a:ext>
            </a:extLst>
          </p:cNvPr>
          <p:cNvSpPr txBox="1"/>
          <p:nvPr/>
        </p:nvSpPr>
        <p:spPr>
          <a:xfrm>
            <a:off x="490330" y="437322"/>
            <a:ext cx="3844322" cy="523220"/>
          </a:xfrm>
          <a:prstGeom prst="rect">
            <a:avLst/>
          </a:prstGeom>
          <a:noFill/>
        </p:spPr>
        <p:txBody>
          <a:bodyPr wrap="none" rtlCol="0">
            <a:spAutoFit/>
          </a:bodyPr>
          <a:lstStyle/>
          <a:p>
            <a:r>
              <a:rPr lang="es-ES" sz="2800" dirty="0">
                <a:solidFill>
                  <a:schemeClr val="accent1">
                    <a:lumMod val="75000"/>
                  </a:schemeClr>
                </a:solidFill>
              </a:rPr>
              <a:t>Actividad 9. </a:t>
            </a:r>
            <a:r>
              <a:rPr lang="es-ES" sz="2400" dirty="0">
                <a:solidFill>
                  <a:schemeClr val="accent1">
                    <a:lumMod val="50000"/>
                  </a:schemeClr>
                </a:solidFill>
              </a:rPr>
              <a:t>90 minutos.</a:t>
            </a:r>
            <a:endParaRPr lang="es-ES" sz="2800" dirty="0">
              <a:solidFill>
                <a:schemeClr val="accent1">
                  <a:lumMod val="50000"/>
                </a:schemeClr>
              </a:solidFill>
            </a:endParaRPr>
          </a:p>
        </p:txBody>
      </p:sp>
      <p:sp>
        <p:nvSpPr>
          <p:cNvPr id="3" name="TextBox 2">
            <a:extLst>
              <a:ext uri="{FF2B5EF4-FFF2-40B4-BE49-F238E27FC236}">
                <a16:creationId xmlns:a16="http://schemas.microsoft.com/office/drawing/2014/main" id="{1B8F1E18-104F-4B1D-AB4D-CB85AD6FA453}"/>
              </a:ext>
            </a:extLst>
          </p:cNvPr>
          <p:cNvSpPr txBox="1"/>
          <p:nvPr/>
        </p:nvSpPr>
        <p:spPr>
          <a:xfrm>
            <a:off x="119270" y="1074509"/>
            <a:ext cx="9753600" cy="4708981"/>
          </a:xfrm>
          <a:prstGeom prst="rect">
            <a:avLst/>
          </a:prstGeom>
          <a:noFill/>
        </p:spPr>
        <p:txBody>
          <a:bodyPr wrap="square" rtlCol="0">
            <a:spAutoFit/>
          </a:bodyPr>
          <a:lstStyle/>
          <a:p>
            <a:endParaRPr lang="es-ES" dirty="0"/>
          </a:p>
          <a:p>
            <a:pPr lvl="1" fontAlgn="base"/>
            <a:r>
              <a:rPr lang="es-ES" sz="2400" dirty="0"/>
              <a:t>Para esta actividad contaremos con la presencia de unos especialistas, que explicarán los principios básicos de los primeros auxilios y las medidas que se deben aplicar en caso de distintos tipos de asfixia. Posteriormente los alumnos, en 6 grupos de 4 alumnos, llevarán a la práctica lo aprendido en la explicación anterior. Necesitaremos maniquíes y otro tipo de materiales, que se harán cargo de ellos los especialistas.</a:t>
            </a:r>
            <a:endParaRPr lang="es-ES" sz="2400" b="1" dirty="0"/>
          </a:p>
          <a:p>
            <a:br>
              <a:rPr lang="es-ES" sz="2400" dirty="0"/>
            </a:br>
            <a:endParaRPr lang="es-ES" sz="2400" dirty="0"/>
          </a:p>
          <a:p>
            <a:pPr lvl="2" fontAlgn="base"/>
            <a:r>
              <a:rPr lang="es-ES" sz="2400" dirty="0"/>
              <a:t>Maniobra de RCP</a:t>
            </a:r>
          </a:p>
          <a:p>
            <a:pPr lvl="2" fontAlgn="base"/>
            <a:r>
              <a:rPr lang="es-ES" sz="2400" dirty="0"/>
              <a:t>Maniobra de Heimlich</a:t>
            </a:r>
          </a:p>
          <a:p>
            <a:endParaRPr lang="es-ES" dirty="0"/>
          </a:p>
        </p:txBody>
      </p:sp>
      <p:pic>
        <p:nvPicPr>
          <p:cNvPr id="3074" name="Picture 2" descr="https://lh4.googleusercontent.com/o286-Dw-cCl6vzRTRPR77uK_oVge3y7xD_VxtUKKSBTVQJTl5GerSNaNFmIHbSSYssE7NAhEusDbn_Ea-Ta11zOyj1SGdYa5nypioy5CuZvZKArLbCQ1ny0YO5I3wAvV5dgo87cr">
            <a:extLst>
              <a:ext uri="{FF2B5EF4-FFF2-40B4-BE49-F238E27FC236}">
                <a16:creationId xmlns:a16="http://schemas.microsoft.com/office/drawing/2014/main" id="{8B818AE9-376A-4F92-B79D-4396AC95B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070" y="4358961"/>
            <a:ext cx="341947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6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8BBE16-C16F-47A7-A719-A9082E0BAA8C}"/>
              </a:ext>
            </a:extLst>
          </p:cNvPr>
          <p:cNvSpPr txBox="1"/>
          <p:nvPr/>
        </p:nvSpPr>
        <p:spPr>
          <a:xfrm>
            <a:off x="437321" y="405492"/>
            <a:ext cx="7222435" cy="461665"/>
          </a:xfrm>
          <a:prstGeom prst="rect">
            <a:avLst/>
          </a:prstGeom>
          <a:noFill/>
        </p:spPr>
        <p:txBody>
          <a:bodyPr wrap="square" rtlCol="0">
            <a:spAutoFit/>
          </a:bodyPr>
          <a:lstStyle/>
          <a:p>
            <a:r>
              <a:rPr lang="es-ES" sz="2400" dirty="0">
                <a:solidFill>
                  <a:schemeClr val="accent1">
                    <a:lumMod val="75000"/>
                  </a:schemeClr>
                </a:solidFill>
              </a:rPr>
              <a:t>Ítems que vamos a valorar:</a:t>
            </a:r>
          </a:p>
        </p:txBody>
      </p:sp>
      <p:pic>
        <p:nvPicPr>
          <p:cNvPr id="5" name="Picture 4">
            <a:extLst>
              <a:ext uri="{FF2B5EF4-FFF2-40B4-BE49-F238E27FC236}">
                <a16:creationId xmlns:a16="http://schemas.microsoft.com/office/drawing/2014/main" id="{EB59FEDD-267B-471B-B80D-BF343797F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926" y="-23192"/>
            <a:ext cx="3691035" cy="2551043"/>
          </a:xfrm>
          <a:prstGeom prst="rect">
            <a:avLst/>
          </a:prstGeom>
        </p:spPr>
      </p:pic>
      <p:sp>
        <p:nvSpPr>
          <p:cNvPr id="6" name="TextBox 5">
            <a:extLst>
              <a:ext uri="{FF2B5EF4-FFF2-40B4-BE49-F238E27FC236}">
                <a16:creationId xmlns:a16="http://schemas.microsoft.com/office/drawing/2014/main" id="{5C358256-8EC4-413A-B083-2D45D42E9CB3}"/>
              </a:ext>
            </a:extLst>
          </p:cNvPr>
          <p:cNvSpPr txBox="1"/>
          <p:nvPr/>
        </p:nvSpPr>
        <p:spPr>
          <a:xfrm>
            <a:off x="205408" y="912530"/>
            <a:ext cx="9687339" cy="5539978"/>
          </a:xfrm>
          <a:prstGeom prst="rect">
            <a:avLst/>
          </a:prstGeom>
          <a:noFill/>
        </p:spPr>
        <p:txBody>
          <a:bodyPr wrap="square" rtlCol="0">
            <a:spAutoFit/>
          </a:bodyPr>
          <a:lstStyle/>
          <a:p>
            <a:endParaRPr lang="es-ES" sz="2400" dirty="0"/>
          </a:p>
          <a:p>
            <a:pPr marL="800100" lvl="1" indent="-342900" fontAlgn="base">
              <a:buFont typeface="Courier New" panose="02070309020205020404" pitchFamily="49" charset="0"/>
              <a:buChar char="o"/>
            </a:pPr>
            <a:r>
              <a:rPr lang="es-ES" sz="2400" dirty="0"/>
              <a:t>Conocer el concepto de asfixia.</a:t>
            </a:r>
          </a:p>
          <a:p>
            <a:br>
              <a:rPr lang="es-ES" sz="2400" dirty="0"/>
            </a:br>
            <a:endParaRPr lang="es-ES" sz="2400" dirty="0"/>
          </a:p>
          <a:p>
            <a:pPr marL="800100" lvl="1" indent="-342900" fontAlgn="base">
              <a:buFont typeface="Courier New" panose="02070309020205020404" pitchFamily="49" charset="0"/>
              <a:buChar char="o"/>
            </a:pPr>
            <a:r>
              <a:rPr lang="es-ES" sz="2400" dirty="0"/>
              <a:t>Conocer las maniobras de RCP y Heimlich.</a:t>
            </a:r>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r>
              <a:rPr lang="es-ES" sz="2400" dirty="0"/>
              <a:t>Ser participativos.</a:t>
            </a:r>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r>
              <a:rPr lang="es-ES" sz="2400" dirty="0"/>
              <a:t>Saber trabajar de forma cooperativa.</a:t>
            </a:r>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endParaRPr lang="es-ES" sz="2400" dirty="0"/>
          </a:p>
          <a:p>
            <a:pPr marL="800100" lvl="1" indent="-342900" fontAlgn="base">
              <a:buFont typeface="Courier New" panose="02070309020205020404" pitchFamily="49" charset="0"/>
              <a:buChar char="o"/>
            </a:pPr>
            <a:r>
              <a:rPr lang="es-ES" sz="2400" dirty="0"/>
              <a:t>Respetar a los compañeros y a los especialistas.</a:t>
            </a:r>
            <a:r>
              <a:rPr lang="es-ES" sz="2400" b="1" dirty="0"/>
              <a:t> </a:t>
            </a:r>
            <a:endParaRPr lang="es-ES" sz="2400" dirty="0"/>
          </a:p>
          <a:p>
            <a:endParaRPr lang="es-ES" dirty="0"/>
          </a:p>
        </p:txBody>
      </p:sp>
      <p:pic>
        <p:nvPicPr>
          <p:cNvPr id="7" name="Picture 6">
            <a:extLst>
              <a:ext uri="{FF2B5EF4-FFF2-40B4-BE49-F238E27FC236}">
                <a16:creationId xmlns:a16="http://schemas.microsoft.com/office/drawing/2014/main" id="{F613F1F4-8479-4663-9FAB-A0142C15E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616" y="3429000"/>
            <a:ext cx="1478280" cy="1478280"/>
          </a:xfrm>
          <a:prstGeom prst="rect">
            <a:avLst/>
          </a:prstGeom>
        </p:spPr>
      </p:pic>
    </p:spTree>
    <p:extLst>
      <p:ext uri="{BB962C8B-B14F-4D97-AF65-F5344CB8AC3E}">
        <p14:creationId xmlns:p14="http://schemas.microsoft.com/office/powerpoint/2010/main" val="4831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D220C-A06D-4E2F-9663-1B6F3A23AC21}"/>
              </a:ext>
            </a:extLst>
          </p:cNvPr>
          <p:cNvSpPr txBox="1"/>
          <p:nvPr/>
        </p:nvSpPr>
        <p:spPr>
          <a:xfrm>
            <a:off x="516835" y="490330"/>
            <a:ext cx="6652591" cy="461665"/>
          </a:xfrm>
          <a:prstGeom prst="rect">
            <a:avLst/>
          </a:prstGeom>
          <a:noFill/>
        </p:spPr>
        <p:txBody>
          <a:bodyPr wrap="square" rtlCol="0">
            <a:spAutoFit/>
          </a:bodyPr>
          <a:lstStyle/>
          <a:p>
            <a:r>
              <a:rPr lang="es-ES" sz="2400" dirty="0">
                <a:solidFill>
                  <a:schemeClr val="accent1">
                    <a:lumMod val="75000"/>
                  </a:schemeClr>
                </a:solidFill>
              </a:rPr>
              <a:t>Objetivos de esta actividad:</a:t>
            </a:r>
          </a:p>
        </p:txBody>
      </p:sp>
      <p:sp>
        <p:nvSpPr>
          <p:cNvPr id="3" name="TextBox 2">
            <a:extLst>
              <a:ext uri="{FF2B5EF4-FFF2-40B4-BE49-F238E27FC236}">
                <a16:creationId xmlns:a16="http://schemas.microsoft.com/office/drawing/2014/main" id="{21B2176A-1B1B-4A6C-9AE8-3EF71C37D7DD}"/>
              </a:ext>
            </a:extLst>
          </p:cNvPr>
          <p:cNvSpPr txBox="1"/>
          <p:nvPr/>
        </p:nvSpPr>
        <p:spPr>
          <a:xfrm>
            <a:off x="636104" y="1205948"/>
            <a:ext cx="8878957" cy="3754874"/>
          </a:xfrm>
          <a:prstGeom prst="rect">
            <a:avLst/>
          </a:prstGeom>
          <a:noFill/>
        </p:spPr>
        <p:txBody>
          <a:bodyPr wrap="square" rtlCol="0">
            <a:spAutoFit/>
          </a:bodyPr>
          <a:lstStyle/>
          <a:p>
            <a:pPr marL="285750" indent="-285750" fontAlgn="base">
              <a:buFont typeface="Courier New" panose="02070309020205020404" pitchFamily="49" charset="0"/>
              <a:buChar char="o"/>
            </a:pPr>
            <a:r>
              <a:rPr lang="es-ES" sz="2000" dirty="0"/>
              <a:t>Conocer maniobras de primeros auxilios relacionadas con el sistema respiratorio.</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Aprender a reflexionar de forma autónoma.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Saber expresarse y comunicarse de forma oral y escrita con los compañeros utilizando términos científicos.</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Adquirir hábitos de trabajo, esfuerzo y responsabilidad.</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Saber trabajar tanto de forma individual como cooperativamente.</a:t>
            </a:r>
          </a:p>
          <a:p>
            <a:endParaRPr lang="es-ES" dirty="0"/>
          </a:p>
        </p:txBody>
      </p:sp>
      <p:pic>
        <p:nvPicPr>
          <p:cNvPr id="5" name="Picture 4">
            <a:extLst>
              <a:ext uri="{FF2B5EF4-FFF2-40B4-BE49-F238E27FC236}">
                <a16:creationId xmlns:a16="http://schemas.microsoft.com/office/drawing/2014/main" id="{3C86C37A-EEA4-4BF9-8A11-0CB65C95E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570" y="4960822"/>
            <a:ext cx="1792639" cy="1625980"/>
          </a:xfrm>
          <a:prstGeom prst="rect">
            <a:avLst/>
          </a:prstGeom>
        </p:spPr>
      </p:pic>
    </p:spTree>
    <p:extLst>
      <p:ext uri="{BB962C8B-B14F-4D97-AF65-F5344CB8AC3E}">
        <p14:creationId xmlns:p14="http://schemas.microsoft.com/office/powerpoint/2010/main" val="366060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2CF65-5E43-4FA4-BCFB-6E9DD0E5EBF6}"/>
              </a:ext>
            </a:extLst>
          </p:cNvPr>
          <p:cNvSpPr txBox="1"/>
          <p:nvPr/>
        </p:nvSpPr>
        <p:spPr>
          <a:xfrm>
            <a:off x="371061" y="622852"/>
            <a:ext cx="9607826" cy="4062651"/>
          </a:xfrm>
          <a:prstGeom prst="rect">
            <a:avLst/>
          </a:prstGeom>
          <a:noFill/>
        </p:spPr>
        <p:txBody>
          <a:bodyPr wrap="square" rtlCol="0">
            <a:spAutoFit/>
          </a:bodyPr>
          <a:lstStyle/>
          <a:p>
            <a:pPr marL="285750" indent="-285750" fontAlgn="base">
              <a:buFont typeface="Courier New" panose="02070309020205020404" pitchFamily="49" charset="0"/>
              <a:buChar char="o"/>
            </a:pPr>
            <a:r>
              <a:rPr lang="es-ES" sz="2000" dirty="0"/>
              <a:t>Desarrollar la capacidad de discusión y el intercambio de opiniones con los otros demás.</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Respetar al resto de compañeros y a los profesores.</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Tener buena actitud, motivación y participación activa frente a las actividades propuestas en la unidad didáctica.</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Conocer el concepto de respiración.</a:t>
            </a:r>
          </a:p>
          <a:p>
            <a:pPr marL="285750" indent="-285750" fontAlgn="base">
              <a:buFont typeface="Courier New" panose="02070309020205020404" pitchFamily="49" charset="0"/>
              <a:buChar char="o"/>
            </a:pPr>
            <a:endParaRPr lang="es-ES" sz="2000" dirty="0"/>
          </a:p>
          <a:p>
            <a:pPr marL="285750" indent="-285750" fontAlgn="base">
              <a:buFont typeface="Courier New" panose="02070309020205020404" pitchFamily="49" charset="0"/>
              <a:buChar char="o"/>
            </a:pPr>
            <a:r>
              <a:rPr lang="es-ES" sz="2000" dirty="0"/>
              <a:t>Comprender el funcionamiento del aparato respiratorio (ventilación pulmonar e intercambio de gases).</a:t>
            </a:r>
          </a:p>
          <a:p>
            <a:endParaRPr lang="es-ES" dirty="0"/>
          </a:p>
        </p:txBody>
      </p:sp>
      <p:pic>
        <p:nvPicPr>
          <p:cNvPr id="3" name="Picture 2">
            <a:extLst>
              <a:ext uri="{FF2B5EF4-FFF2-40B4-BE49-F238E27FC236}">
                <a16:creationId xmlns:a16="http://schemas.microsoft.com/office/drawing/2014/main" id="{6C75BC1D-8EE3-4F73-A261-A1D73B11B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570" y="4960822"/>
            <a:ext cx="1792639" cy="1625980"/>
          </a:xfrm>
          <a:prstGeom prst="rect">
            <a:avLst/>
          </a:prstGeom>
        </p:spPr>
      </p:pic>
    </p:spTree>
    <p:extLst>
      <p:ext uri="{BB962C8B-B14F-4D97-AF65-F5344CB8AC3E}">
        <p14:creationId xmlns:p14="http://schemas.microsoft.com/office/powerpoint/2010/main" val="42260371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TotalTime>
  <Words>568</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Courier New</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Pili Ribas.</dc:creator>
  <cp:lastModifiedBy>Pili Ribas.</cp:lastModifiedBy>
  <cp:revision>8</cp:revision>
  <dcterms:created xsi:type="dcterms:W3CDTF">2018-01-09T02:10:25Z</dcterms:created>
  <dcterms:modified xsi:type="dcterms:W3CDTF">2018-01-11T17:04:41Z</dcterms:modified>
</cp:coreProperties>
</file>