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it-IT" dirty="0" smtClean="0"/>
              <a:t>Differenze genetiche cromosoma Y </a:t>
            </a:r>
            <a:endParaRPr lang="it-IT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Serie 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8000"/>
                    <a:satMod val="110000"/>
                    <a:lumMod val="104000"/>
                  </a:schemeClr>
                </a:gs>
                <a:gs pos="69000">
                  <a:schemeClr val="accent1">
                    <a:shade val="88000"/>
                    <a:satMod val="130000"/>
                    <a:lumMod val="92000"/>
                  </a:schemeClr>
                </a:gs>
                <a:gs pos="100000">
                  <a:schemeClr val="accent1">
                    <a:shade val="78000"/>
                    <a:satMod val="130000"/>
                    <a:lumMod val="92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50800" dir="5400000" sx="96000" sy="96000" rotWithShape="0">
                <a:srgbClr val="000000">
                  <a:alpha val="48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1080000"/>
              </a:lightRig>
            </a:scene3d>
            <a:sp3d>
              <a:bevelT w="38100" h="12700" prst="softRound"/>
            </a:sp3d>
          </c:spPr>
          <c:invertIfNegative val="0"/>
          <c:cat>
            <c:strRef>
              <c:f>Foglio1!$A$2:$A$3</c:f>
              <c:strCache>
                <c:ptCount val="2"/>
                <c:pt idx="0">
                  <c:v>Differenze genetiche popolazione italiana</c:v>
                </c:pt>
                <c:pt idx="1">
                  <c:v>Differenze genetiche popolazione europea</c:v>
                </c:pt>
              </c:strCache>
            </c:strRef>
          </c:cat>
          <c:val>
            <c:numRef>
              <c:f>Foglio1!$B$2:$B$3</c:f>
              <c:numCache>
                <c:formatCode>General</c:formatCode>
                <c:ptCount val="2"/>
                <c:pt idx="0">
                  <c:v>80</c:v>
                </c:pt>
                <c:pt idx="1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C17-4388-B554-ECE7B34005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93600383"/>
        <c:axId val="993598719"/>
      </c:barChart>
      <c:catAx>
        <c:axId val="99360038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993598719"/>
        <c:crosses val="autoZero"/>
        <c:auto val="1"/>
        <c:lblAlgn val="ctr"/>
        <c:lblOffset val="100"/>
        <c:noMultiLvlLbl val="0"/>
      </c:catAx>
      <c:valAx>
        <c:axId val="99359871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9936003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it-IT" dirty="0"/>
              <a:t>Differenze genetiche</a:t>
            </a:r>
          </a:p>
          <a:p>
            <a:pPr>
              <a:defRPr/>
            </a:pPr>
            <a:r>
              <a:rPr lang="it-IT" dirty="0"/>
              <a:t>DNA mitocondriale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Serie 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8000"/>
                    <a:satMod val="110000"/>
                    <a:lumMod val="104000"/>
                  </a:schemeClr>
                </a:gs>
                <a:gs pos="69000">
                  <a:schemeClr val="accent1">
                    <a:shade val="88000"/>
                    <a:satMod val="130000"/>
                    <a:lumMod val="92000"/>
                  </a:schemeClr>
                </a:gs>
                <a:gs pos="100000">
                  <a:schemeClr val="accent1">
                    <a:shade val="78000"/>
                    <a:satMod val="130000"/>
                    <a:lumMod val="92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50800" dir="5400000" sx="96000" sy="96000" rotWithShape="0">
                <a:srgbClr val="000000">
                  <a:alpha val="48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1080000"/>
              </a:lightRig>
            </a:scene3d>
            <a:sp3d>
              <a:bevelT w="38100" h="12700" prst="softRound"/>
            </a:sp3d>
          </c:spPr>
          <c:invertIfNegative val="0"/>
          <c:cat>
            <c:strRef>
              <c:f>Foglio1!$A$2:$A$3</c:f>
              <c:strCache>
                <c:ptCount val="2"/>
                <c:pt idx="0">
                  <c:v>Differenze genetiche popolazione  italiana</c:v>
                </c:pt>
                <c:pt idx="1">
                  <c:v>Differenze genetiche popolazione  europea</c:v>
                </c:pt>
              </c:strCache>
            </c:strRef>
          </c:cat>
          <c:val>
            <c:numRef>
              <c:f>Foglio1!$B$2:$B$3</c:f>
              <c:numCache>
                <c:formatCode>General</c:formatCode>
                <c:ptCount val="2"/>
                <c:pt idx="0">
                  <c:v>95</c:v>
                </c:pt>
                <c:pt idx="1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724-44BB-86C8-CB30153591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53579423"/>
        <c:axId val="753565279"/>
      </c:barChart>
      <c:catAx>
        <c:axId val="75357942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753565279"/>
        <c:crosses val="autoZero"/>
        <c:auto val="1"/>
        <c:lblAlgn val="ctr"/>
        <c:lblOffset val="100"/>
        <c:noMultiLvlLbl val="0"/>
      </c:catAx>
      <c:valAx>
        <c:axId val="75356527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7535794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04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04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6/4/2017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Italiani </a:t>
            </a:r>
            <a:br>
              <a:rPr lang="it-IT" dirty="0" smtClean="0"/>
            </a:br>
            <a:r>
              <a:rPr lang="it-IT" dirty="0" smtClean="0"/>
              <a:t>e</a:t>
            </a:r>
            <a:br>
              <a:rPr lang="it-IT" dirty="0" smtClean="0"/>
            </a:br>
            <a:r>
              <a:rPr lang="it-IT" dirty="0" smtClean="0"/>
              <a:t>la razza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Esiste la «gloriosa stirpe italica»?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43490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4" name="Segnaposto contenuto 3" descr="Federazione Italiana di Scienze della Natura e dell'Ambiente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7183" y="2092325"/>
            <a:ext cx="2107671" cy="3449638"/>
          </a:xfrm>
        </p:spPr>
      </p:pic>
      <p:sp>
        <p:nvSpPr>
          <p:cNvPr id="5" name="CasellaDiTesto 4"/>
          <p:cNvSpPr txBox="1"/>
          <p:nvPr/>
        </p:nvSpPr>
        <p:spPr>
          <a:xfrm>
            <a:off x="1451579" y="3286125"/>
            <a:ext cx="7222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Tutti i dati sono stati estrapolati da </a:t>
            </a:r>
          </a:p>
          <a:p>
            <a:pPr algn="ctr"/>
            <a:r>
              <a:rPr lang="it-IT" dirty="0" smtClean="0"/>
              <a:t>«Italiani, come il DNA aiuta a capire chi siamo»» 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6417456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E’ giusto parlare di razza?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dirty="0" smtClean="0"/>
              <a:t>Assolutamente no! Questo perché le REALI differenze genetiche di DNA tra la popolazione europea, asiatica ed africana si assestano sul 10%. Un valore quasi «trascurabile»</a:t>
            </a:r>
          </a:p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 smtClean="0"/>
              <a:t>E’ più opportuno parlare di POPOLAZIONI UMANE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9115147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NOI ITALIANI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51579" y="2053832"/>
            <a:ext cx="4542821" cy="3450613"/>
          </a:xfrm>
        </p:spPr>
        <p:txBody>
          <a:bodyPr/>
          <a:lstStyle/>
          <a:p>
            <a:pPr marL="0" indent="0" algn="ctr">
              <a:buNone/>
            </a:pPr>
            <a:endParaRPr lang="it-IT" dirty="0" smtClean="0"/>
          </a:p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 smtClean="0"/>
              <a:t>Noi italiani siamo tutti uguali?</a:t>
            </a:r>
          </a:p>
          <a:p>
            <a:pPr marL="0" indent="0" algn="ctr">
              <a:buNone/>
            </a:pPr>
            <a:r>
              <a:rPr lang="it-IT" dirty="0"/>
              <a:t>S</a:t>
            </a:r>
            <a:r>
              <a:rPr lang="it-IT" dirty="0" smtClean="0"/>
              <a:t>emplicemente osservando le differenze culturali si potrebbe già azzardare un «no» come risposta </a:t>
            </a: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744" y="2054404"/>
            <a:ext cx="2836862" cy="3250825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9179606" y="5051313"/>
            <a:ext cx="232228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dirty="0" smtClean="0"/>
              <a:t>Mappa dei dialetti italiani</a:t>
            </a:r>
            <a:endParaRPr lang="it-IT" sz="1050" dirty="0"/>
          </a:p>
        </p:txBody>
      </p:sp>
    </p:spTree>
    <p:extLst>
      <p:ext uri="{BB962C8B-B14F-4D97-AF65-F5344CB8AC3E}">
        <p14:creationId xmlns:p14="http://schemas.microsoft.com/office/powerpoint/2010/main" val="103694987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NOI ITALIANI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dirty="0" smtClean="0"/>
              <a:t>Nel 2007, un gruppo di ricercatori universitari ha deciso di cercare una correlazione tra le differenze culturali ed ipotetiche differenze genetiche.</a:t>
            </a:r>
          </a:p>
          <a:p>
            <a:pPr marL="0" indent="0" algn="ctr">
              <a:buNone/>
            </a:pPr>
            <a:r>
              <a:rPr lang="it-IT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Quali strumenti hanno usato ?</a:t>
            </a:r>
          </a:p>
          <a:p>
            <a:pPr marL="0" indent="0" algn="ctr">
              <a:buNone/>
            </a:pPr>
            <a:r>
              <a:rPr lang="it-IT" dirty="0" smtClean="0"/>
              <a:t>attraverso lo studio del DNA mitocondriale e di una sezione del cromosoma Y.  Questi due strumenti sono importante per ricostruire i comportamenti matrimoniali(mescolamento) fra due popolazioni</a:t>
            </a:r>
            <a:endParaRPr lang="it-IT" u="sng" dirty="0" smtClean="0"/>
          </a:p>
          <a:p>
            <a:pPr marL="0" indent="0" algn="ctr">
              <a:buNone/>
            </a:pPr>
            <a:endParaRPr lang="it-IT" dirty="0" smtClean="0"/>
          </a:p>
          <a:p>
            <a:pPr marL="0" indent="0" algn="ctr">
              <a:buNone/>
            </a:pP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1351052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NOI ITALIANI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dirty="0" smtClean="0"/>
              <a:t>Studiando i dati ricavati dalla ricerca, si evince che tra la popolazione italiana c’è una notevole differenza genetica! Questi sono i dati, rapportati con le popolazioni europee.</a:t>
            </a:r>
          </a:p>
          <a:p>
            <a:pPr marL="0" indent="0" algn="ctr">
              <a:buNone/>
            </a:pPr>
            <a:endParaRPr lang="it-IT" dirty="0"/>
          </a:p>
        </p:txBody>
      </p:sp>
      <p:graphicFrame>
        <p:nvGraphicFramePr>
          <p:cNvPr id="9" name="Grafico 8"/>
          <p:cNvGraphicFramePr/>
          <p:nvPr>
            <p:extLst>
              <p:ext uri="{D42A27DB-BD31-4B8C-83A1-F6EECF244321}">
                <p14:modId xmlns:p14="http://schemas.microsoft.com/office/powerpoint/2010/main" val="1887140273"/>
              </p:ext>
            </p:extLst>
          </p:nvPr>
        </p:nvGraphicFramePr>
        <p:xfrm>
          <a:off x="1451579" y="2935012"/>
          <a:ext cx="3831621" cy="29887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Grafico 11"/>
          <p:cNvGraphicFramePr/>
          <p:nvPr>
            <p:extLst>
              <p:ext uri="{D42A27DB-BD31-4B8C-83A1-F6EECF244321}">
                <p14:modId xmlns:p14="http://schemas.microsoft.com/office/powerpoint/2010/main" val="2158597542"/>
              </p:ext>
            </p:extLst>
          </p:nvPr>
        </p:nvGraphicFramePr>
        <p:xfrm>
          <a:off x="7223233" y="2933700"/>
          <a:ext cx="3831621" cy="29900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8730802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Noi italiani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it-IT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Perché risulta tutta questa differenza su una popolazione di 60 milioni di abitanti?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200" b="1" dirty="0" smtClean="0"/>
              <a:t>Isolamento</a:t>
            </a:r>
            <a:r>
              <a:rPr lang="it-IT" sz="2200" dirty="0" smtClean="0"/>
              <a:t> ( come il caso delle popolazioni </a:t>
            </a:r>
            <a:r>
              <a:rPr lang="it-IT" sz="2200" i="1" dirty="0" err="1" smtClean="0"/>
              <a:t>Timau,Sauris,Sappada</a:t>
            </a:r>
            <a:r>
              <a:rPr lang="it-IT" sz="2200" i="1" dirty="0" smtClean="0"/>
              <a:t>, </a:t>
            </a:r>
            <a:r>
              <a:rPr lang="it-IT" sz="2200" dirty="0" smtClean="0"/>
              <a:t>circoscritte in una zona geografica abbastanza piccola del Friuli, mantenendo lo stesso differenze genetiche)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200" b="1" dirty="0" smtClean="0"/>
              <a:t>Migrazioni </a:t>
            </a:r>
            <a:r>
              <a:rPr lang="it-IT" sz="2200" dirty="0" smtClean="0"/>
              <a:t>(soprattutto della popolazione femminile, come il caso della</a:t>
            </a:r>
            <a:r>
              <a:rPr lang="it-IT" sz="2200" i="1" dirty="0" smtClean="0"/>
              <a:t> Valle d’Aosta). 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200" b="1" dirty="0" smtClean="0"/>
              <a:t>Differenze culturali e linguistiche</a:t>
            </a:r>
            <a:r>
              <a:rPr lang="it-IT" sz="2200" i="1" dirty="0" smtClean="0"/>
              <a:t> </a:t>
            </a:r>
          </a:p>
          <a:p>
            <a:pPr marL="0" indent="0" algn="ctr">
              <a:buNone/>
            </a:pPr>
            <a:endParaRPr lang="it-IT" sz="2100" i="1" dirty="0" smtClean="0"/>
          </a:p>
          <a:p>
            <a:pPr marL="0" indent="0" algn="ctr">
              <a:buNone/>
            </a:pPr>
            <a:r>
              <a:rPr lang="it-IT" sz="2100" dirty="0" smtClean="0"/>
              <a:t/>
            </a:r>
            <a:br>
              <a:rPr lang="it-IT" sz="2100" dirty="0" smtClean="0"/>
            </a:br>
            <a:endParaRPr lang="it-IT" sz="2100" b="1" dirty="0" smtClean="0"/>
          </a:p>
        </p:txBody>
      </p:sp>
    </p:spTree>
    <p:extLst>
      <p:ext uri="{BB962C8B-B14F-4D97-AF65-F5344CB8AC3E}">
        <p14:creationId xmlns:p14="http://schemas.microsoft.com/office/powerpoint/2010/main" val="206374188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TM10001114[[fn=Raccolta]]</Template>
  <TotalTime>73</TotalTime>
  <Words>257</Words>
  <Application>Microsoft Office PowerPoint</Application>
  <PresentationFormat>Widescreen</PresentationFormat>
  <Paragraphs>30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0" baseType="lpstr">
      <vt:lpstr>Arial</vt:lpstr>
      <vt:lpstr>Gill Sans MT</vt:lpstr>
      <vt:lpstr>Gallery</vt:lpstr>
      <vt:lpstr>Italiani  e la razza</vt:lpstr>
      <vt:lpstr>Presentazione standard di PowerPoint</vt:lpstr>
      <vt:lpstr>E’ giusto parlare di razza?</vt:lpstr>
      <vt:lpstr>NOI ITALIANI</vt:lpstr>
      <vt:lpstr>NOI ITALIANI</vt:lpstr>
      <vt:lpstr>NOI ITALIANI</vt:lpstr>
      <vt:lpstr>Noi italiani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Italiani  e la razza</dc:title>
  <dc:creator>Andrea Baldinelli</dc:creator>
  <cp:lastModifiedBy>Andrea Baldinelli</cp:lastModifiedBy>
  <cp:revision>9</cp:revision>
  <dcterms:created xsi:type="dcterms:W3CDTF">2017-06-04T09:10:13Z</dcterms:created>
  <dcterms:modified xsi:type="dcterms:W3CDTF">2017-06-04T15:25:35Z</dcterms:modified>
</cp:coreProperties>
</file>