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58" r:id="rId6"/>
    <p:sldId id="259" r:id="rId7"/>
    <p:sldId id="263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2" d="100"/>
          <a:sy n="92" d="100"/>
        </p:scale>
        <p:origin x="402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512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79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57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920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03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416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317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266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92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345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78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22501-E443-4158-B6B8-51FBDD1BAF7D}" type="datetimeFigureOut">
              <a:rPr lang="it-IT" smtClean="0"/>
              <a:t>07/06/2017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4764B-FE60-43A1-B918-F6BED787EF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227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3836" y="-546244"/>
            <a:ext cx="9144000" cy="2387600"/>
          </a:xfrm>
        </p:spPr>
        <p:txBody>
          <a:bodyPr/>
          <a:lstStyle/>
          <a:p>
            <a:r>
              <a:rPr lang="it-IT" b="1" i="1" dirty="0" smtClean="0"/>
              <a:t>Le avventure di Pinocchio </a:t>
            </a:r>
            <a:endParaRPr lang="it-IT" b="1" i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9927" y="1841356"/>
            <a:ext cx="9144000" cy="1655762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Romanzo di formazione</a:t>
            </a:r>
            <a:endParaRPr lang="it-IT" sz="2800" b="1" dirty="0"/>
          </a:p>
        </p:txBody>
      </p:sp>
      <p:pic>
        <p:nvPicPr>
          <p:cNvPr id="1026" name="Picture 2" descr="Risultati immagini per copertina le avventure di pinocch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099" y="2374033"/>
            <a:ext cx="2997695" cy="416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43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pinocchio burattino e pinocchio bambi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747" y="1027906"/>
            <a:ext cx="8571918" cy="428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Pinocchio</a:t>
            </a:r>
            <a:r>
              <a:rPr lang="it-IT" b="1" dirty="0" smtClean="0"/>
              <a:t>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989" y="1464850"/>
            <a:ext cx="5255609" cy="244746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b="1" dirty="0" smtClean="0"/>
              <a:t>Burattino</a:t>
            </a:r>
            <a:r>
              <a:rPr lang="it-IT" dirty="0" smtClean="0"/>
              <a:t>… Vive </a:t>
            </a:r>
            <a:r>
              <a:rPr lang="it-IT" dirty="0"/>
              <a:t>con leggerezza, è bugiardo, testardo, ostinato nell’errore, </a:t>
            </a:r>
            <a:r>
              <a:rPr lang="it-IT" dirty="0" smtClean="0"/>
              <a:t>credulone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 smtClean="0"/>
              <a:t>Essere umano</a:t>
            </a:r>
            <a:r>
              <a:rPr lang="it-IT" dirty="0" smtClean="0"/>
              <a:t>… Laborioso </a:t>
            </a:r>
            <a:r>
              <a:rPr lang="it-IT" dirty="0"/>
              <a:t>e rispettoso delle regole sociali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722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GEPPET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604" y="152845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Geppetto</a:t>
            </a:r>
            <a:r>
              <a:rPr lang="it-IT" b="1" dirty="0" smtClean="0"/>
              <a:t>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1985" y="2060086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 algn="r">
              <a:buNone/>
            </a:pPr>
            <a:r>
              <a:rPr lang="it-IT" dirty="0" smtClean="0"/>
              <a:t>              Modello </a:t>
            </a:r>
            <a:r>
              <a:rPr lang="it-IT" dirty="0"/>
              <a:t>di genitore </a:t>
            </a:r>
            <a:r>
              <a:rPr lang="it-IT" b="1" dirty="0" smtClean="0"/>
              <a:t>negativo</a:t>
            </a:r>
            <a:r>
              <a:rPr lang="it-IT" dirty="0" smtClean="0"/>
              <a:t>… Simpatico </a:t>
            </a:r>
            <a:r>
              <a:rPr lang="it-IT" dirty="0"/>
              <a:t>e amabile, </a:t>
            </a:r>
            <a:r>
              <a:rPr lang="it-IT" dirty="0" smtClean="0"/>
              <a:t>             caratteristiche </a:t>
            </a:r>
            <a:r>
              <a:rPr lang="it-IT" dirty="0"/>
              <a:t>che lo rendono troppo debole e affettuoso nel suo rapporto con Pinocchio</a:t>
            </a:r>
          </a:p>
        </p:txBody>
      </p:sp>
      <p:pic>
        <p:nvPicPr>
          <p:cNvPr id="1028" name="Picture 4" descr="Risultati immagini per GEPPET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482" y="4235755"/>
            <a:ext cx="3048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6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51164" y="1237962"/>
            <a:ext cx="10515600" cy="1325563"/>
          </a:xfrm>
        </p:spPr>
        <p:txBody>
          <a:bodyPr/>
          <a:lstStyle/>
          <a:p>
            <a:pPr algn="ctr"/>
            <a:r>
              <a:rPr lang="it-IT" b="1" dirty="0"/>
              <a:t>Grillo parlante e Fata dai capelli turchini</a:t>
            </a:r>
            <a:r>
              <a:rPr lang="it-IT" b="1" dirty="0" smtClean="0"/>
              <a:t>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164" y="337387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Personaggi </a:t>
            </a:r>
            <a:r>
              <a:rPr lang="it-IT" dirty="0"/>
              <a:t>esplicitamente deputati ad ammonire, esortare, rimproverare </a:t>
            </a:r>
            <a:r>
              <a:rPr lang="it-IT" dirty="0" smtClean="0"/>
              <a:t>Pinocchio… Ruolo </a:t>
            </a:r>
            <a:r>
              <a:rPr lang="it-IT" dirty="0"/>
              <a:t>di </a:t>
            </a:r>
            <a:r>
              <a:rPr lang="it-IT" b="1" dirty="0"/>
              <a:t>pedagoghi</a:t>
            </a:r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105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Eccezionale successo editoriale: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b="1" dirty="0"/>
              <a:t>S</a:t>
            </a:r>
            <a:r>
              <a:rPr lang="it-IT" b="1" dirty="0" smtClean="0"/>
              <a:t>traordinaria capacità di inventare situazioni comiche o grottesche </a:t>
            </a:r>
          </a:p>
          <a:p>
            <a:r>
              <a:rPr lang="it-IT" dirty="0"/>
              <a:t> A</a:t>
            </a:r>
            <a:r>
              <a:rPr lang="it-IT" dirty="0" smtClean="0"/>
              <a:t>tteggiamento ambiguo del narratore, che apparentemente sta dalla parte del protagonista, anche quando si mostra </a:t>
            </a:r>
            <a:r>
              <a:rPr lang="it-IT" b="1" dirty="0" smtClean="0"/>
              <a:t>monello, discolo o briccone </a:t>
            </a:r>
            <a:r>
              <a:rPr lang="it-IT" dirty="0" smtClean="0"/>
              <a:t>(permette ai bambini d’immedesimarsi in Pinocchio)</a:t>
            </a:r>
            <a:endParaRPr lang="it-IT" b="1" dirty="0" smtClean="0"/>
          </a:p>
          <a:p>
            <a:r>
              <a:rPr lang="it-IT" b="1" dirty="0"/>
              <a:t> </a:t>
            </a:r>
            <a:r>
              <a:rPr lang="it-IT" dirty="0" smtClean="0"/>
              <a:t>Il ruolo di pedagogo non è mai riassunto dal narratore, bensì da personaggi come il </a:t>
            </a:r>
            <a:r>
              <a:rPr lang="it-IT" b="1" dirty="0" smtClean="0"/>
              <a:t>Grillo parlante </a:t>
            </a:r>
            <a:r>
              <a:rPr lang="it-IT" dirty="0" smtClean="0"/>
              <a:t>e la </a:t>
            </a:r>
            <a:r>
              <a:rPr lang="it-IT" b="1" dirty="0" smtClean="0"/>
              <a:t>Fata dai capelli turchini</a:t>
            </a:r>
            <a:r>
              <a:rPr lang="it-IT" dirty="0" smtClean="0"/>
              <a:t> (obbligano ai bambini a una vera </a:t>
            </a:r>
            <a:r>
              <a:rPr lang="it-IT" b="1" dirty="0" smtClean="0"/>
              <a:t>riflessione sui comportamenti di Pinocchio</a:t>
            </a:r>
            <a:r>
              <a:rPr lang="it-IT" dirty="0" smtClean="0"/>
              <a:t>)</a:t>
            </a:r>
            <a:endParaRPr lang="it-IT" b="1" dirty="0" smtClean="0"/>
          </a:p>
        </p:txBody>
      </p:sp>
    </p:spTree>
    <p:extLst>
      <p:ext uri="{BB962C8B-B14F-4D97-AF65-F5344CB8AC3E}">
        <p14:creationId xmlns:p14="http://schemas.microsoft.com/office/powerpoint/2010/main" val="157568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scontent-mxp1-1.xx.fbcdn.net/v/t34.0-12/18945379_1348293488559042_1716689178_n.jpg?oh=b175c698fc78c15bb4d370fd0b32944b&amp;oe=593956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161" y="1075839"/>
            <a:ext cx="3198577" cy="568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Messaggio </a:t>
            </a:r>
            <a:r>
              <a:rPr lang="it-IT" b="1" dirty="0" smtClean="0"/>
              <a:t>pedagogico </a:t>
            </a:r>
            <a:r>
              <a:rPr lang="it-IT" dirty="0" smtClean="0"/>
              <a:t>(laico)</a:t>
            </a:r>
            <a:r>
              <a:rPr lang="it-IT" b="1" dirty="0" smtClean="0"/>
              <a:t>: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u="sng" dirty="0" smtClean="0"/>
              <a:t>DURO LAVORO E RISPETTO DELLA LEGGE: </a:t>
            </a:r>
            <a:r>
              <a:rPr lang="it-IT" dirty="0" smtClean="0"/>
              <a:t>La sua </a:t>
            </a:r>
            <a:r>
              <a:rPr lang="it-IT" b="1" dirty="0" smtClean="0"/>
              <a:t>formazione</a:t>
            </a:r>
            <a:r>
              <a:rPr lang="it-IT" dirty="0" smtClean="0"/>
              <a:t> è completa quando acquisirà la </a:t>
            </a:r>
            <a:r>
              <a:rPr lang="it-IT" b="1" dirty="0" smtClean="0"/>
              <a:t>consapevolezza della necessità di dover studiare, </a:t>
            </a:r>
            <a:r>
              <a:rPr lang="it-IT" dirty="0" smtClean="0"/>
              <a:t>per se stesso e per Geppetto, diventando un </a:t>
            </a:r>
            <a:r>
              <a:rPr lang="it-IT" b="1" dirty="0" smtClean="0"/>
              <a:t>essere umano </a:t>
            </a:r>
          </a:p>
          <a:p>
            <a:r>
              <a:rPr lang="it-IT" b="1" u="sng" dirty="0" smtClean="0"/>
              <a:t>NELL’ EDUCAZIONE NON C’È SPAZIO PER L’INDULGENZA:</a:t>
            </a:r>
            <a:r>
              <a:rPr lang="it-IT" dirty="0" smtClean="0"/>
              <a:t> i bambini devono capire che i genitori potrebbero arrivare troppo tardi, cosicché spetta a loro stessi evitare gli errori più gravi (es, Lucignolo muore somaro)</a:t>
            </a:r>
          </a:p>
          <a:p>
            <a:pPr marL="0" indent="0">
              <a:buNone/>
            </a:pPr>
            <a:r>
              <a:rPr lang="it-IT" dirty="0" smtClean="0"/>
              <a:t>… perché: </a:t>
            </a:r>
            <a:r>
              <a:rPr lang="it-IT" b="1" dirty="0" smtClean="0"/>
              <a:t>la vita è crudele</a:t>
            </a:r>
            <a:r>
              <a:rPr lang="it-IT" dirty="0" smtClean="0"/>
              <a:t>, piena di furfanti e di imbroglioni (es, il Gatto e la Volpe, l’Omino di Burro)</a:t>
            </a:r>
            <a:endParaRPr lang="it-IT" b="1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78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≠ Disney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Quello di Collodi riflette la condizione italiana degli anni ’40:</a:t>
            </a:r>
          </a:p>
          <a:p>
            <a:pPr algn="ctr"/>
            <a:r>
              <a:rPr lang="it-IT" dirty="0" smtClean="0"/>
              <a:t>Autarchia</a:t>
            </a:r>
          </a:p>
          <a:p>
            <a:pPr algn="ctr"/>
            <a:r>
              <a:rPr lang="it-IT" dirty="0" smtClean="0"/>
              <a:t>Rifiuto di ogni influenza anglofona</a:t>
            </a: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Per esempio, è sottolineata maggiormente</a:t>
            </a:r>
          </a:p>
          <a:p>
            <a:pPr marL="0" indent="0">
              <a:buNone/>
            </a:pPr>
            <a:r>
              <a:rPr lang="it-IT" sz="2000" dirty="0" smtClean="0"/>
              <a:t>l’importanza di andare</a:t>
            </a:r>
          </a:p>
          <a:p>
            <a:pPr marL="0" indent="0">
              <a:buNone/>
            </a:pPr>
            <a:r>
              <a:rPr lang="it-IT" sz="2000" dirty="0"/>
              <a:t>a</a:t>
            </a:r>
            <a:r>
              <a:rPr lang="it-IT" sz="2000" dirty="0" smtClean="0"/>
              <a:t> scuola e Pinocchio viene addirittura inseguito </a:t>
            </a:r>
          </a:p>
          <a:p>
            <a:pPr marL="0" indent="0">
              <a:buNone/>
            </a:pPr>
            <a:r>
              <a:rPr lang="it-IT" sz="2000" dirty="0"/>
              <a:t>d</a:t>
            </a:r>
            <a:r>
              <a:rPr lang="it-IT" sz="2000" dirty="0" smtClean="0"/>
              <a:t>al cane della polizia</a:t>
            </a:r>
            <a:endParaRPr lang="it-IT" sz="2000" dirty="0"/>
          </a:p>
        </p:txBody>
      </p:sp>
      <p:pic>
        <p:nvPicPr>
          <p:cNvPr id="3076" name="Picture 4" descr="https://scontent-mxp1-1.xx.fbcdn.net/v/t34.0-12/18985312_1348293501892374_1932833399_n.jpg?oh=8a91f159b23bdd16f1a7b81c4c9a274f&amp;oe=59396A5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330" y="3352799"/>
            <a:ext cx="1892543" cy="3364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11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304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Le avventure di Pinocchio </vt:lpstr>
      <vt:lpstr>Pinocchio:</vt:lpstr>
      <vt:lpstr>Geppetto:</vt:lpstr>
      <vt:lpstr>Grillo parlante e Fata dai capelli turchini:</vt:lpstr>
      <vt:lpstr>Eccezionale successo editoriale:</vt:lpstr>
      <vt:lpstr>Messaggio pedagogico (laico): </vt:lpstr>
      <vt:lpstr>≠ Disney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avventure di Pinocchio</dc:title>
  <dc:creator>Guest 026</dc:creator>
  <cp:lastModifiedBy>Guest</cp:lastModifiedBy>
  <cp:revision>30</cp:revision>
  <dcterms:created xsi:type="dcterms:W3CDTF">2017-02-06T13:15:24Z</dcterms:created>
  <dcterms:modified xsi:type="dcterms:W3CDTF">2017-06-07T07:00:54Z</dcterms:modified>
</cp:coreProperties>
</file>