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992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9498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2077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480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0954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2944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071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279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14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12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66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447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7003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99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488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00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CAEE0-FAA8-426F-8D4D-71857866DBA0}" type="datetimeFigureOut">
              <a:rPr lang="it-IT" smtClean="0"/>
              <a:t>29/05/2017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206BFA-4743-4BC4-BEE6-0882C334E3E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947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305790" y="1267692"/>
            <a:ext cx="9144000" cy="4572000"/>
          </a:xfrm>
        </p:spPr>
        <p:txBody>
          <a:bodyPr>
            <a:normAutofit fontScale="90000"/>
          </a:bodyPr>
          <a:lstStyle/>
          <a:p>
            <a:r>
              <a:rPr lang="it-IT" sz="89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Educare i nuovi italiani: </a:t>
            </a:r>
            <a:br>
              <a:rPr lang="it-IT" sz="89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it-IT" sz="89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Cuore </a:t>
            </a:r>
            <a:r>
              <a:rPr lang="it-IT" sz="89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&amp; </a:t>
            </a:r>
            <a:r>
              <a:rPr lang="it-IT" sz="89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Pinocchio</a:t>
            </a:r>
            <a:r>
              <a:rPr lang="it-IT" i="1" dirty="0" smtClean="0"/>
              <a:t/>
            </a:r>
            <a:br>
              <a:rPr lang="it-IT" i="1" dirty="0" smtClean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118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95543" y="108758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300" dirty="0" smtClean="0"/>
              <a:t> </a:t>
            </a:r>
            <a:r>
              <a:rPr lang="it-IT" sz="6000" dirty="0" smtClean="0"/>
              <a:t>Genere:</a:t>
            </a:r>
            <a:br>
              <a:rPr lang="it-IT" sz="6000" dirty="0" smtClean="0"/>
            </a:br>
            <a:r>
              <a:rPr lang="it-IT" sz="6000" b="1" dirty="0" smtClean="0"/>
              <a:t>Narrativa per ragazzi</a:t>
            </a:r>
            <a:r>
              <a:rPr lang="it-IT" sz="7300" dirty="0" smtClean="0"/>
              <a:t> </a:t>
            </a:r>
            <a:r>
              <a:rPr lang="it-IT" sz="4900" dirty="0" smtClean="0"/>
              <a:t/>
            </a:r>
            <a:br>
              <a:rPr lang="it-IT" sz="4900" dirty="0" smtClean="0"/>
            </a:br>
            <a:r>
              <a:rPr lang="it-IT" sz="4900" dirty="0" smtClean="0"/>
              <a:t>               </a:t>
            </a:r>
            <a:endParaRPr lang="it-IT" sz="4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3881438"/>
            <a:ext cx="10515600" cy="2976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200" dirty="0" smtClean="0">
                <a:solidFill>
                  <a:schemeClr val="tx1"/>
                </a:solidFill>
              </a:rPr>
              <a:t>Tipico dell’età moderna, si diffonde in Italia proprio grazie a </a:t>
            </a:r>
            <a:r>
              <a:rPr lang="it-IT" sz="3200" b="1" dirty="0" smtClean="0">
                <a:solidFill>
                  <a:schemeClr val="tx1"/>
                </a:solidFill>
              </a:rPr>
              <a:t>Edmondo De </a:t>
            </a:r>
            <a:r>
              <a:rPr lang="it-IT" sz="3200" b="1" dirty="0" err="1" smtClean="0">
                <a:solidFill>
                  <a:schemeClr val="tx1"/>
                </a:solidFill>
              </a:rPr>
              <a:t>Amicis</a:t>
            </a:r>
            <a:r>
              <a:rPr lang="it-IT" sz="3200" dirty="0" smtClean="0">
                <a:solidFill>
                  <a:schemeClr val="tx1"/>
                </a:solidFill>
              </a:rPr>
              <a:t> (1886) e </a:t>
            </a:r>
            <a:r>
              <a:rPr lang="it-IT" sz="3200" b="1" dirty="0" smtClean="0">
                <a:solidFill>
                  <a:schemeClr val="tx1"/>
                </a:solidFill>
              </a:rPr>
              <a:t>Carlo Collodi </a:t>
            </a:r>
            <a:r>
              <a:rPr lang="it-IT" sz="3200" dirty="0" smtClean="0">
                <a:solidFill>
                  <a:schemeClr val="tx1"/>
                </a:solidFill>
              </a:rPr>
              <a:t>(1881</a:t>
            </a:r>
            <a:r>
              <a:rPr lang="it-IT" sz="3200" dirty="0" smtClean="0">
                <a:solidFill>
                  <a:schemeClr val="tx1"/>
                </a:solidFill>
              </a:rPr>
              <a:t>)</a:t>
            </a:r>
            <a:endParaRPr lang="it-IT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9289" y="1108364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it-IT" sz="6000" b="1" dirty="0" smtClean="0"/>
              <a:t>Rivoluzione letteraria </a:t>
            </a:r>
            <a:r>
              <a:rPr lang="it-IT" sz="4400" b="1" dirty="0" smtClean="0"/>
              <a:t/>
            </a:r>
            <a:br>
              <a:rPr lang="it-IT" sz="4400" b="1" dirty="0" smtClean="0"/>
            </a:br>
            <a:endParaRPr lang="it-IT" sz="4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5379" y="2803236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800" dirty="0" smtClean="0">
                <a:solidFill>
                  <a:schemeClr val="tx1"/>
                </a:solidFill>
              </a:rPr>
              <a:t>Identità anagrafica tra personaggi e lettori</a:t>
            </a:r>
            <a:endParaRPr lang="it-IT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9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5918" y="489816"/>
            <a:ext cx="10515600" cy="1328593"/>
          </a:xfrm>
        </p:spPr>
        <p:txBody>
          <a:bodyPr>
            <a:normAutofit/>
          </a:bodyPr>
          <a:lstStyle/>
          <a:p>
            <a:r>
              <a:rPr lang="it-IT" sz="7200" dirty="0" smtClean="0"/>
              <a:t>             Scopo…</a:t>
            </a:r>
            <a:endParaRPr lang="it-IT" sz="7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2728" y="2286000"/>
            <a:ext cx="10515600" cy="4410509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tx1"/>
                </a:solidFill>
              </a:rPr>
              <a:t>... </a:t>
            </a:r>
            <a:r>
              <a:rPr lang="it-IT" sz="2800" b="1" dirty="0" smtClean="0">
                <a:solidFill>
                  <a:schemeClr val="tx1"/>
                </a:solidFill>
              </a:rPr>
              <a:t>Sostenere l’istruzione </a:t>
            </a:r>
            <a:r>
              <a:rPr lang="it-IT" sz="2800" b="1" dirty="0" smtClean="0">
                <a:solidFill>
                  <a:schemeClr val="tx1"/>
                </a:solidFill>
              </a:rPr>
              <a:t>scolastica </a:t>
            </a:r>
          </a:p>
          <a:p>
            <a:r>
              <a:rPr lang="it-IT" sz="2800" dirty="0" smtClean="0">
                <a:solidFill>
                  <a:schemeClr val="tx1"/>
                </a:solidFill>
              </a:rPr>
              <a:t>… </a:t>
            </a:r>
            <a:r>
              <a:rPr lang="it-IT" sz="2800" b="1" dirty="0">
                <a:solidFill>
                  <a:schemeClr val="tx1"/>
                </a:solidFill>
              </a:rPr>
              <a:t>C</a:t>
            </a:r>
            <a:r>
              <a:rPr lang="it-IT" sz="2800" b="1" dirty="0" smtClean="0">
                <a:solidFill>
                  <a:schemeClr val="tx1"/>
                </a:solidFill>
              </a:rPr>
              <a:t>ontrastare </a:t>
            </a:r>
            <a:r>
              <a:rPr lang="it-IT" sz="2800" b="1" dirty="0" smtClean="0">
                <a:solidFill>
                  <a:schemeClr val="tx1"/>
                </a:solidFill>
              </a:rPr>
              <a:t>la Chiesa cattolica</a:t>
            </a:r>
            <a:r>
              <a:rPr lang="it-IT" sz="2800" dirty="0" smtClean="0">
                <a:solidFill>
                  <a:schemeClr val="tx1"/>
                </a:solidFill>
              </a:rPr>
              <a:t>, rivale nella costruzione della Nazione e nell’elaborazione dei valori su cui </a:t>
            </a:r>
            <a:r>
              <a:rPr lang="it-IT" sz="2800" dirty="0" smtClean="0">
                <a:solidFill>
                  <a:schemeClr val="tx1"/>
                </a:solidFill>
              </a:rPr>
              <a:t>fondarla</a:t>
            </a:r>
          </a:p>
        </p:txBody>
      </p:sp>
    </p:spTree>
    <p:extLst>
      <p:ext uri="{BB962C8B-B14F-4D97-AF65-F5344CB8AC3E}">
        <p14:creationId xmlns:p14="http://schemas.microsoft.com/office/powerpoint/2010/main" val="193761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400" dirty="0" smtClean="0"/>
              <a:t>              </a:t>
            </a:r>
            <a:r>
              <a:rPr lang="it-IT" sz="6000" dirty="0" smtClean="0"/>
              <a:t>Messaggio</a:t>
            </a:r>
            <a:r>
              <a:rPr lang="it-IT" sz="6000" dirty="0" smtClean="0"/>
              <a:t>…</a:t>
            </a:r>
            <a:endParaRPr lang="it-IT" sz="4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sz="2400" dirty="0" smtClean="0"/>
              <a:t>… 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Politico</a:t>
            </a:r>
            <a:r>
              <a:rPr lang="it-IT" sz="2400" b="1" dirty="0" smtClean="0"/>
              <a:t>: </a:t>
            </a:r>
            <a:r>
              <a:rPr lang="it-IT" sz="2400" dirty="0" smtClean="0"/>
              <a:t>l’Italia è un paese giovane e povero, ma la nuova generazione (quella dei lettori dei testi in questione) può migliorarlo e rafforzarlo </a:t>
            </a:r>
          </a:p>
          <a:p>
            <a:r>
              <a:rPr lang="it-IT" sz="2400" dirty="0" smtClean="0"/>
              <a:t>… 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Morale</a:t>
            </a:r>
            <a:r>
              <a:rPr lang="it-IT" sz="2400" b="1" dirty="0" smtClean="0"/>
              <a:t>: </a:t>
            </a:r>
            <a:r>
              <a:rPr lang="it-IT" sz="2400" dirty="0" smtClean="0"/>
              <a:t>il nuovo Stato 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ha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bisogno di bravi italiani </a:t>
            </a:r>
          </a:p>
          <a:p>
            <a:pPr marL="0" indent="0">
              <a:buNone/>
            </a:pPr>
            <a:r>
              <a:rPr lang="it-IT" sz="2400" dirty="0"/>
              <a:t>D</a:t>
            </a:r>
            <a:r>
              <a:rPr lang="it-IT" sz="2400" dirty="0" smtClean="0"/>
              <a:t>unque viene messo l’accento sul 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contributo che ogni singolo cittadino poteva offrire </a:t>
            </a:r>
            <a:r>
              <a:rPr lang="it-IT" sz="2400" dirty="0" smtClean="0"/>
              <a:t>(coscienza, onestà, </a:t>
            </a:r>
            <a:r>
              <a:rPr lang="it-IT" sz="2400" dirty="0" smtClean="0"/>
              <a:t>laboriosità, determinazione</a:t>
            </a:r>
            <a:r>
              <a:rPr lang="it-IT" sz="2400" dirty="0" smtClean="0"/>
              <a:t>)</a:t>
            </a:r>
          </a:p>
          <a:p>
            <a:pPr marL="0" indent="0">
              <a:buNone/>
            </a:pPr>
            <a:r>
              <a:rPr lang="it-IT" sz="2400" dirty="0" smtClean="0"/>
              <a:t>Da </a:t>
            </a:r>
            <a:r>
              <a:rPr lang="it-IT" sz="2400" dirty="0" smtClean="0"/>
              <a:t>testi laici, </a:t>
            </a:r>
            <a:r>
              <a:rPr lang="it-IT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entrarono senza problemi anche nelle case delle famiglie cattoliche </a:t>
            </a:r>
            <a:endParaRPr lang="it-IT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55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faccettatura">
  <a:themeElements>
    <a:clrScheme name="Viola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141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Sfaccettatura</vt:lpstr>
      <vt:lpstr>Educare i nuovi italiani:  Cuore &amp; Pinocchio </vt:lpstr>
      <vt:lpstr> Genere: Narrativa per ragazzi                 </vt:lpstr>
      <vt:lpstr>Rivoluzione letteraria  </vt:lpstr>
      <vt:lpstr>             Scopo…</vt:lpstr>
      <vt:lpstr>              Messaggio…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Educare i nuovi italiani:  Cuore &amp; Pinocchio</dc:title>
  <dc:creator>04 Guest</dc:creator>
  <cp:lastModifiedBy>Guest 027</cp:lastModifiedBy>
  <cp:revision>7</cp:revision>
  <dcterms:created xsi:type="dcterms:W3CDTF">2017-02-01T07:24:44Z</dcterms:created>
  <dcterms:modified xsi:type="dcterms:W3CDTF">2017-05-29T12:28:43Z</dcterms:modified>
</cp:coreProperties>
</file>