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84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077641-4278-4DF7-994F-EBAF4CFF14D3}" type="datetimeFigureOut">
              <a:rPr lang="it-IT" smtClean="0"/>
              <a:t>26/05/2017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6FBB20-C03F-4046-873A-062C6904ABB1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2" y="1597820"/>
            <a:ext cx="7772400" cy="110251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911A-6F6B-4F9F-A017-93DB28FBA599}" type="datetimeFigureOut">
              <a:rPr lang="it-IT" smtClean="0"/>
              <a:pPr/>
              <a:t>26/05/2017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4FD2-EE61-4CB7-B8FD-73C33E73AC6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911A-6F6B-4F9F-A017-93DB28FBA599}" type="datetimeFigureOut">
              <a:rPr lang="it-IT" smtClean="0"/>
              <a:pPr/>
              <a:t>26/05/2017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4FD2-EE61-4CB7-B8FD-73C33E73AC6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399" y="205979"/>
            <a:ext cx="2057401" cy="4388644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1" cy="438864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911A-6F6B-4F9F-A017-93DB28FBA599}" type="datetimeFigureOut">
              <a:rPr lang="it-IT" smtClean="0"/>
              <a:pPr/>
              <a:t>26/05/2017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4FD2-EE61-4CB7-B8FD-73C33E73AC6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911A-6F6B-4F9F-A017-93DB28FBA599}" type="datetimeFigureOut">
              <a:rPr lang="it-IT" smtClean="0"/>
              <a:pPr/>
              <a:t>26/05/2017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4FD2-EE61-4CB7-B8FD-73C33E73AC6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4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911A-6F6B-4F9F-A017-93DB28FBA599}" type="datetimeFigureOut">
              <a:rPr lang="it-IT" smtClean="0"/>
              <a:pPr/>
              <a:t>26/05/2017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4FD2-EE61-4CB7-B8FD-73C33E73AC6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1" y="1200151"/>
            <a:ext cx="4038601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1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911A-6F6B-4F9F-A017-93DB28FBA599}" type="datetimeFigureOut">
              <a:rPr lang="it-IT" smtClean="0"/>
              <a:pPr/>
              <a:t>26/05/2017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4FD2-EE61-4CB7-B8FD-73C33E73AC6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4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911A-6F6B-4F9F-A017-93DB28FBA599}" type="datetimeFigureOut">
              <a:rPr lang="it-IT" smtClean="0"/>
              <a:pPr/>
              <a:t>26/05/2017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4FD2-EE61-4CB7-B8FD-73C33E73AC6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911A-6F6B-4F9F-A017-93DB28FBA599}" type="datetimeFigureOut">
              <a:rPr lang="it-IT" smtClean="0"/>
              <a:pPr/>
              <a:t>26/05/2017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4FD2-EE61-4CB7-B8FD-73C33E73AC6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911A-6F6B-4F9F-A017-93DB28FBA599}" type="datetimeFigureOut">
              <a:rPr lang="it-IT" smtClean="0"/>
              <a:pPr/>
              <a:t>26/05/2017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4FD2-EE61-4CB7-B8FD-73C33E73AC6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2" y="204789"/>
            <a:ext cx="5111749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911A-6F6B-4F9F-A017-93DB28FBA599}" type="datetimeFigureOut">
              <a:rPr lang="it-IT" smtClean="0"/>
              <a:pPr/>
              <a:t>26/05/2017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4FD2-EE61-4CB7-B8FD-73C33E73AC6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911A-6F6B-4F9F-A017-93DB28FBA599}" type="datetimeFigureOut">
              <a:rPr lang="it-IT" smtClean="0"/>
              <a:pPr/>
              <a:t>26/05/2017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4FD2-EE61-4CB7-B8FD-73C33E73AC6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5911A-6F6B-4F9F-A017-93DB28FBA599}" type="datetimeFigureOut">
              <a:rPr lang="it-IT" smtClean="0"/>
              <a:pPr/>
              <a:t>26/05/2017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2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24FD2-EE61-4CB7-B8FD-73C33E73AC6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e 3"/>
          <p:cNvSpPr/>
          <p:nvPr/>
        </p:nvSpPr>
        <p:spPr>
          <a:xfrm>
            <a:off x="3071802" y="0"/>
            <a:ext cx="2714644" cy="6250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LIMPIDEZZA </a:t>
            </a:r>
            <a:r>
              <a:rPr lang="it-IT" sz="2400" dirty="0" err="1" smtClean="0"/>
              <a:t>DI</a:t>
            </a:r>
            <a:r>
              <a:rPr lang="it-IT" sz="2400" dirty="0" smtClean="0"/>
              <a:t> SANGUE</a:t>
            </a:r>
            <a:endParaRPr lang="it-IT" sz="2400" dirty="0"/>
          </a:p>
        </p:txBody>
      </p:sp>
      <p:cxnSp>
        <p:nvCxnSpPr>
          <p:cNvPr id="7" name="Connettore 2 6"/>
          <p:cNvCxnSpPr/>
          <p:nvPr/>
        </p:nvCxnSpPr>
        <p:spPr>
          <a:xfrm rot="10800000" flipV="1">
            <a:off x="2143108" y="285734"/>
            <a:ext cx="85725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/>
          <p:nvPr/>
        </p:nvCxnSpPr>
        <p:spPr>
          <a:xfrm rot="5400000">
            <a:off x="3929852" y="785800"/>
            <a:ext cx="356396" cy="722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/>
          <p:nvPr/>
        </p:nvCxnSpPr>
        <p:spPr>
          <a:xfrm>
            <a:off x="5572132" y="214296"/>
            <a:ext cx="1071570" cy="2589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sellaDiTesto 25"/>
          <p:cNvSpPr txBox="1"/>
          <p:nvPr/>
        </p:nvSpPr>
        <p:spPr>
          <a:xfrm>
            <a:off x="142844" y="428610"/>
            <a:ext cx="321471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 smtClean="0"/>
              <a:t>LE ORIGINI</a:t>
            </a:r>
          </a:p>
          <a:p>
            <a:pPr algn="just"/>
            <a:r>
              <a:rPr lang="it-IT" sz="1400" dirty="0" smtClean="0"/>
              <a:t>La nozione di purezza del sangue è emersa dal confronto tra cristiani, ebrei e mori durante il processo di rafforzamento delle élite cristiane al momento della </a:t>
            </a:r>
            <a:r>
              <a:rPr lang="it-IT" sz="1400" dirty="0" err="1" smtClean="0"/>
              <a:t>Reconquista</a:t>
            </a:r>
            <a:r>
              <a:rPr lang="it-IT" sz="1400" dirty="0" smtClean="0"/>
              <a:t> spagnola, che si conclude alla fine del XV secolo. La purezza del sangue è stata un processo istituzionale volto a stabilire la discendenza dell’individuo per controllare la sua qualità e dimostrare la non appartenenza a Ebrei o mori. Questo formalismo ha portato alla costituzione degli Statuti di limpidezza del sangue come meccanismo efficacie per l'esclusione degli ebrei, Mori e dei loro discendenti nella sfera pubblica e religiosa della società spagnola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31" name="CasellaDiTesto 30"/>
          <p:cNvSpPr txBox="1"/>
          <p:nvPr/>
        </p:nvSpPr>
        <p:spPr>
          <a:xfrm>
            <a:off x="3286116" y="680740"/>
            <a:ext cx="33575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smtClean="0"/>
              <a:t/>
            </a:r>
            <a:br>
              <a:rPr lang="it-IT" dirty="0" smtClean="0"/>
            </a:br>
            <a:r>
              <a:rPr lang="it-IT" b="1" dirty="0" smtClean="0"/>
              <a:t>VENEZUELA E INDIOS</a:t>
            </a:r>
          </a:p>
          <a:p>
            <a:pPr algn="just"/>
            <a:r>
              <a:rPr lang="it-IT" sz="1400" dirty="0" smtClean="0"/>
              <a:t>L'idea della purità di sangue </a:t>
            </a:r>
            <a:r>
              <a:rPr lang="it-IT" sz="1400" dirty="0"/>
              <a:t>per il Nuovo Mondo è relativa al principio del controllo, sociale, politico e religioso </a:t>
            </a:r>
            <a:r>
              <a:rPr lang="it-IT" sz="1400" dirty="0" smtClean="0"/>
              <a:t>delle province </a:t>
            </a:r>
            <a:r>
              <a:rPr lang="it-IT" sz="1400" dirty="0"/>
              <a:t>d'oltremare per la penisola. Da un punto di vista giuridico, </a:t>
            </a:r>
            <a:r>
              <a:rPr lang="it-IT" sz="1400" dirty="0" smtClean="0"/>
              <a:t>l’incorporazione degli statuti di limpidezza di sangue </a:t>
            </a:r>
            <a:r>
              <a:rPr lang="it-IT" sz="1400" dirty="0"/>
              <a:t>nel diritto Indiano </a:t>
            </a:r>
            <a:r>
              <a:rPr lang="it-IT" sz="1400" dirty="0" smtClean="0"/>
              <a:t>evidenziano il </a:t>
            </a:r>
            <a:r>
              <a:rPr lang="it-IT" sz="1400" dirty="0"/>
              <a:t>vietare </a:t>
            </a:r>
            <a:r>
              <a:rPr lang="it-IT" sz="1400" dirty="0" smtClean="0"/>
              <a:t>di imbarcarsi </a:t>
            </a:r>
            <a:r>
              <a:rPr lang="it-IT" sz="1400" dirty="0"/>
              <a:t>al nuovo mondo che pesava sui discendenti di ebrei o </a:t>
            </a:r>
            <a:r>
              <a:rPr lang="it-IT" sz="1400" dirty="0" smtClean="0"/>
              <a:t>mori. </a:t>
            </a:r>
            <a:br>
              <a:rPr lang="it-IT" sz="1400" dirty="0" smtClean="0"/>
            </a:br>
            <a:r>
              <a:rPr lang="it-IT" sz="1400" dirty="0" smtClean="0"/>
              <a:t>La limpidezza del sangue nel collegio di </a:t>
            </a:r>
            <a:r>
              <a:rPr lang="it-IT" sz="1400" dirty="0"/>
              <a:t>Avvocati di Caracas è </a:t>
            </a:r>
            <a:r>
              <a:rPr lang="it-IT" sz="1400" dirty="0" smtClean="0"/>
              <a:t>stata utilizzata </a:t>
            </a:r>
            <a:r>
              <a:rPr lang="it-IT" sz="1400" dirty="0"/>
              <a:t>come meccanismo </a:t>
            </a:r>
            <a:r>
              <a:rPr lang="it-IT" sz="1400" dirty="0" smtClean="0"/>
              <a:t>efficacie </a:t>
            </a:r>
            <a:r>
              <a:rPr lang="it-IT" sz="1400" dirty="0"/>
              <a:t>per proteggere </a:t>
            </a:r>
            <a:r>
              <a:rPr lang="it-IT" sz="1400" dirty="0" smtClean="0"/>
              <a:t>dall'istituzione </a:t>
            </a:r>
            <a:r>
              <a:rPr lang="it-IT" sz="1400" dirty="0"/>
              <a:t>del reddito </a:t>
            </a:r>
            <a:r>
              <a:rPr lang="it-IT" sz="1400" dirty="0" smtClean="0"/>
              <a:t>tutti </a:t>
            </a:r>
            <a:r>
              <a:rPr lang="it-IT" sz="1400" dirty="0"/>
              <a:t>coloro che erano discendenti di nativi americani e africani, diventando, come le altre istituzioni, la base ideologica di un sistema stratificazione sociale basata sull'origine delle </a:t>
            </a:r>
            <a:r>
              <a:rPr lang="it-IT" sz="1400" dirty="0" smtClean="0"/>
              <a:t>persone.</a:t>
            </a:r>
            <a:endParaRPr lang="it-IT" sz="1400" dirty="0"/>
          </a:p>
        </p:txBody>
      </p:sp>
      <p:sp>
        <p:nvSpPr>
          <p:cNvPr id="34" name="CasellaDiTesto 33"/>
          <p:cNvSpPr txBox="1"/>
          <p:nvPr/>
        </p:nvSpPr>
        <p:spPr>
          <a:xfrm>
            <a:off x="6572264" y="142858"/>
            <a:ext cx="25717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smtClean="0"/>
              <a:t/>
            </a:r>
            <a:br>
              <a:rPr lang="it-IT" dirty="0" smtClean="0"/>
            </a:br>
            <a:r>
              <a:rPr lang="it-IT" b="1" dirty="0" smtClean="0"/>
              <a:t>ARCHIVIO </a:t>
            </a:r>
            <a:r>
              <a:rPr lang="it-IT" b="1" dirty="0" err="1" smtClean="0"/>
              <a:t>DI</a:t>
            </a:r>
            <a:r>
              <a:rPr lang="it-IT" b="1" dirty="0" smtClean="0"/>
              <a:t> TOLEDO</a:t>
            </a:r>
          </a:p>
          <a:p>
            <a:pPr algn="just"/>
            <a:r>
              <a:rPr lang="it-IT" sz="1400" dirty="0" smtClean="0"/>
              <a:t>Il </a:t>
            </a:r>
            <a:r>
              <a:rPr lang="it-IT" sz="1400" dirty="0"/>
              <a:t>fondo è stato creato </a:t>
            </a:r>
            <a:r>
              <a:rPr lang="it-IT" sz="1400" dirty="0" smtClean="0"/>
              <a:t>per volere del </a:t>
            </a:r>
            <a:r>
              <a:rPr lang="it-IT" sz="1400" dirty="0"/>
              <a:t>cardinale Juan </a:t>
            </a:r>
            <a:r>
              <a:rPr lang="it-IT" sz="1400" dirty="0" err="1"/>
              <a:t>Martinez</a:t>
            </a:r>
            <a:r>
              <a:rPr lang="it-IT" sz="1400" dirty="0"/>
              <a:t> Siliceo, nel 1547, di imporre una legge che richiede di dimostrare la pulizia di eresia o di ebraismo in alcun candidato prima di accedere possesso di una carica nel Duomo: dignità, </a:t>
            </a:r>
            <a:r>
              <a:rPr lang="it-IT" sz="1400" dirty="0" smtClean="0"/>
              <a:t>canonico, beneficiato</a:t>
            </a:r>
            <a:r>
              <a:rPr lang="it-IT" sz="1400" dirty="0"/>
              <a:t>, </a:t>
            </a:r>
            <a:r>
              <a:rPr lang="it-IT" sz="1400" dirty="0" smtClean="0"/>
              <a:t>chierico e </a:t>
            </a:r>
            <a:r>
              <a:rPr lang="it-IT" sz="1400" dirty="0"/>
              <a:t>chierichetto. C'è un </a:t>
            </a:r>
            <a:r>
              <a:rPr lang="it-IT" sz="1400" dirty="0" smtClean="0"/>
              <a:t>indice </a:t>
            </a:r>
            <a:r>
              <a:rPr lang="it-IT" sz="1400" dirty="0"/>
              <a:t>e un file che guida nella ricerca di ciascuna delle persone di un </a:t>
            </a:r>
            <a:r>
              <a:rPr lang="it-IT" sz="1400" dirty="0" smtClean="0"/>
              <a:t>procedimento di </a:t>
            </a:r>
            <a:r>
              <a:rPr lang="it-IT" sz="1400" dirty="0"/>
              <a:t>pulizia, sulle loro famiglie e luoghi di residenza è stato condotto. Lo statuto è stato abolito nel 1865. Il fondo è costituito da circa 3.500  </a:t>
            </a:r>
            <a:r>
              <a:rPr lang="it-IT" sz="1400" dirty="0" smtClean="0"/>
              <a:t>documenti.</a:t>
            </a:r>
            <a:endParaRPr lang="it-IT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e 1"/>
          <p:cNvSpPr/>
          <p:nvPr/>
        </p:nvSpPr>
        <p:spPr>
          <a:xfrm>
            <a:off x="3428992" y="0"/>
            <a:ext cx="2143140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VENEZUELA E INDIOS</a:t>
            </a:r>
            <a:endParaRPr lang="it-IT" dirty="0"/>
          </a:p>
        </p:txBody>
      </p:sp>
      <p:cxnSp>
        <p:nvCxnSpPr>
          <p:cNvPr id="4" name="Connettore 2 3"/>
          <p:cNvCxnSpPr>
            <a:stCxn id="2" idx="2"/>
          </p:cNvCxnSpPr>
          <p:nvPr/>
        </p:nvCxnSpPr>
        <p:spPr>
          <a:xfrm rot="10800000" flipV="1">
            <a:off x="1571604" y="321470"/>
            <a:ext cx="1857388" cy="3214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/>
          <p:cNvSpPr txBox="1"/>
          <p:nvPr/>
        </p:nvSpPr>
        <p:spPr>
          <a:xfrm>
            <a:off x="214282" y="642924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 smtClean="0"/>
              <a:t>L'idea della purità di sangue per il Nuovo Mondo</a:t>
            </a:r>
            <a:endParaRPr lang="it-IT" sz="14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642910" y="1214428"/>
            <a:ext cx="1285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u="sng" dirty="0" smtClean="0"/>
              <a:t>è relativa </a:t>
            </a:r>
            <a:endParaRPr lang="it-IT" sz="1400" b="1" i="1" u="sng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0" y="1785932"/>
            <a:ext cx="33575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 smtClean="0"/>
              <a:t>al principio del controllo, sociale, politico e religioso delle province d'oltremare per la penisola.</a:t>
            </a:r>
            <a:endParaRPr lang="it-IT" sz="1400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0" y="2643188"/>
            <a:ext cx="3286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l’incorporazione degli statuti di limpidezza di sangue nel diritto Indiano </a:t>
            </a:r>
            <a:endParaRPr lang="it-IT" sz="1400" dirty="0"/>
          </a:p>
        </p:txBody>
      </p:sp>
      <p:cxnSp>
        <p:nvCxnSpPr>
          <p:cNvPr id="23" name="Connettore 2 22"/>
          <p:cNvCxnSpPr/>
          <p:nvPr/>
        </p:nvCxnSpPr>
        <p:spPr>
          <a:xfrm rot="5400000">
            <a:off x="893737" y="1177915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/>
          <p:nvPr/>
        </p:nvCxnSpPr>
        <p:spPr>
          <a:xfrm rot="5400000">
            <a:off x="929455" y="1642263"/>
            <a:ext cx="28575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/>
          <p:nvPr/>
        </p:nvCxnSpPr>
        <p:spPr>
          <a:xfrm rot="5400000">
            <a:off x="893737" y="2535237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sellaDiTesto 28"/>
          <p:cNvSpPr txBox="1"/>
          <p:nvPr/>
        </p:nvSpPr>
        <p:spPr>
          <a:xfrm>
            <a:off x="642910" y="3357568"/>
            <a:ext cx="18573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u="sng" dirty="0" smtClean="0"/>
              <a:t>evidenzia</a:t>
            </a:r>
            <a:endParaRPr lang="it-IT" sz="1400" b="1" i="1" u="sng" dirty="0"/>
          </a:p>
        </p:txBody>
      </p:sp>
      <p:cxnSp>
        <p:nvCxnSpPr>
          <p:cNvPr id="31" name="Connettore 2 30"/>
          <p:cNvCxnSpPr/>
          <p:nvPr/>
        </p:nvCxnSpPr>
        <p:spPr>
          <a:xfrm rot="5400000">
            <a:off x="857224" y="328613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sellaDiTesto 31"/>
          <p:cNvSpPr txBox="1"/>
          <p:nvPr/>
        </p:nvSpPr>
        <p:spPr>
          <a:xfrm>
            <a:off x="142844" y="4143386"/>
            <a:ext cx="25003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il vietare di imbarcarsi al nuovo mondo che pesava sui discendenti di ebrei o mori. </a:t>
            </a:r>
            <a:endParaRPr lang="it-IT" sz="1400" dirty="0"/>
          </a:p>
        </p:txBody>
      </p:sp>
      <p:cxnSp>
        <p:nvCxnSpPr>
          <p:cNvPr id="34" name="Connettore 2 33"/>
          <p:cNvCxnSpPr/>
          <p:nvPr/>
        </p:nvCxnSpPr>
        <p:spPr>
          <a:xfrm rot="5400000">
            <a:off x="929456" y="3928278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>
            <a:stCxn id="2" idx="4"/>
          </p:cNvCxnSpPr>
          <p:nvPr/>
        </p:nvCxnSpPr>
        <p:spPr>
          <a:xfrm rot="5400000">
            <a:off x="4286257" y="857247"/>
            <a:ext cx="42861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6"/>
          <p:cNvSpPr txBox="1"/>
          <p:nvPr/>
        </p:nvSpPr>
        <p:spPr>
          <a:xfrm>
            <a:off x="3571868" y="1071552"/>
            <a:ext cx="235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La limpidezza del sangue nel collegio di Avvocati di Caracas </a:t>
            </a:r>
            <a:endParaRPr lang="it-IT" sz="1400" dirty="0"/>
          </a:p>
        </p:txBody>
      </p:sp>
      <p:cxnSp>
        <p:nvCxnSpPr>
          <p:cNvPr id="39" name="Connettore 2 38"/>
          <p:cNvCxnSpPr/>
          <p:nvPr/>
        </p:nvCxnSpPr>
        <p:spPr>
          <a:xfrm rot="5400000">
            <a:off x="4287042" y="1785138"/>
            <a:ext cx="42783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asellaDiTesto 39"/>
          <p:cNvSpPr txBox="1"/>
          <p:nvPr/>
        </p:nvSpPr>
        <p:spPr>
          <a:xfrm>
            <a:off x="3643306" y="1928808"/>
            <a:ext cx="1785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u="sng" dirty="0" smtClean="0"/>
              <a:t>è stata utilizzata </a:t>
            </a:r>
            <a:endParaRPr lang="it-IT" sz="1400" b="1" i="1" u="sng" dirty="0"/>
          </a:p>
        </p:txBody>
      </p:sp>
      <p:sp>
        <p:nvSpPr>
          <p:cNvPr id="46" name="CasellaDiTesto 45"/>
          <p:cNvSpPr txBox="1"/>
          <p:nvPr/>
        </p:nvSpPr>
        <p:spPr>
          <a:xfrm>
            <a:off x="3571868" y="2357436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come meccanismo efficacie </a:t>
            </a:r>
            <a:endParaRPr lang="it-IT" sz="1400" dirty="0"/>
          </a:p>
        </p:txBody>
      </p:sp>
      <p:cxnSp>
        <p:nvCxnSpPr>
          <p:cNvPr id="48" name="Connettore 2 47"/>
          <p:cNvCxnSpPr/>
          <p:nvPr/>
        </p:nvCxnSpPr>
        <p:spPr>
          <a:xfrm rot="5400000">
            <a:off x="4321967" y="2321717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sellaDiTesto 48"/>
          <p:cNvSpPr txBox="1"/>
          <p:nvPr/>
        </p:nvSpPr>
        <p:spPr>
          <a:xfrm>
            <a:off x="3571868" y="3000378"/>
            <a:ext cx="19288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u="sng" dirty="0" smtClean="0"/>
              <a:t>per proteggere </a:t>
            </a:r>
            <a:endParaRPr lang="it-IT" sz="1400" b="1" i="1" u="sng" dirty="0"/>
          </a:p>
        </p:txBody>
      </p:sp>
      <p:cxnSp>
        <p:nvCxnSpPr>
          <p:cNvPr id="51" name="Connettore 2 50"/>
          <p:cNvCxnSpPr/>
          <p:nvPr/>
        </p:nvCxnSpPr>
        <p:spPr>
          <a:xfrm rot="5400000">
            <a:off x="4286248" y="292894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CasellaDiTesto 51"/>
          <p:cNvSpPr txBox="1"/>
          <p:nvPr/>
        </p:nvSpPr>
        <p:spPr>
          <a:xfrm>
            <a:off x="3500430" y="3429006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dall'istituzione del reddito tutti coloro che </a:t>
            </a:r>
            <a:endParaRPr lang="it-IT" sz="1400" dirty="0"/>
          </a:p>
        </p:txBody>
      </p:sp>
      <p:cxnSp>
        <p:nvCxnSpPr>
          <p:cNvPr id="54" name="Connettore 2 53"/>
          <p:cNvCxnSpPr/>
          <p:nvPr/>
        </p:nvCxnSpPr>
        <p:spPr>
          <a:xfrm rot="5400000">
            <a:off x="4250529" y="3393287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asellaDiTesto 54"/>
          <p:cNvSpPr txBox="1"/>
          <p:nvPr/>
        </p:nvSpPr>
        <p:spPr>
          <a:xfrm>
            <a:off x="3500430" y="4000510"/>
            <a:ext cx="1714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u="sng" dirty="0" smtClean="0"/>
              <a:t>erano discendenti </a:t>
            </a:r>
            <a:endParaRPr lang="it-IT" sz="1400" b="1" i="1" u="sng" dirty="0"/>
          </a:p>
        </p:txBody>
      </p:sp>
      <p:cxnSp>
        <p:nvCxnSpPr>
          <p:cNvPr id="57" name="Connettore 2 56"/>
          <p:cNvCxnSpPr/>
          <p:nvPr/>
        </p:nvCxnSpPr>
        <p:spPr>
          <a:xfrm rot="5400000">
            <a:off x="4144166" y="3999716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57"/>
          <p:cNvSpPr txBox="1"/>
          <p:nvPr/>
        </p:nvSpPr>
        <p:spPr>
          <a:xfrm>
            <a:off x="3643306" y="4500576"/>
            <a:ext cx="1571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di nativi americani e africani</a:t>
            </a:r>
            <a:endParaRPr lang="it-IT" sz="1400" dirty="0"/>
          </a:p>
        </p:txBody>
      </p:sp>
      <p:cxnSp>
        <p:nvCxnSpPr>
          <p:cNvPr id="60" name="Connettore 2 59"/>
          <p:cNvCxnSpPr>
            <a:stCxn id="55" idx="2"/>
          </p:cNvCxnSpPr>
          <p:nvPr/>
        </p:nvCxnSpPr>
        <p:spPr>
          <a:xfrm rot="5400000">
            <a:off x="4225823" y="4440150"/>
            <a:ext cx="26372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2 61"/>
          <p:cNvCxnSpPr/>
          <p:nvPr/>
        </p:nvCxnSpPr>
        <p:spPr>
          <a:xfrm rot="5400000" flipH="1" flipV="1">
            <a:off x="4357686" y="2071684"/>
            <a:ext cx="3571900" cy="15716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asellaDiTesto 62"/>
          <p:cNvSpPr txBox="1"/>
          <p:nvPr/>
        </p:nvSpPr>
        <p:spPr>
          <a:xfrm>
            <a:off x="7072298" y="785800"/>
            <a:ext cx="20717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u="sng" dirty="0" smtClean="0"/>
              <a:t>Diventando</a:t>
            </a:r>
            <a:endParaRPr lang="it-IT" sz="1400" dirty="0"/>
          </a:p>
        </p:txBody>
      </p:sp>
      <p:sp>
        <p:nvSpPr>
          <p:cNvPr id="64" name="CasellaDiTesto 63"/>
          <p:cNvSpPr txBox="1"/>
          <p:nvPr/>
        </p:nvSpPr>
        <p:spPr>
          <a:xfrm>
            <a:off x="7072330" y="1428742"/>
            <a:ext cx="17859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la base ideologica di un sistema stratificazione sociale </a:t>
            </a:r>
            <a:endParaRPr lang="it-IT" sz="1400" dirty="0"/>
          </a:p>
        </p:txBody>
      </p:sp>
      <p:cxnSp>
        <p:nvCxnSpPr>
          <p:cNvPr id="66" name="Connettore 2 65"/>
          <p:cNvCxnSpPr/>
          <p:nvPr/>
        </p:nvCxnSpPr>
        <p:spPr>
          <a:xfrm rot="5400000">
            <a:off x="7572396" y="1214428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CasellaDiTesto 66"/>
          <p:cNvSpPr txBox="1"/>
          <p:nvPr/>
        </p:nvSpPr>
        <p:spPr>
          <a:xfrm>
            <a:off x="7286644" y="2571750"/>
            <a:ext cx="1571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u="sng" dirty="0" smtClean="0"/>
              <a:t>basata</a:t>
            </a:r>
            <a:endParaRPr lang="it-IT" sz="1400" b="1" i="1" u="sng" dirty="0"/>
          </a:p>
        </p:txBody>
      </p:sp>
      <p:cxnSp>
        <p:nvCxnSpPr>
          <p:cNvPr id="69" name="Connettore 2 68"/>
          <p:cNvCxnSpPr/>
          <p:nvPr/>
        </p:nvCxnSpPr>
        <p:spPr>
          <a:xfrm rot="5400000">
            <a:off x="7644628" y="2356642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asellaDiTesto 69"/>
          <p:cNvSpPr txBox="1"/>
          <p:nvPr/>
        </p:nvSpPr>
        <p:spPr>
          <a:xfrm>
            <a:off x="7215206" y="3214692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sull'origine delle persone.</a:t>
            </a:r>
            <a:endParaRPr lang="it-IT" sz="1400" dirty="0"/>
          </a:p>
        </p:txBody>
      </p:sp>
      <p:cxnSp>
        <p:nvCxnSpPr>
          <p:cNvPr id="72" name="Connettore 2 71"/>
          <p:cNvCxnSpPr/>
          <p:nvPr/>
        </p:nvCxnSpPr>
        <p:spPr>
          <a:xfrm rot="5400000">
            <a:off x="7715272" y="307181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e 1"/>
          <p:cNvSpPr/>
          <p:nvPr/>
        </p:nvSpPr>
        <p:spPr>
          <a:xfrm>
            <a:off x="3786182" y="0"/>
            <a:ext cx="2000264" cy="7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ARCHIVIO </a:t>
            </a:r>
            <a:r>
              <a:rPr lang="it-IT" dirty="0" err="1" smtClean="0"/>
              <a:t>DI</a:t>
            </a:r>
            <a:r>
              <a:rPr lang="it-IT" dirty="0" smtClean="0"/>
              <a:t> TOLEDO</a:t>
            </a:r>
            <a:endParaRPr lang="it-IT" dirty="0"/>
          </a:p>
        </p:txBody>
      </p:sp>
      <p:cxnSp>
        <p:nvCxnSpPr>
          <p:cNvPr id="4" name="Connettore 2 3"/>
          <p:cNvCxnSpPr>
            <a:stCxn id="2" idx="2"/>
          </p:cNvCxnSpPr>
          <p:nvPr/>
        </p:nvCxnSpPr>
        <p:spPr>
          <a:xfrm rot="10800000">
            <a:off x="2000232" y="214298"/>
            <a:ext cx="1785950" cy="1786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sellaDiTesto 4"/>
          <p:cNvSpPr txBox="1"/>
          <p:nvPr/>
        </p:nvSpPr>
        <p:spPr>
          <a:xfrm>
            <a:off x="714348" y="0"/>
            <a:ext cx="10715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Il fondo </a:t>
            </a:r>
            <a:endParaRPr lang="it-IT" sz="1400" dirty="0"/>
          </a:p>
        </p:txBody>
      </p:sp>
      <p:cxnSp>
        <p:nvCxnSpPr>
          <p:cNvPr id="7" name="Connettore 2 6"/>
          <p:cNvCxnSpPr/>
          <p:nvPr/>
        </p:nvCxnSpPr>
        <p:spPr>
          <a:xfrm rot="5400000">
            <a:off x="892943" y="321453"/>
            <a:ext cx="214315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571472" y="357172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u="sng" dirty="0" smtClean="0"/>
              <a:t>è stato creato per volere</a:t>
            </a:r>
            <a:endParaRPr lang="it-IT" sz="1400" b="1" i="1" u="sng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357158" y="1000114"/>
            <a:ext cx="19288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del cardinale Juan </a:t>
            </a:r>
            <a:r>
              <a:rPr lang="it-IT" sz="1400" dirty="0" err="1" smtClean="0"/>
              <a:t>Martinez</a:t>
            </a:r>
            <a:r>
              <a:rPr lang="it-IT" sz="1400" dirty="0" smtClean="0"/>
              <a:t> Siliceo, nel 1547</a:t>
            </a:r>
            <a:endParaRPr lang="it-IT" sz="1400" dirty="0"/>
          </a:p>
        </p:txBody>
      </p:sp>
      <p:cxnSp>
        <p:nvCxnSpPr>
          <p:cNvPr id="13" name="Connettore 2 12"/>
          <p:cNvCxnSpPr/>
          <p:nvPr/>
        </p:nvCxnSpPr>
        <p:spPr>
          <a:xfrm rot="16200000" flipH="1">
            <a:off x="922364" y="934975"/>
            <a:ext cx="191161" cy="356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 rot="5400000">
            <a:off x="893340" y="1678378"/>
            <a:ext cx="21431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500034" y="1714494"/>
            <a:ext cx="1571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u="sng" dirty="0" smtClean="0"/>
              <a:t>di imporre</a:t>
            </a:r>
            <a:endParaRPr lang="it-IT" sz="1400" b="1" i="1" u="sng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357158" y="2071684"/>
            <a:ext cx="15001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una legge </a:t>
            </a:r>
            <a:endParaRPr lang="it-IT" sz="1400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500034" y="2428874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u="sng" dirty="0" smtClean="0"/>
              <a:t>che richiede di dimostrare </a:t>
            </a:r>
            <a:endParaRPr lang="it-IT" sz="1400" b="1" i="1" u="sng" dirty="0"/>
          </a:p>
        </p:txBody>
      </p:sp>
      <p:cxnSp>
        <p:nvCxnSpPr>
          <p:cNvPr id="21" name="Connettore 2 20"/>
          <p:cNvCxnSpPr/>
          <p:nvPr/>
        </p:nvCxnSpPr>
        <p:spPr>
          <a:xfrm rot="5400000">
            <a:off x="679423" y="2035171"/>
            <a:ext cx="21352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/>
          <p:nvPr/>
        </p:nvCxnSpPr>
        <p:spPr>
          <a:xfrm rot="5400000">
            <a:off x="803662" y="2410998"/>
            <a:ext cx="285752" cy="3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sellaDiTesto 26"/>
          <p:cNvSpPr txBox="1"/>
          <p:nvPr/>
        </p:nvSpPr>
        <p:spPr>
          <a:xfrm>
            <a:off x="428596" y="2928940"/>
            <a:ext cx="20717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la pulizia di eresia o di ebraismo in alcun candidato </a:t>
            </a:r>
            <a:endParaRPr lang="it-IT" sz="1400" dirty="0"/>
          </a:p>
        </p:txBody>
      </p:sp>
      <p:cxnSp>
        <p:nvCxnSpPr>
          <p:cNvPr id="29" name="Connettore 2 28"/>
          <p:cNvCxnSpPr/>
          <p:nvPr/>
        </p:nvCxnSpPr>
        <p:spPr>
          <a:xfrm rot="5400000">
            <a:off x="822299" y="2963865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asellaDiTesto 40"/>
          <p:cNvSpPr txBox="1"/>
          <p:nvPr/>
        </p:nvSpPr>
        <p:spPr>
          <a:xfrm>
            <a:off x="500034" y="3857634"/>
            <a:ext cx="15716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u="sng" dirty="0" smtClean="0"/>
              <a:t>prima di accedere possesso </a:t>
            </a:r>
            <a:endParaRPr lang="it-IT" sz="1400" b="1" i="1" u="sng" dirty="0"/>
          </a:p>
        </p:txBody>
      </p:sp>
      <p:cxnSp>
        <p:nvCxnSpPr>
          <p:cNvPr id="43" name="Connettore 2 42"/>
          <p:cNvCxnSpPr/>
          <p:nvPr/>
        </p:nvCxnSpPr>
        <p:spPr>
          <a:xfrm rot="5400000">
            <a:off x="857224" y="3786196"/>
            <a:ext cx="28654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sellaDiTesto 48"/>
          <p:cNvSpPr txBox="1"/>
          <p:nvPr/>
        </p:nvSpPr>
        <p:spPr>
          <a:xfrm>
            <a:off x="428596" y="4404836"/>
            <a:ext cx="235745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di una carica nel Duomo: dignità, canonico, beneficiato, chierico e chierichetto</a:t>
            </a:r>
            <a:endParaRPr lang="it-IT" sz="1400" dirty="0"/>
          </a:p>
        </p:txBody>
      </p:sp>
      <p:cxnSp>
        <p:nvCxnSpPr>
          <p:cNvPr id="51" name="Connettore 2 50"/>
          <p:cNvCxnSpPr/>
          <p:nvPr/>
        </p:nvCxnSpPr>
        <p:spPr>
          <a:xfrm rot="5400000">
            <a:off x="893737" y="4392625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asellaDiTesto 56"/>
          <p:cNvSpPr txBox="1"/>
          <p:nvPr/>
        </p:nvSpPr>
        <p:spPr>
          <a:xfrm>
            <a:off x="3214678" y="1000114"/>
            <a:ext cx="19288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C'è un indice e un file </a:t>
            </a:r>
            <a:endParaRPr lang="it-IT" sz="1400" dirty="0"/>
          </a:p>
        </p:txBody>
      </p:sp>
      <p:cxnSp>
        <p:nvCxnSpPr>
          <p:cNvPr id="59" name="Connettore 2 58"/>
          <p:cNvCxnSpPr>
            <a:stCxn id="2" idx="3"/>
          </p:cNvCxnSpPr>
          <p:nvPr/>
        </p:nvCxnSpPr>
        <p:spPr>
          <a:xfrm rot="5400000">
            <a:off x="3839390" y="760390"/>
            <a:ext cx="329392" cy="150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CasellaDiTesto 60"/>
          <p:cNvSpPr txBox="1"/>
          <p:nvPr/>
        </p:nvSpPr>
        <p:spPr>
          <a:xfrm>
            <a:off x="3500430" y="1357304"/>
            <a:ext cx="2000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u="sng" dirty="0" smtClean="0"/>
              <a:t>che guida</a:t>
            </a:r>
            <a:endParaRPr lang="it-IT" sz="1400" b="1" i="1" u="sng" dirty="0"/>
          </a:p>
        </p:txBody>
      </p:sp>
      <p:cxnSp>
        <p:nvCxnSpPr>
          <p:cNvPr id="63" name="Connettore 2 62"/>
          <p:cNvCxnSpPr/>
          <p:nvPr/>
        </p:nvCxnSpPr>
        <p:spPr>
          <a:xfrm rot="5400000">
            <a:off x="3821901" y="1321585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asellaDiTesto 63"/>
          <p:cNvSpPr txBox="1"/>
          <p:nvPr/>
        </p:nvSpPr>
        <p:spPr>
          <a:xfrm>
            <a:off x="3071802" y="1857370"/>
            <a:ext cx="235745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nella ricerca di ciascuna delle persone di un procedimento di </a:t>
            </a:r>
            <a:r>
              <a:rPr lang="it-IT" sz="1400" dirty="0" smtClean="0"/>
              <a:t>pulizia.</a:t>
            </a:r>
            <a:endParaRPr lang="it-IT" sz="1400" dirty="0"/>
          </a:p>
        </p:txBody>
      </p:sp>
      <p:cxnSp>
        <p:nvCxnSpPr>
          <p:cNvPr id="68" name="Connettore 2 67"/>
          <p:cNvCxnSpPr/>
          <p:nvPr/>
        </p:nvCxnSpPr>
        <p:spPr>
          <a:xfrm rot="5400000">
            <a:off x="3786976" y="1785932"/>
            <a:ext cx="28495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CasellaDiTesto 68"/>
          <p:cNvSpPr txBox="1"/>
          <p:nvPr/>
        </p:nvSpPr>
        <p:spPr>
          <a:xfrm>
            <a:off x="3214678" y="2857502"/>
            <a:ext cx="1785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u="sng" dirty="0" smtClean="0"/>
              <a:t>è stato condotto</a:t>
            </a:r>
            <a:endParaRPr lang="it-IT" sz="1400" b="1" i="1" u="sng" dirty="0"/>
          </a:p>
        </p:txBody>
      </p:sp>
      <p:cxnSp>
        <p:nvCxnSpPr>
          <p:cNvPr id="71" name="Connettore 2 70"/>
          <p:cNvCxnSpPr/>
          <p:nvPr/>
        </p:nvCxnSpPr>
        <p:spPr>
          <a:xfrm rot="5400000">
            <a:off x="3643306" y="271462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CasellaDiTesto 72"/>
          <p:cNvSpPr txBox="1"/>
          <p:nvPr/>
        </p:nvSpPr>
        <p:spPr>
          <a:xfrm>
            <a:off x="3143240" y="3643320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sulle loro famiglie e luoghi di residenza</a:t>
            </a:r>
            <a:endParaRPr lang="it-IT" sz="1400" dirty="0"/>
          </a:p>
        </p:txBody>
      </p:sp>
      <p:cxnSp>
        <p:nvCxnSpPr>
          <p:cNvPr id="75" name="Connettore 2 74"/>
          <p:cNvCxnSpPr/>
          <p:nvPr/>
        </p:nvCxnSpPr>
        <p:spPr>
          <a:xfrm rot="16200000" flipH="1">
            <a:off x="3761476" y="3382273"/>
            <a:ext cx="335165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2 76"/>
          <p:cNvCxnSpPr>
            <a:stCxn id="2" idx="6"/>
            <a:endCxn id="78" idx="1"/>
          </p:cNvCxnSpPr>
          <p:nvPr/>
        </p:nvCxnSpPr>
        <p:spPr>
          <a:xfrm>
            <a:off x="5786446" y="392900"/>
            <a:ext cx="1071570" cy="1895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asellaDiTesto 77"/>
          <p:cNvSpPr txBox="1"/>
          <p:nvPr/>
        </p:nvSpPr>
        <p:spPr>
          <a:xfrm>
            <a:off x="6858016" y="428610"/>
            <a:ext cx="2000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Lo statuto</a:t>
            </a:r>
            <a:endParaRPr lang="it-IT" sz="1400" dirty="0"/>
          </a:p>
        </p:txBody>
      </p:sp>
      <p:sp>
        <p:nvSpPr>
          <p:cNvPr id="88" name="CasellaDiTesto 87"/>
          <p:cNvSpPr txBox="1"/>
          <p:nvPr/>
        </p:nvSpPr>
        <p:spPr>
          <a:xfrm>
            <a:off x="6786578" y="857238"/>
            <a:ext cx="1714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u="sng" dirty="0" smtClean="0"/>
              <a:t>è stato abolito </a:t>
            </a:r>
            <a:endParaRPr lang="it-IT" sz="1400" b="1" i="1" u="sng" dirty="0"/>
          </a:p>
        </p:txBody>
      </p:sp>
      <p:cxnSp>
        <p:nvCxnSpPr>
          <p:cNvPr id="90" name="Connettore 2 89"/>
          <p:cNvCxnSpPr/>
          <p:nvPr/>
        </p:nvCxnSpPr>
        <p:spPr>
          <a:xfrm rot="5400000">
            <a:off x="7215206" y="78580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CasellaDiTesto 90"/>
          <p:cNvSpPr txBox="1"/>
          <p:nvPr/>
        </p:nvSpPr>
        <p:spPr>
          <a:xfrm>
            <a:off x="6858016" y="1357304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nel 1865</a:t>
            </a:r>
            <a:endParaRPr lang="it-IT" sz="1400" dirty="0"/>
          </a:p>
        </p:txBody>
      </p:sp>
      <p:cxnSp>
        <p:nvCxnSpPr>
          <p:cNvPr id="93" name="Connettore 2 92"/>
          <p:cNvCxnSpPr/>
          <p:nvPr/>
        </p:nvCxnSpPr>
        <p:spPr>
          <a:xfrm rot="5400000">
            <a:off x="7250925" y="1250147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CasellaDiTesto 93"/>
          <p:cNvSpPr txBox="1"/>
          <p:nvPr/>
        </p:nvSpPr>
        <p:spPr>
          <a:xfrm>
            <a:off x="6858016" y="1857370"/>
            <a:ext cx="15001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Il fondo </a:t>
            </a:r>
            <a:endParaRPr lang="it-IT" sz="1400" dirty="0"/>
          </a:p>
        </p:txBody>
      </p:sp>
      <p:cxnSp>
        <p:nvCxnSpPr>
          <p:cNvPr id="96" name="Connettore 2 95"/>
          <p:cNvCxnSpPr/>
          <p:nvPr/>
        </p:nvCxnSpPr>
        <p:spPr>
          <a:xfrm rot="5400000">
            <a:off x="7322363" y="1750213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CasellaDiTesto 96"/>
          <p:cNvSpPr txBox="1"/>
          <p:nvPr/>
        </p:nvSpPr>
        <p:spPr>
          <a:xfrm>
            <a:off x="6929454" y="2357436"/>
            <a:ext cx="1643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u="sng" dirty="0" smtClean="0"/>
              <a:t>è costituito </a:t>
            </a:r>
            <a:endParaRPr lang="it-IT" sz="1400" b="1" i="1" u="sng" dirty="0"/>
          </a:p>
        </p:txBody>
      </p:sp>
      <p:cxnSp>
        <p:nvCxnSpPr>
          <p:cNvPr id="99" name="Connettore 2 98"/>
          <p:cNvCxnSpPr/>
          <p:nvPr/>
        </p:nvCxnSpPr>
        <p:spPr>
          <a:xfrm rot="5400000">
            <a:off x="7250925" y="2250279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CasellaDiTesto 99"/>
          <p:cNvSpPr txBox="1"/>
          <p:nvPr/>
        </p:nvSpPr>
        <p:spPr>
          <a:xfrm>
            <a:off x="6858016" y="2857502"/>
            <a:ext cx="1571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da circa 3.500  documenti.</a:t>
            </a:r>
            <a:endParaRPr lang="it-IT" sz="1400" dirty="0"/>
          </a:p>
        </p:txBody>
      </p:sp>
      <p:cxnSp>
        <p:nvCxnSpPr>
          <p:cNvPr id="102" name="Connettore 2 101"/>
          <p:cNvCxnSpPr/>
          <p:nvPr/>
        </p:nvCxnSpPr>
        <p:spPr>
          <a:xfrm rot="5400000">
            <a:off x="7322363" y="2750345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312</Words>
  <Application>Microsoft Office PowerPoint</Application>
  <PresentationFormat>Presentazione su schermo (16:9)</PresentationFormat>
  <Paragraphs>46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Stefano Ceccarelli</dc:creator>
  <cp:lastModifiedBy>Stefano Ceccarelli</cp:lastModifiedBy>
  <cp:revision>23</cp:revision>
  <dcterms:created xsi:type="dcterms:W3CDTF">2017-05-12T13:15:29Z</dcterms:created>
  <dcterms:modified xsi:type="dcterms:W3CDTF">2017-05-26T13:40:51Z</dcterms:modified>
</cp:coreProperties>
</file>