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6" r:id="rId4"/>
    <p:sldId id="257" r:id="rId5"/>
    <p:sldId id="258" r:id="rId6"/>
    <p:sldId id="259" r:id="rId7"/>
    <p:sldId id="261" r:id="rId8"/>
    <p:sldId id="263" r:id="rId9"/>
    <p:sldId id="260" r:id="rId10"/>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82D04AFE-1901-492B-9E5C-40C16DED6D90}" type="datetimeFigureOut">
              <a:rPr lang="es-AR" smtClean="0"/>
              <a:t>31/3/2017</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AE84005-C686-467D-8A49-4384546F5076}" type="slidenum">
              <a:rPr lang="es-AR" smtClean="0"/>
              <a:t>‹Nº›</a:t>
            </a:fld>
            <a:endParaRPr lang="es-A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2D04AFE-1901-492B-9E5C-40C16DED6D90}" type="datetimeFigureOut">
              <a:rPr lang="es-AR" smtClean="0"/>
              <a:t>31/3/2017</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AE84005-C686-467D-8A49-4384546F5076}"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2D04AFE-1901-492B-9E5C-40C16DED6D90}" type="datetimeFigureOut">
              <a:rPr lang="es-AR" smtClean="0"/>
              <a:t>31/3/2017</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AE84005-C686-467D-8A49-4384546F5076}" type="slidenum">
              <a:rPr lang="es-AR" smtClean="0"/>
              <a:t>‹Nº›</a:t>
            </a:fld>
            <a:endParaRPr lang="es-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82D04AFE-1901-492B-9E5C-40C16DED6D90}" type="datetimeFigureOut">
              <a:rPr lang="es-AR" smtClean="0"/>
              <a:t>31/3/2017</a:t>
            </a:fld>
            <a:endParaRPr lang="es-AR"/>
          </a:p>
        </p:txBody>
      </p:sp>
      <p:sp>
        <p:nvSpPr>
          <p:cNvPr id="20" name="19 Marcador de pie de página"/>
          <p:cNvSpPr>
            <a:spLocks noGrp="1"/>
          </p:cNvSpPr>
          <p:nvPr>
            <p:ph type="ftr" sz="quarter" idx="11"/>
          </p:nvPr>
        </p:nvSpPr>
        <p:spPr/>
        <p:txBody>
          <a:bodyPr/>
          <a:lstStyle>
            <a:extLst/>
          </a:lstStyle>
          <a:p>
            <a:endParaRPr lang="es-AR"/>
          </a:p>
        </p:txBody>
      </p:sp>
      <p:sp>
        <p:nvSpPr>
          <p:cNvPr id="10" name="9 Marcador de número de diapositiva"/>
          <p:cNvSpPr>
            <a:spLocks noGrp="1"/>
          </p:cNvSpPr>
          <p:nvPr>
            <p:ph type="sldNum" sz="quarter" idx="12"/>
          </p:nvPr>
        </p:nvSpPr>
        <p:spPr/>
        <p:txBody>
          <a:bodyPr/>
          <a:lstStyle>
            <a:extLst/>
          </a:lstStyle>
          <a:p>
            <a:fld id="{1AE84005-C686-467D-8A49-4384546F5076}" type="slidenum">
              <a:rPr lang="es-AR" smtClean="0"/>
              <a:t>‹Nº›</a:t>
            </a:fld>
            <a:endParaRPr lang="es-AR"/>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2D04AFE-1901-492B-9E5C-40C16DED6D90}" type="datetimeFigureOut">
              <a:rPr lang="es-AR" smtClean="0"/>
              <a:t>31/3/2017</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1AE84005-C686-467D-8A49-4384546F5076}" type="slidenum">
              <a:rPr lang="es-AR" smtClean="0"/>
              <a:t>‹Nº›</a:t>
            </a:fld>
            <a:endParaRPr lang="es-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82D04AFE-1901-492B-9E5C-40C16DED6D90}" type="datetimeFigureOut">
              <a:rPr lang="es-AR" smtClean="0"/>
              <a:t>31/3/2017</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1AE84005-C686-467D-8A49-4384546F5076}" type="slidenum">
              <a:rPr lang="es-AR" smtClean="0"/>
              <a:t>‹Nº›</a:t>
            </a:fld>
            <a:endParaRPr lang="es-AR"/>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2D04AFE-1901-492B-9E5C-40C16DED6D90}" type="datetimeFigureOut">
              <a:rPr lang="es-AR" smtClean="0"/>
              <a:t>31/3/2017</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1AE84005-C686-467D-8A49-4384546F5076}" type="slidenum">
              <a:rPr lang="es-AR" smtClean="0"/>
              <a:t>‹Nº›</a:t>
            </a:fld>
            <a:endParaRPr lang="es-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82D04AFE-1901-492B-9E5C-40C16DED6D90}" type="datetimeFigureOut">
              <a:rPr lang="es-AR" smtClean="0"/>
              <a:t>31/3/2017</a:t>
            </a:fld>
            <a:endParaRPr lang="es-AR"/>
          </a:p>
        </p:txBody>
      </p:sp>
      <p:sp>
        <p:nvSpPr>
          <p:cNvPr id="8" name="7 Marcador de pie de página"/>
          <p:cNvSpPr>
            <a:spLocks noGrp="1"/>
          </p:cNvSpPr>
          <p:nvPr>
            <p:ph type="ftr" sz="quarter" idx="11"/>
          </p:nvPr>
        </p:nvSpPr>
        <p:spPr/>
        <p:txBody>
          <a:bodyPr/>
          <a:lstStyle>
            <a:extLst/>
          </a:lstStyle>
          <a:p>
            <a:endParaRPr lang="es-AR"/>
          </a:p>
        </p:txBody>
      </p:sp>
      <p:sp>
        <p:nvSpPr>
          <p:cNvPr id="9" name="8 Marcador de número de diapositiva"/>
          <p:cNvSpPr>
            <a:spLocks noGrp="1"/>
          </p:cNvSpPr>
          <p:nvPr>
            <p:ph type="sldNum" sz="quarter" idx="12"/>
          </p:nvPr>
        </p:nvSpPr>
        <p:spPr/>
        <p:txBody>
          <a:bodyPr/>
          <a:lstStyle>
            <a:extLst/>
          </a:lstStyle>
          <a:p>
            <a:fld id="{1AE84005-C686-467D-8A49-4384546F5076}" type="slidenum">
              <a:rPr lang="es-AR" smtClean="0"/>
              <a:t>‹Nº›</a:t>
            </a:fld>
            <a:endParaRPr lang="es-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82D04AFE-1901-492B-9E5C-40C16DED6D90}" type="datetimeFigureOut">
              <a:rPr lang="es-AR" smtClean="0"/>
              <a:t>31/3/2017</a:t>
            </a:fld>
            <a:endParaRPr lang="es-AR"/>
          </a:p>
        </p:txBody>
      </p:sp>
      <p:sp>
        <p:nvSpPr>
          <p:cNvPr id="4" name="3 Marcador de pie de página"/>
          <p:cNvSpPr>
            <a:spLocks noGrp="1"/>
          </p:cNvSpPr>
          <p:nvPr>
            <p:ph type="ftr" sz="quarter" idx="11"/>
          </p:nvPr>
        </p:nvSpPr>
        <p:spPr/>
        <p:txBody>
          <a:bodyPr/>
          <a:lstStyle>
            <a:extLst/>
          </a:lstStyle>
          <a:p>
            <a:endParaRPr lang="es-AR"/>
          </a:p>
        </p:txBody>
      </p:sp>
      <p:sp>
        <p:nvSpPr>
          <p:cNvPr id="5" name="4 Marcador de número de diapositiva"/>
          <p:cNvSpPr>
            <a:spLocks noGrp="1"/>
          </p:cNvSpPr>
          <p:nvPr>
            <p:ph type="sldNum" sz="quarter" idx="12"/>
          </p:nvPr>
        </p:nvSpPr>
        <p:spPr/>
        <p:txBody>
          <a:bodyPr/>
          <a:lstStyle>
            <a:extLst/>
          </a:lstStyle>
          <a:p>
            <a:fld id="{1AE84005-C686-467D-8A49-4384546F5076}" type="slidenum">
              <a:rPr lang="es-AR" smtClean="0"/>
              <a:t>‹Nº›</a:t>
            </a:fld>
            <a:endParaRPr lang="es-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82D04AFE-1901-492B-9E5C-40C16DED6D90}" type="datetimeFigureOut">
              <a:rPr lang="es-AR" smtClean="0"/>
              <a:t>31/3/2017</a:t>
            </a:fld>
            <a:endParaRPr lang="es-AR"/>
          </a:p>
        </p:txBody>
      </p:sp>
      <p:sp>
        <p:nvSpPr>
          <p:cNvPr id="3" name="2 Marcador de pie de página"/>
          <p:cNvSpPr>
            <a:spLocks noGrp="1"/>
          </p:cNvSpPr>
          <p:nvPr>
            <p:ph type="ftr" sz="quarter" idx="11"/>
          </p:nvPr>
        </p:nvSpPr>
        <p:spPr/>
        <p:txBody>
          <a:bodyPr/>
          <a:lstStyle>
            <a:extLst/>
          </a:lstStyle>
          <a:p>
            <a:endParaRPr lang="es-AR"/>
          </a:p>
        </p:txBody>
      </p:sp>
      <p:sp>
        <p:nvSpPr>
          <p:cNvPr id="4" name="3 Marcador de número de diapositiva"/>
          <p:cNvSpPr>
            <a:spLocks noGrp="1"/>
          </p:cNvSpPr>
          <p:nvPr>
            <p:ph type="sldNum" sz="quarter" idx="12"/>
          </p:nvPr>
        </p:nvSpPr>
        <p:spPr/>
        <p:txBody>
          <a:bodyPr/>
          <a:lstStyle>
            <a:extLst/>
          </a:lstStyle>
          <a:p>
            <a:fld id="{1AE84005-C686-467D-8A49-4384546F5076}" type="slidenum">
              <a:rPr lang="es-AR" smtClean="0"/>
              <a:t>‹Nº›</a:t>
            </a:fld>
            <a:endParaRPr lang="es-AR"/>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2D04AFE-1901-492B-9E5C-40C16DED6D90}" type="datetimeFigureOut">
              <a:rPr lang="es-AR" smtClean="0"/>
              <a:t>31/3/2017</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1AE84005-C686-467D-8A49-4384546F5076}"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2D04AFE-1901-492B-9E5C-40C16DED6D90}" type="datetimeFigureOut">
              <a:rPr lang="es-AR" smtClean="0"/>
              <a:t>31/3/2017</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AE84005-C686-467D-8A49-4384546F5076}" type="slidenum">
              <a:rPr lang="es-AR" smtClean="0"/>
              <a:t>‹Nº›</a:t>
            </a:fld>
            <a:endParaRPr lang="es-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82D04AFE-1901-492B-9E5C-40C16DED6D90}" type="datetimeFigureOut">
              <a:rPr lang="es-AR" smtClean="0"/>
              <a:t>31/3/2017</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1AE84005-C686-467D-8A49-4384546F5076}" type="slidenum">
              <a:rPr lang="es-AR" smtClean="0"/>
              <a:t>‹Nº›</a:t>
            </a:fld>
            <a:endParaRPr lang="es-AR"/>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2D04AFE-1901-492B-9E5C-40C16DED6D90}" type="datetimeFigureOut">
              <a:rPr lang="es-AR" smtClean="0"/>
              <a:t>31/3/2017</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1AE84005-C686-467D-8A49-4384546F5076}" type="slidenum">
              <a:rPr lang="es-AR" smtClean="0"/>
              <a:t>‹Nº›</a:t>
            </a:fld>
            <a:endParaRPr lang="es-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2D04AFE-1901-492B-9E5C-40C16DED6D90}" type="datetimeFigureOut">
              <a:rPr lang="es-AR" smtClean="0"/>
              <a:t>31/3/2017</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1AE84005-C686-467D-8A49-4384546F5076}" type="slidenum">
              <a:rPr lang="es-AR" smtClean="0"/>
              <a:t>‹Nº›</a:t>
            </a:fld>
            <a:endParaRPr lang="es-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82D04AFE-1901-492B-9E5C-40C16DED6D90}" type="datetimeFigureOut">
              <a:rPr lang="es-AR" smtClean="0"/>
              <a:t>31/3/2017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AE84005-C686-467D-8A49-4384546F5076}" type="slidenum">
              <a:rPr lang="es-AR" smtClean="0"/>
              <a:t>‹Nº›</a:t>
            </a:fld>
            <a:endParaRPr lang="es-AR"/>
          </a:p>
        </p:txBody>
      </p:sp>
    </p:spTree>
    <p:extLst>
      <p:ext uri="{BB962C8B-B14F-4D97-AF65-F5344CB8AC3E}">
        <p14:creationId xmlns:p14="http://schemas.microsoft.com/office/powerpoint/2010/main" val="3569953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82D04AFE-1901-492B-9E5C-40C16DED6D90}" type="datetimeFigureOut">
              <a:rPr lang="es-AR" smtClean="0"/>
              <a:t>31/3/2017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AE84005-C686-467D-8A49-4384546F5076}" type="slidenum">
              <a:rPr lang="es-AR" smtClean="0"/>
              <a:t>‹Nº›</a:t>
            </a:fld>
            <a:endParaRPr lang="es-AR"/>
          </a:p>
        </p:txBody>
      </p:sp>
    </p:spTree>
    <p:extLst>
      <p:ext uri="{BB962C8B-B14F-4D97-AF65-F5344CB8AC3E}">
        <p14:creationId xmlns:p14="http://schemas.microsoft.com/office/powerpoint/2010/main" val="232891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2D04AFE-1901-492B-9E5C-40C16DED6D90}" type="datetimeFigureOut">
              <a:rPr lang="es-AR" smtClean="0"/>
              <a:t>31/3/2017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AE84005-C686-467D-8A49-4384546F5076}" type="slidenum">
              <a:rPr lang="es-AR" smtClean="0"/>
              <a:t>‹Nº›</a:t>
            </a:fld>
            <a:endParaRPr lang="es-AR"/>
          </a:p>
        </p:txBody>
      </p:sp>
    </p:spTree>
    <p:extLst>
      <p:ext uri="{BB962C8B-B14F-4D97-AF65-F5344CB8AC3E}">
        <p14:creationId xmlns:p14="http://schemas.microsoft.com/office/powerpoint/2010/main" val="693566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82D04AFE-1901-492B-9E5C-40C16DED6D90}" type="datetimeFigureOut">
              <a:rPr lang="es-AR" smtClean="0"/>
              <a:t>31/3/2017</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1AE84005-C686-467D-8A49-4384546F5076}" type="slidenum">
              <a:rPr lang="es-AR" smtClean="0"/>
              <a:t>‹Nº›</a:t>
            </a:fld>
            <a:endParaRPr lang="es-AR"/>
          </a:p>
        </p:txBody>
      </p:sp>
    </p:spTree>
    <p:extLst>
      <p:ext uri="{BB962C8B-B14F-4D97-AF65-F5344CB8AC3E}">
        <p14:creationId xmlns:p14="http://schemas.microsoft.com/office/powerpoint/2010/main" val="233442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82D04AFE-1901-492B-9E5C-40C16DED6D90}" type="datetimeFigureOut">
              <a:rPr lang="es-AR" smtClean="0"/>
              <a:t>31/3/2017</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1AE84005-C686-467D-8A49-4384546F5076}" type="slidenum">
              <a:rPr lang="es-AR" smtClean="0"/>
              <a:t>‹Nº›</a:t>
            </a:fld>
            <a:endParaRPr lang="es-AR"/>
          </a:p>
        </p:txBody>
      </p:sp>
    </p:spTree>
    <p:extLst>
      <p:ext uri="{BB962C8B-B14F-4D97-AF65-F5344CB8AC3E}">
        <p14:creationId xmlns:p14="http://schemas.microsoft.com/office/powerpoint/2010/main" val="3699972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82D04AFE-1901-492B-9E5C-40C16DED6D90}" type="datetimeFigureOut">
              <a:rPr lang="es-AR" smtClean="0"/>
              <a:t>31/3/2017</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1AE84005-C686-467D-8A49-4384546F5076}" type="slidenum">
              <a:rPr lang="es-AR" smtClean="0"/>
              <a:t>‹Nº›</a:t>
            </a:fld>
            <a:endParaRPr lang="es-AR"/>
          </a:p>
        </p:txBody>
      </p:sp>
    </p:spTree>
    <p:extLst>
      <p:ext uri="{BB962C8B-B14F-4D97-AF65-F5344CB8AC3E}">
        <p14:creationId xmlns:p14="http://schemas.microsoft.com/office/powerpoint/2010/main" val="6292715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2D04AFE-1901-492B-9E5C-40C16DED6D90}" type="datetimeFigureOut">
              <a:rPr lang="es-AR" smtClean="0"/>
              <a:t>31/3/2017</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1AE84005-C686-467D-8A49-4384546F5076}" type="slidenum">
              <a:rPr lang="es-AR" smtClean="0"/>
              <a:t>‹Nº›</a:t>
            </a:fld>
            <a:endParaRPr lang="es-AR"/>
          </a:p>
        </p:txBody>
      </p:sp>
    </p:spTree>
    <p:extLst>
      <p:ext uri="{BB962C8B-B14F-4D97-AF65-F5344CB8AC3E}">
        <p14:creationId xmlns:p14="http://schemas.microsoft.com/office/powerpoint/2010/main" val="1687009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5" name="Title 94"/>
          <p:cNvSpPr>
            <a:spLocks noGrp="1"/>
          </p:cNvSpPr>
          <p:nvPr>
            <p:ph type="title"/>
          </p:nvPr>
        </p:nvSpPr>
        <p:spPr>
          <a:xfrm>
            <a:off x="457200" y="4463568"/>
            <a:ext cx="8305800" cy="1143000"/>
          </a:xfrm>
        </p:spPr>
        <p:txBody>
          <a:bodyPr/>
          <a:lstStyle/>
          <a:p>
            <a:r>
              <a:rPr lang="es-ES" smtClean="0"/>
              <a:t>Haga clic para modificar el estilo de título del patrón</a:t>
            </a:r>
            <a:endParaRPr lang="en-US"/>
          </a:p>
        </p:txBody>
      </p:sp>
      <p:sp>
        <p:nvSpPr>
          <p:cNvPr id="2" name="Date Placeholder 1"/>
          <p:cNvSpPr>
            <a:spLocks noGrp="1"/>
          </p:cNvSpPr>
          <p:nvPr>
            <p:ph type="dt" sz="half" idx="10"/>
          </p:nvPr>
        </p:nvSpPr>
        <p:spPr/>
        <p:txBody>
          <a:bodyPr/>
          <a:lstStyle/>
          <a:p>
            <a:fld id="{82D04AFE-1901-492B-9E5C-40C16DED6D90}" type="datetimeFigureOut">
              <a:rPr lang="es-AR" smtClean="0"/>
              <a:t>31/3/2017</a:t>
            </a:fld>
            <a:endParaRPr lang="es-AR"/>
          </a:p>
        </p:txBody>
      </p:sp>
      <p:sp>
        <p:nvSpPr>
          <p:cNvPr id="91" name="Footer Placeholder 90"/>
          <p:cNvSpPr>
            <a:spLocks noGrp="1"/>
          </p:cNvSpPr>
          <p:nvPr>
            <p:ph type="ftr" sz="quarter" idx="11"/>
          </p:nvPr>
        </p:nvSpPr>
        <p:spPr/>
        <p:txBody>
          <a:bodyPr/>
          <a:lstStyle/>
          <a:p>
            <a:endParaRPr lang="es-AR"/>
          </a:p>
        </p:txBody>
      </p:sp>
      <p:sp>
        <p:nvSpPr>
          <p:cNvPr id="92" name="Slide Number Placeholder 91"/>
          <p:cNvSpPr>
            <a:spLocks noGrp="1"/>
          </p:cNvSpPr>
          <p:nvPr>
            <p:ph type="sldNum" sz="quarter" idx="12"/>
          </p:nvPr>
        </p:nvSpPr>
        <p:spPr/>
        <p:txBody>
          <a:bodyPr/>
          <a:lstStyle/>
          <a:p>
            <a:fld id="{1AE84005-C686-467D-8A49-4384546F5076}" type="slidenum">
              <a:rPr lang="es-AR" smtClean="0"/>
              <a:t>‹Nº›</a:t>
            </a:fld>
            <a:endParaRPr lang="es-A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2D04AFE-1901-492B-9E5C-40C16DED6D90}" type="datetimeFigureOut">
              <a:rPr lang="es-AR" smtClean="0"/>
              <a:t>31/3/2017</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1AE84005-C686-467D-8A49-4384546F5076}" type="slidenum">
              <a:rPr lang="es-AR" smtClean="0"/>
              <a:t>‹Nº›</a:t>
            </a:fld>
            <a:endParaRPr lang="es-AR"/>
          </a:p>
        </p:txBody>
      </p:sp>
    </p:spTree>
    <p:extLst>
      <p:ext uri="{BB962C8B-B14F-4D97-AF65-F5344CB8AC3E}">
        <p14:creationId xmlns:p14="http://schemas.microsoft.com/office/powerpoint/2010/main" val="2048371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2D04AFE-1901-492B-9E5C-40C16DED6D90}" type="datetimeFigureOut">
              <a:rPr lang="es-AR" smtClean="0"/>
              <a:t>31/3/2017</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1AE84005-C686-467D-8A49-4384546F5076}" type="slidenum">
              <a:rPr lang="es-AR" smtClean="0"/>
              <a:t>‹Nº›</a:t>
            </a:fld>
            <a:endParaRPr lang="es-AR"/>
          </a:p>
        </p:txBody>
      </p:sp>
    </p:spTree>
    <p:extLst>
      <p:ext uri="{BB962C8B-B14F-4D97-AF65-F5344CB8AC3E}">
        <p14:creationId xmlns:p14="http://schemas.microsoft.com/office/powerpoint/2010/main" val="3694212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82D04AFE-1901-492B-9E5C-40C16DED6D90}" type="datetimeFigureOut">
              <a:rPr lang="es-AR" smtClean="0"/>
              <a:t>31/3/2017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AE84005-C686-467D-8A49-4384546F5076}" type="slidenum">
              <a:rPr lang="es-AR" smtClean="0"/>
              <a:t>‹Nº›</a:t>
            </a:fld>
            <a:endParaRPr lang="es-AR"/>
          </a:p>
        </p:txBody>
      </p:sp>
    </p:spTree>
    <p:extLst>
      <p:ext uri="{BB962C8B-B14F-4D97-AF65-F5344CB8AC3E}">
        <p14:creationId xmlns:p14="http://schemas.microsoft.com/office/powerpoint/2010/main" val="465180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82D04AFE-1901-492B-9E5C-40C16DED6D90}" type="datetimeFigureOut">
              <a:rPr lang="es-AR" smtClean="0"/>
              <a:t>31/3/2017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AE84005-C686-467D-8A49-4384546F5076}" type="slidenum">
              <a:rPr lang="es-AR" smtClean="0"/>
              <a:t>‹Nº›</a:t>
            </a:fld>
            <a:endParaRPr lang="es-AR"/>
          </a:p>
        </p:txBody>
      </p:sp>
    </p:spTree>
    <p:extLst>
      <p:ext uri="{BB962C8B-B14F-4D97-AF65-F5344CB8AC3E}">
        <p14:creationId xmlns:p14="http://schemas.microsoft.com/office/powerpoint/2010/main" val="340798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82D04AFE-1901-492B-9E5C-40C16DED6D90}" type="datetimeFigureOut">
              <a:rPr lang="es-AR" smtClean="0"/>
              <a:t>31/3/2017</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AE84005-C686-467D-8A49-4384546F5076}" type="slidenum">
              <a:rPr lang="es-AR" smtClean="0"/>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82D04AFE-1901-492B-9E5C-40C16DED6D90}" type="datetimeFigureOut">
              <a:rPr lang="es-AR" smtClean="0"/>
              <a:t>31/3/2017</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1AE84005-C686-467D-8A49-4384546F5076}" type="slidenum">
              <a:rPr lang="es-AR" smtClean="0"/>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82D04AFE-1901-492B-9E5C-40C16DED6D90}" type="datetimeFigureOut">
              <a:rPr lang="es-AR" smtClean="0"/>
              <a:t>31/3/2017</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1AE84005-C686-467D-8A49-4384546F5076}"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04AFE-1901-492B-9E5C-40C16DED6D90}" type="datetimeFigureOut">
              <a:rPr lang="es-AR" smtClean="0"/>
              <a:t>31/3/2017</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1AE84005-C686-467D-8A49-4384546F5076}"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2D04AFE-1901-492B-9E5C-40C16DED6D90}" type="datetimeFigureOut">
              <a:rPr lang="es-AR" smtClean="0"/>
              <a:t>31/3/2017</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AE84005-C686-467D-8A49-4384546F5076}" type="slidenum">
              <a:rPr lang="es-AR" smtClean="0"/>
              <a:t>‹Nº›</a:t>
            </a:fld>
            <a:endParaRPr lang="es-A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5" name="Date Placeholder 4"/>
          <p:cNvSpPr>
            <a:spLocks noGrp="1"/>
          </p:cNvSpPr>
          <p:nvPr>
            <p:ph type="dt" sz="half" idx="10"/>
          </p:nvPr>
        </p:nvSpPr>
        <p:spPr/>
        <p:txBody>
          <a:bodyPr/>
          <a:lstStyle/>
          <a:p>
            <a:fld id="{82D04AFE-1901-492B-9E5C-40C16DED6D90}" type="datetimeFigureOut">
              <a:rPr lang="es-AR" smtClean="0"/>
              <a:t>31/3/2017</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AE84005-C686-467D-8A49-4384546F5076}" type="slidenum">
              <a:rPr lang="es-AR" smtClean="0"/>
              <a:t>‹Nº›</a:t>
            </a:fld>
            <a:endParaRPr lang="es-A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82D04AFE-1901-492B-9E5C-40C16DED6D90}" type="datetimeFigureOut">
              <a:rPr lang="es-AR" smtClean="0"/>
              <a:t>31/3/2017</a:t>
            </a:fld>
            <a:endParaRPr lang="es-A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s-A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1AE84005-C686-467D-8A49-4384546F5076}" type="slidenum">
              <a:rPr lang="es-AR" smtClean="0"/>
              <a:t>‹Nº›</a:t>
            </a:fld>
            <a:endParaRPr lang="es-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2D04AFE-1901-492B-9E5C-40C16DED6D90}" type="datetimeFigureOut">
              <a:rPr lang="es-AR" smtClean="0"/>
              <a:t>31/3/2017</a:t>
            </a:fld>
            <a:endParaRPr lang="es-AR"/>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AR"/>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AE84005-C686-467D-8A49-4384546F5076}" type="slidenum">
              <a:rPr lang="es-AR" smtClean="0"/>
              <a:t>‹Nº›</a:t>
            </a:fld>
            <a:endParaRPr lang="es-AR"/>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D04AFE-1901-492B-9E5C-40C16DED6D90}" type="datetimeFigureOut">
              <a:rPr lang="es-AR" smtClean="0"/>
              <a:t>31/3/2017</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84005-C686-467D-8A49-4384546F5076}" type="slidenum">
              <a:rPr lang="es-AR" smtClean="0"/>
              <a:t>‹Nº›</a:t>
            </a:fld>
            <a:endParaRPr lang="es-AR"/>
          </a:p>
        </p:txBody>
      </p:sp>
    </p:spTree>
    <p:extLst>
      <p:ext uri="{BB962C8B-B14F-4D97-AF65-F5344CB8AC3E}">
        <p14:creationId xmlns:p14="http://schemas.microsoft.com/office/powerpoint/2010/main" val="21785655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Programa%20Nacional%20de%20Capacitaci&#243;n%20Docente%20para%20Directoes/Jornadas%20PNFD/Jornadas%20Institucionales/Jornadas%202016/1&#186;%20Jornada%2026%20de%20Febrero%202016/Recursos/La%20Educaci&#243;n%20Escolar.pptx" TargetMode="External"/><Relationship Id="rId2" Type="http://schemas.openxmlformats.org/officeDocument/2006/relationships/slide" Target="slide4.xml"/><Relationship Id="rId1" Type="http://schemas.openxmlformats.org/officeDocument/2006/relationships/slideLayout" Target="../slideLayouts/slideLayout29.xml"/><Relationship Id="rId5" Type="http://schemas.openxmlformats.org/officeDocument/2006/relationships/image" Target="../media/image2.png"/><Relationship Id="rId4" Type="http://schemas.openxmlformats.org/officeDocument/2006/relationships/hyperlink" Target="../../../Santa%20Rita/Planif%202015/Pr&#225;ctica%20Profesional%20I/Videos/Modalidades%20de%20la%20Educaci&#243;n.mp4" TargetMode="External"/></Relationships>
</file>

<file path=ppt/slides/_rels/slide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99592" y="548680"/>
            <a:ext cx="3375091" cy="707886"/>
          </a:xfrm>
          <a:prstGeom prst="rect">
            <a:avLst/>
          </a:prstGeom>
          <a:noFill/>
        </p:spPr>
        <p:txBody>
          <a:bodyPr wrap="none" rtlCol="0">
            <a:spAutoFit/>
          </a:bodyPr>
          <a:lstStyle/>
          <a:p>
            <a:r>
              <a:rPr lang="es-ES" sz="4000" dirty="0" smtClean="0"/>
              <a:t>LA ENSEÑANZA</a:t>
            </a:r>
            <a:endParaRPr lang="es-AR" sz="4000" dirty="0"/>
          </a:p>
        </p:txBody>
      </p:sp>
      <p:sp>
        <p:nvSpPr>
          <p:cNvPr id="5" name="4 CuadroTexto"/>
          <p:cNvSpPr txBox="1"/>
          <p:nvPr/>
        </p:nvSpPr>
        <p:spPr>
          <a:xfrm>
            <a:off x="2869138" y="1663933"/>
            <a:ext cx="5760640" cy="923330"/>
          </a:xfrm>
          <a:prstGeom prst="rect">
            <a:avLst/>
          </a:prstGeom>
          <a:noFill/>
        </p:spPr>
        <p:txBody>
          <a:bodyPr wrap="square" rtlCol="0">
            <a:spAutoFit/>
          </a:bodyPr>
          <a:lstStyle/>
          <a:p>
            <a:pPr algn="r"/>
            <a:r>
              <a:rPr lang="es-ES" dirty="0" smtClean="0"/>
              <a:t>“La educación es el arma más poderosa que puede usarse para cambiar el mundo”</a:t>
            </a:r>
          </a:p>
          <a:p>
            <a:pPr algn="r"/>
            <a:r>
              <a:rPr lang="es-AR" i="1" dirty="0" smtClean="0">
                <a:effectLst>
                  <a:outerShdw blurRad="38100" dist="38100" dir="2700000" algn="tl">
                    <a:srgbClr val="000000">
                      <a:alpha val="43137"/>
                    </a:srgbClr>
                  </a:outerShdw>
                </a:effectLst>
              </a:rPr>
              <a:t>Nelson Mandela</a:t>
            </a:r>
            <a:endParaRPr lang="es-ES" i="1" dirty="0" smtClean="0">
              <a:effectLst>
                <a:outerShdw blurRad="38100" dist="38100" dir="2700000" algn="tl">
                  <a:srgbClr val="000000">
                    <a:alpha val="43137"/>
                  </a:srgbClr>
                </a:outerShdw>
              </a:effectLst>
            </a:endParaRPr>
          </a:p>
        </p:txBody>
      </p:sp>
      <p:sp>
        <p:nvSpPr>
          <p:cNvPr id="6" name="5 CuadroTexto"/>
          <p:cNvSpPr txBox="1"/>
          <p:nvPr/>
        </p:nvSpPr>
        <p:spPr>
          <a:xfrm>
            <a:off x="1403648" y="2996952"/>
            <a:ext cx="6336704" cy="923330"/>
          </a:xfrm>
          <a:prstGeom prst="rect">
            <a:avLst/>
          </a:prstGeom>
          <a:noFill/>
          <a:ln w="19050">
            <a:solidFill>
              <a:schemeClr val="tx1"/>
            </a:solidFill>
          </a:ln>
        </p:spPr>
        <p:txBody>
          <a:bodyPr wrap="square" rtlCol="0">
            <a:spAutoFit/>
          </a:bodyPr>
          <a:lstStyle/>
          <a:p>
            <a:pPr algn="ctr"/>
            <a:r>
              <a:rPr lang="es-ES" dirty="0" smtClean="0"/>
              <a:t>La enseñanza podría pensarse como la acción humana realizada por uno o varios sujetos, cuyo propósito central es facilitar el aprendizaje de otro sujeto o de un conjunto de sujetos.</a:t>
            </a:r>
            <a:endParaRPr lang="es-AR" dirty="0"/>
          </a:p>
        </p:txBody>
      </p:sp>
      <p:sp>
        <p:nvSpPr>
          <p:cNvPr id="7" name="6 CuadroTexto"/>
          <p:cNvSpPr txBox="1"/>
          <p:nvPr/>
        </p:nvSpPr>
        <p:spPr>
          <a:xfrm>
            <a:off x="1115616" y="4509120"/>
            <a:ext cx="7848872" cy="1754326"/>
          </a:xfrm>
          <a:prstGeom prst="rect">
            <a:avLst/>
          </a:prstGeom>
          <a:noFill/>
          <a:ln w="19050">
            <a:solidFill>
              <a:schemeClr val="tx1"/>
            </a:solidFill>
          </a:ln>
        </p:spPr>
        <p:txBody>
          <a:bodyPr wrap="square" rtlCol="0">
            <a:spAutoFit/>
          </a:bodyPr>
          <a:lstStyle/>
          <a:p>
            <a:pPr marL="285750" indent="-285750" algn="just">
              <a:buFont typeface="Wingdings" panose="05000000000000000000" pitchFamily="2" charset="2"/>
              <a:buChar char="Ø"/>
            </a:pPr>
            <a:r>
              <a:rPr lang="es-ES" dirty="0" smtClean="0"/>
              <a:t>La tarea de enseñar no siempre fue entendida, definida ni concretada de la misma manera…</a:t>
            </a:r>
          </a:p>
          <a:p>
            <a:pPr marL="285750" indent="-285750" algn="just">
              <a:buFont typeface="Wingdings" panose="05000000000000000000" pitchFamily="2" charset="2"/>
              <a:buChar char="Ø"/>
            </a:pPr>
            <a:endParaRPr lang="es-ES" dirty="0"/>
          </a:p>
          <a:p>
            <a:pPr marL="285750" indent="-285750" algn="just">
              <a:buFont typeface="Wingdings" panose="05000000000000000000" pitchFamily="2" charset="2"/>
              <a:buChar char="Ø"/>
            </a:pPr>
            <a:r>
              <a:rPr lang="es-ES" dirty="0" smtClean="0"/>
              <a:t>Esto da cuenta de la complejidad de la tarea de enseñar, así como del atravesamiento histórico, ideológico y sociopolítico con que se concibieron y conciben las prácticas de enseñanza…</a:t>
            </a:r>
            <a:endParaRPr lang="es-AR" dirty="0"/>
          </a:p>
        </p:txBody>
      </p:sp>
    </p:spTree>
    <p:extLst>
      <p:ext uri="{BB962C8B-B14F-4D97-AF65-F5344CB8AC3E}">
        <p14:creationId xmlns:p14="http://schemas.microsoft.com/office/powerpoint/2010/main" val="2181386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692696"/>
            <a:ext cx="7488832" cy="1938992"/>
          </a:xfrm>
          <a:prstGeom prst="rect">
            <a:avLst/>
          </a:prstGeom>
          <a:noFill/>
          <a:ln w="19050">
            <a:solidFill>
              <a:schemeClr val="tx1"/>
            </a:solidFill>
          </a:ln>
        </p:spPr>
        <p:txBody>
          <a:bodyPr wrap="square" rtlCol="0">
            <a:spAutoFit/>
          </a:bodyPr>
          <a:lstStyle/>
          <a:p>
            <a:pPr algn="ctr"/>
            <a:r>
              <a:rPr lang="es-ES" sz="2400" dirty="0" smtClean="0"/>
              <a:t>Por las características del ser humano en la escala zoológica, que desde su nacimiento genera una dependencia biológica que hace indispensable la presencia de otros humanos que lo asistan, LA EDUCACIÓN SE PRESENTA COMO UNA NECESIDAD BÁSICA.</a:t>
            </a:r>
            <a:endParaRPr lang="es-AR" sz="2400" dirty="0"/>
          </a:p>
        </p:txBody>
      </p:sp>
      <p:sp>
        <p:nvSpPr>
          <p:cNvPr id="3" name="2 CuadroTexto"/>
          <p:cNvSpPr txBox="1"/>
          <p:nvPr/>
        </p:nvSpPr>
        <p:spPr>
          <a:xfrm>
            <a:off x="1403648" y="4077072"/>
            <a:ext cx="6336704" cy="1938992"/>
          </a:xfrm>
          <a:prstGeom prst="rect">
            <a:avLst/>
          </a:prstGeom>
          <a:noFill/>
          <a:ln w="19050">
            <a:solidFill>
              <a:schemeClr val="tx1"/>
            </a:solidFill>
          </a:ln>
        </p:spPr>
        <p:txBody>
          <a:bodyPr wrap="square" rtlCol="0">
            <a:spAutoFit/>
          </a:bodyPr>
          <a:lstStyle/>
          <a:p>
            <a:pPr algn="ctr"/>
            <a:r>
              <a:rPr lang="es-ES" sz="2400" dirty="0" smtClean="0"/>
              <a:t>La educación es el proceso necesario e inherente a todo ser humano… posibilita la supervivencia de todo orden social, ya que sin ella cada individuo, cada grupo social, debería reconstruir su patrimonio cultural de manera constante.</a:t>
            </a:r>
            <a:endParaRPr lang="es-AR" sz="2400" dirty="0"/>
          </a:p>
        </p:txBody>
      </p:sp>
    </p:spTree>
    <p:extLst>
      <p:ext uri="{BB962C8B-B14F-4D97-AF65-F5344CB8AC3E}">
        <p14:creationId xmlns:p14="http://schemas.microsoft.com/office/powerpoint/2010/main" val="1545539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836712"/>
            <a:ext cx="8496944" cy="1477328"/>
          </a:xfrm>
          <a:prstGeom prst="rect">
            <a:avLst/>
          </a:prstGeom>
          <a:noFill/>
          <a:ln w="19050">
            <a:solidFill>
              <a:schemeClr val="tx1"/>
            </a:solidFill>
          </a:ln>
        </p:spPr>
        <p:txBody>
          <a:bodyPr wrap="square" rtlCol="0">
            <a:spAutoFit/>
          </a:bodyPr>
          <a:lstStyle/>
          <a:p>
            <a:pPr marL="285750" indent="-285750">
              <a:buFont typeface="Wingdings" panose="05000000000000000000" pitchFamily="2" charset="2"/>
              <a:buChar char="ü"/>
            </a:pPr>
            <a:r>
              <a:rPr lang="es-ES" dirty="0" smtClean="0"/>
              <a:t>Todos nos educamos.</a:t>
            </a:r>
          </a:p>
          <a:p>
            <a:pPr marL="285750" indent="-285750">
              <a:buFont typeface="Wingdings" panose="05000000000000000000" pitchFamily="2" charset="2"/>
              <a:buChar char="ü"/>
            </a:pPr>
            <a:r>
              <a:rPr lang="es-ES" dirty="0" smtClean="0"/>
              <a:t>Diferentes agentes sociales, familia, escuela, etc. nos enseñan.</a:t>
            </a:r>
          </a:p>
          <a:p>
            <a:pPr marL="285750" indent="-285750">
              <a:buFont typeface="Wingdings" panose="05000000000000000000" pitchFamily="2" charset="2"/>
              <a:buChar char="ü"/>
            </a:pPr>
            <a:r>
              <a:rPr lang="es-ES" dirty="0" smtClean="0"/>
              <a:t>Pero no todos desempeñan profesionalmente la tarea de educar o enseñar.</a:t>
            </a:r>
          </a:p>
          <a:p>
            <a:pPr marL="285750" indent="-285750">
              <a:buFont typeface="Wingdings" panose="05000000000000000000" pitchFamily="2" charset="2"/>
              <a:buChar char="ü"/>
            </a:pPr>
            <a:r>
              <a:rPr lang="es-ES" dirty="0" smtClean="0"/>
              <a:t>Nuestra sociedad y su cultura han profesionalizado ciertos roles que considera centrales para el cuidado de la humanidad, entre ellos la enseñanza.</a:t>
            </a:r>
            <a:endParaRPr lang="es-AR" dirty="0"/>
          </a:p>
        </p:txBody>
      </p:sp>
      <p:sp>
        <p:nvSpPr>
          <p:cNvPr id="3" name="2 CuadroTexto"/>
          <p:cNvSpPr txBox="1"/>
          <p:nvPr/>
        </p:nvSpPr>
        <p:spPr>
          <a:xfrm>
            <a:off x="1475656" y="2852936"/>
            <a:ext cx="6336704" cy="3139321"/>
          </a:xfrm>
          <a:prstGeom prst="rect">
            <a:avLst/>
          </a:prstGeom>
          <a:noFill/>
          <a:ln w="19050">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es-ES" dirty="0" smtClean="0"/>
              <a:t>Hasta la aparición de COMENIO (1592 - 1670), considerado el Padre de la Pedagogía Moderna, las escuelas no se visualizan como destinadas a ala educación de todos.</a:t>
            </a:r>
          </a:p>
          <a:p>
            <a:pPr algn="ctr"/>
            <a:endParaRPr lang="es-ES" dirty="0" smtClean="0"/>
          </a:p>
          <a:p>
            <a:pPr algn="ctr"/>
            <a:r>
              <a:rPr lang="es-ES" dirty="0" smtClean="0"/>
              <a:t>En su obra DIDÁCTICA MAGNA propone una organización gradual de la educación y segmenta los contenidos de la educación según las edades de los niños.</a:t>
            </a:r>
          </a:p>
          <a:p>
            <a:pPr algn="ctr"/>
            <a:endParaRPr lang="es-ES" dirty="0" smtClean="0"/>
          </a:p>
          <a:p>
            <a:pPr algn="ctr"/>
            <a:r>
              <a:rPr lang="es-ES" dirty="0" smtClean="0"/>
              <a:t>Relaciona directamente la educación con la enseñanza y formula principios y pautas para orientar la tarea </a:t>
            </a:r>
          </a:p>
          <a:p>
            <a:pPr algn="ctr"/>
            <a:r>
              <a:rPr lang="es-ES" dirty="0" smtClean="0"/>
              <a:t>de los que se dedican a enseñar.</a:t>
            </a:r>
            <a:endParaRPr lang="es-AR" dirty="0"/>
          </a:p>
        </p:txBody>
      </p:sp>
    </p:spTree>
    <p:extLst>
      <p:ext uri="{BB962C8B-B14F-4D97-AF65-F5344CB8AC3E}">
        <p14:creationId xmlns:p14="http://schemas.microsoft.com/office/powerpoint/2010/main" val="3595389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15616" y="533573"/>
            <a:ext cx="6984776" cy="5847755"/>
          </a:xfrm>
          <a:prstGeom prst="rect">
            <a:avLst/>
          </a:prstGeom>
          <a:noFill/>
          <a:ln w="28575">
            <a:solidFill>
              <a:schemeClr val="tx1"/>
            </a:solidFill>
            <a:prstDash val="dashDot"/>
          </a:ln>
          <a:effectLst>
            <a:glow rad="101600">
              <a:schemeClr val="accent3">
                <a:satMod val="175000"/>
                <a:alpha val="40000"/>
              </a:schemeClr>
            </a:glow>
          </a:effectLst>
        </p:spPr>
        <p:txBody>
          <a:bodyPr wrap="square" rtlCol="0">
            <a:spAutoFit/>
          </a:bodyPr>
          <a:lstStyle/>
          <a:p>
            <a:pPr algn="ctr"/>
            <a:r>
              <a:rPr lang="es-ES" sz="2200" dirty="0" smtClean="0"/>
              <a:t>Característica de la enseñanza como función del docente (Maestro/profesor):</a:t>
            </a:r>
          </a:p>
          <a:p>
            <a:pPr algn="ctr"/>
            <a:endParaRPr lang="es-ES" sz="2200" dirty="0" smtClean="0"/>
          </a:p>
          <a:p>
            <a:pPr algn="ctr"/>
            <a:endParaRPr lang="es-ES" sz="2200" dirty="0"/>
          </a:p>
          <a:p>
            <a:pPr marL="285750" indent="-285750">
              <a:buFont typeface="Wingdings" panose="05000000000000000000" pitchFamily="2" charset="2"/>
              <a:buChar char="v"/>
            </a:pPr>
            <a:r>
              <a:rPr lang="es-ES" sz="2200" dirty="0" smtClean="0"/>
              <a:t>Se realiza en la escuela o centros educativos;</a:t>
            </a:r>
          </a:p>
          <a:p>
            <a:pPr marL="285750" indent="-285750">
              <a:buFont typeface="Wingdings" panose="05000000000000000000" pitchFamily="2" charset="2"/>
              <a:buChar char="v"/>
            </a:pPr>
            <a:r>
              <a:rPr lang="es-ES" sz="2200" dirty="0" smtClean="0"/>
              <a:t>Se diseña y desarrolla para facilitar que los estudiantes aprendan;</a:t>
            </a:r>
          </a:p>
          <a:p>
            <a:pPr marL="285750" indent="-285750">
              <a:buFont typeface="Wingdings" panose="05000000000000000000" pitchFamily="2" charset="2"/>
              <a:buChar char="v"/>
            </a:pPr>
            <a:r>
              <a:rPr lang="es-ES" sz="2200" dirty="0" smtClean="0"/>
              <a:t>Implica la presencia de por lo menos dos sujetos: uno que se propone enseñar (profesor) y otro que necesita y/o que le interesa aprender (estudiante).</a:t>
            </a:r>
          </a:p>
          <a:p>
            <a:pPr algn="ctr"/>
            <a:endParaRPr lang="es-ES" sz="2200" dirty="0" smtClean="0"/>
          </a:p>
          <a:p>
            <a:pPr algn="ctr"/>
            <a:endParaRPr lang="es-ES" sz="2200" dirty="0"/>
          </a:p>
          <a:p>
            <a:pPr algn="ctr"/>
            <a:endParaRPr lang="es-ES" sz="2200" dirty="0" smtClean="0"/>
          </a:p>
          <a:p>
            <a:pPr algn="ctr"/>
            <a:r>
              <a:rPr lang="es-ES" sz="2200" dirty="0" smtClean="0"/>
              <a:t>Esta enseñanza supone una relación asimétrica entre el que enseña y el que aprende con respecto al conocimiento, a la intencionalidad y a la responsabilidad de la interrelación que se establezca.</a:t>
            </a:r>
            <a:endParaRPr lang="es-AR" sz="2200" dirty="0"/>
          </a:p>
        </p:txBody>
      </p:sp>
    </p:spTree>
    <p:extLst>
      <p:ext uri="{BB962C8B-B14F-4D97-AF65-F5344CB8AC3E}">
        <p14:creationId xmlns:p14="http://schemas.microsoft.com/office/powerpoint/2010/main" val="268233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4763"/>
            <a:ext cx="9144000" cy="514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prstClr val="white"/>
              </a:solidFill>
            </a:endParaRPr>
          </a:p>
        </p:txBody>
      </p:sp>
      <p:sp>
        <p:nvSpPr>
          <p:cNvPr id="3" name="2 Rectángulo"/>
          <p:cNvSpPr/>
          <p:nvPr/>
        </p:nvSpPr>
        <p:spPr>
          <a:xfrm>
            <a:off x="0" y="6343650"/>
            <a:ext cx="9144000" cy="514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prstClr val="white"/>
              </a:solidFill>
            </a:endParaRPr>
          </a:p>
        </p:txBody>
      </p:sp>
      <p:sp>
        <p:nvSpPr>
          <p:cNvPr id="4" name="1 Título"/>
          <p:cNvSpPr txBox="1">
            <a:spLocks/>
          </p:cNvSpPr>
          <p:nvPr/>
        </p:nvSpPr>
        <p:spPr>
          <a:xfrm>
            <a:off x="642938" y="779463"/>
            <a:ext cx="2273300" cy="48895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spcBef>
                <a:spcPts val="0"/>
              </a:spcBef>
              <a:defRPr/>
            </a:pPr>
            <a:r>
              <a:rPr lang="es-AR" sz="3200" b="1" smtClean="0">
                <a:solidFill>
                  <a:srgbClr val="4BACC6">
                    <a:lumMod val="75000"/>
                  </a:srgbClr>
                </a:solidFill>
                <a:latin typeface="Aharoni" pitchFamily="2" charset="-79"/>
                <a:ea typeface="+mn-ea"/>
                <a:cs typeface="Aharoni" pitchFamily="2" charset="-79"/>
                <a:hlinkClick r:id="rId2" action="ppaction://hlinksldjump"/>
              </a:rPr>
              <a:t>Bloque IV:</a:t>
            </a:r>
            <a:endParaRPr lang="es-AR" sz="4000" dirty="0"/>
          </a:p>
        </p:txBody>
      </p:sp>
      <p:sp>
        <p:nvSpPr>
          <p:cNvPr id="5" name="4 Rectángulo"/>
          <p:cNvSpPr/>
          <p:nvPr/>
        </p:nvSpPr>
        <p:spPr>
          <a:xfrm>
            <a:off x="3000375" y="333375"/>
            <a:ext cx="5429250" cy="1285875"/>
          </a:xfrm>
          <a:prstGeom prst="rect">
            <a:avLst/>
          </a:prstGeom>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LA CENTRALIDAD DE LA ENSEÑANZA Y EL CONOCIMIENTO EN LA CONFIGURACIÓN DE LAS TRAYECTORIAS ESCOLARES</a:t>
            </a:r>
            <a:endParaRPr lang="es-AR" dirty="0"/>
          </a:p>
        </p:txBody>
      </p:sp>
      <p:sp>
        <p:nvSpPr>
          <p:cNvPr id="6" name="5 Elipse"/>
          <p:cNvSpPr/>
          <p:nvPr/>
        </p:nvSpPr>
        <p:spPr>
          <a:xfrm>
            <a:off x="1880353" y="1801813"/>
            <a:ext cx="5715983" cy="107156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AR" dirty="0"/>
              <a:t>Repensar el/los concepto/s de enseñanza</a:t>
            </a:r>
          </a:p>
        </p:txBody>
      </p:sp>
      <p:sp>
        <p:nvSpPr>
          <p:cNvPr id="7" name="6 Elipse"/>
          <p:cNvSpPr/>
          <p:nvPr/>
        </p:nvSpPr>
        <p:spPr>
          <a:xfrm>
            <a:off x="2024369" y="4302125"/>
            <a:ext cx="5427951" cy="1071563"/>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AR" dirty="0"/>
              <a:t>Repensar el rol del </a:t>
            </a:r>
            <a:r>
              <a:rPr lang="es-AR" dirty="0" smtClean="0"/>
              <a:t>Directivo, Docente…</a:t>
            </a:r>
            <a:endParaRPr lang="es-AR" dirty="0"/>
          </a:p>
        </p:txBody>
      </p:sp>
      <p:sp>
        <p:nvSpPr>
          <p:cNvPr id="8" name="7 Elipse"/>
          <p:cNvSpPr/>
          <p:nvPr/>
        </p:nvSpPr>
        <p:spPr>
          <a:xfrm>
            <a:off x="2286000" y="3087688"/>
            <a:ext cx="4878288" cy="107156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AR" dirty="0"/>
              <a:t>Repensar la concepción de escuela </a:t>
            </a:r>
          </a:p>
        </p:txBody>
      </p:sp>
      <p:sp>
        <p:nvSpPr>
          <p:cNvPr id="9" name="8 Flecha curvada hacia la izquierda"/>
          <p:cNvSpPr/>
          <p:nvPr/>
        </p:nvSpPr>
        <p:spPr>
          <a:xfrm>
            <a:off x="7643813" y="2730500"/>
            <a:ext cx="731837" cy="12160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schemeClr val="tx1"/>
              </a:solidFill>
            </a:endParaRPr>
          </a:p>
        </p:txBody>
      </p:sp>
      <p:sp>
        <p:nvSpPr>
          <p:cNvPr id="10" name="9 Flecha curvada hacia la derecha"/>
          <p:cNvSpPr/>
          <p:nvPr/>
        </p:nvSpPr>
        <p:spPr>
          <a:xfrm>
            <a:off x="857250" y="2801938"/>
            <a:ext cx="731838"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schemeClr val="tx1"/>
              </a:solidFill>
            </a:endParaRPr>
          </a:p>
        </p:txBody>
      </p:sp>
      <p:sp>
        <p:nvSpPr>
          <p:cNvPr id="11" name="11 CuadroTexto"/>
          <p:cNvSpPr txBox="1">
            <a:spLocks noChangeArrowheads="1"/>
          </p:cNvSpPr>
          <p:nvPr/>
        </p:nvSpPr>
        <p:spPr bwMode="auto">
          <a:xfrm rot="21087750">
            <a:off x="235301" y="5353291"/>
            <a:ext cx="27130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s-AR" altLang="es-AR" sz="2800" dirty="0">
                <a:latin typeface="Arial Black" pitchFamily="34" charset="0"/>
                <a:cs typeface="Aharoni" pitchFamily="2" charset="-79"/>
              </a:rPr>
              <a:t>¿Qué es </a:t>
            </a:r>
            <a:r>
              <a:rPr lang="es-AR" altLang="es-AR" sz="2800" dirty="0">
                <a:latin typeface="Arial Black" pitchFamily="34" charset="0"/>
                <a:cs typeface="Aharoni" pitchFamily="2" charset="-79"/>
                <a:hlinkClick r:id="rId3" action="ppaction://hlinkpres?slideindex=1&amp;slidetitle="/>
              </a:rPr>
              <a:t>ENSEÑAR</a:t>
            </a:r>
            <a:r>
              <a:rPr lang="es-AR" altLang="es-AR" sz="2800" dirty="0">
                <a:latin typeface="Arial Black" pitchFamily="34" charset="0"/>
                <a:cs typeface="Aharoni" pitchFamily="2" charset="-79"/>
              </a:rPr>
              <a:t>?</a:t>
            </a:r>
          </a:p>
        </p:txBody>
      </p:sp>
      <p:sp>
        <p:nvSpPr>
          <p:cNvPr id="12" name="2 CuadroTexto"/>
          <p:cNvSpPr txBox="1">
            <a:spLocks noChangeArrowheads="1"/>
          </p:cNvSpPr>
          <p:nvPr/>
        </p:nvSpPr>
        <p:spPr bwMode="auto">
          <a:xfrm>
            <a:off x="2555776" y="5877272"/>
            <a:ext cx="48920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s-AR" altLang="es-AR" sz="2400" b="1" dirty="0">
                <a:latin typeface="Aharoni" pitchFamily="2" charset="-79"/>
                <a:cs typeface="Aharoni" pitchFamily="2" charset="-79"/>
                <a:hlinkClick r:id="" action="ppaction://noaction"/>
              </a:rPr>
              <a:t>¿Cuánto puede la </a:t>
            </a:r>
            <a:r>
              <a:rPr lang="es-AR" altLang="es-AR" sz="2400" b="1" u="sng" dirty="0">
                <a:latin typeface="Aharoni" pitchFamily="2" charset="-79"/>
                <a:cs typeface="Aharoni" pitchFamily="2" charset="-79"/>
                <a:hlinkClick r:id="" action="ppaction://noaction"/>
              </a:rPr>
              <a:t>escuela</a:t>
            </a:r>
            <a:r>
              <a:rPr lang="es-AR" altLang="es-AR" sz="2400" b="1" dirty="0">
                <a:solidFill>
                  <a:schemeClr val="bg1"/>
                </a:solidFill>
                <a:latin typeface="Aharoni" pitchFamily="2" charset="-79"/>
                <a:cs typeface="Aharoni" pitchFamily="2" charset="-79"/>
                <a:hlinkClick r:id="" action="ppaction://noaction"/>
              </a:rPr>
              <a:t>?</a:t>
            </a:r>
            <a:endParaRPr lang="es-AR" altLang="es-AR" sz="2400" b="1" dirty="0">
              <a:solidFill>
                <a:schemeClr val="bg1"/>
              </a:solidFill>
              <a:latin typeface="Aharoni" pitchFamily="2" charset="-79"/>
              <a:cs typeface="Aharoni" pitchFamily="2" charset="-79"/>
            </a:endParaRPr>
          </a:p>
        </p:txBody>
      </p:sp>
      <p:sp>
        <p:nvSpPr>
          <p:cNvPr id="13" name="8 CuadroTexto"/>
          <p:cNvSpPr txBox="1">
            <a:spLocks noChangeArrowheads="1"/>
          </p:cNvSpPr>
          <p:nvPr/>
        </p:nvSpPr>
        <p:spPr bwMode="auto">
          <a:xfrm rot="572722">
            <a:off x="7038371" y="5165937"/>
            <a:ext cx="19272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s-AR" altLang="es-AR" sz="2000" dirty="0">
                <a:latin typeface="Arial" pitchFamily="34" charset="0"/>
                <a:cs typeface="Arial" pitchFamily="34" charset="0"/>
              </a:rPr>
              <a:t>¿Qué es APRENDER</a:t>
            </a:r>
          </a:p>
          <a:p>
            <a:pPr algn="ctr">
              <a:spcBef>
                <a:spcPct val="0"/>
              </a:spcBef>
              <a:buFontTx/>
              <a:buNone/>
            </a:pPr>
            <a:r>
              <a:rPr lang="es-AR" altLang="es-AR" sz="2000" dirty="0">
                <a:latin typeface="Arial" pitchFamily="34" charset="0"/>
                <a:cs typeface="Arial" pitchFamily="34" charset="0"/>
              </a:rPr>
              <a:t>/CONOCER?</a:t>
            </a:r>
          </a:p>
        </p:txBody>
      </p:sp>
      <p:sp>
        <p:nvSpPr>
          <p:cNvPr id="14" name="13 CuadroTexto"/>
          <p:cNvSpPr txBox="1"/>
          <p:nvPr/>
        </p:nvSpPr>
        <p:spPr>
          <a:xfrm>
            <a:off x="179512" y="-27384"/>
            <a:ext cx="2520280" cy="584775"/>
          </a:xfrm>
          <a:prstGeom prst="rect">
            <a:avLst/>
          </a:prstGeom>
          <a:noFill/>
        </p:spPr>
        <p:txBody>
          <a:bodyPr wrap="square" rtlCol="0">
            <a:spAutoFit/>
          </a:bodyPr>
          <a:lstStyle/>
          <a:p>
            <a:pPr algn="ctr"/>
            <a:r>
              <a:rPr lang="es-ES" sz="3200" b="1" dirty="0" smtClean="0">
                <a:solidFill>
                  <a:schemeClr val="bg1"/>
                </a:solidFill>
                <a:effectLst>
                  <a:outerShdw blurRad="38100" dist="38100" dir="2700000" algn="tl">
                    <a:srgbClr val="000000">
                      <a:alpha val="43137"/>
                    </a:srgbClr>
                  </a:outerShdw>
                </a:effectLst>
              </a:rPr>
              <a:t>ENSEÑANZA</a:t>
            </a:r>
            <a:endParaRPr lang="es-AR" sz="3200" b="1" dirty="0">
              <a:solidFill>
                <a:schemeClr val="bg1"/>
              </a:solidFill>
              <a:effectLst>
                <a:outerShdw blurRad="38100" dist="38100" dir="2700000" algn="tl">
                  <a:srgbClr val="000000">
                    <a:alpha val="43137"/>
                  </a:srgbClr>
                </a:outerShdw>
              </a:effectLst>
            </a:endParaRPr>
          </a:p>
        </p:txBody>
      </p:sp>
      <p:sp>
        <p:nvSpPr>
          <p:cNvPr id="15" name="14 CuadroTexto"/>
          <p:cNvSpPr txBox="1"/>
          <p:nvPr/>
        </p:nvSpPr>
        <p:spPr>
          <a:xfrm rot="16200000">
            <a:off x="-268602" y="4843801"/>
            <a:ext cx="1409577" cy="369332"/>
          </a:xfrm>
          <a:prstGeom prst="rect">
            <a:avLst/>
          </a:prstGeom>
          <a:noFill/>
        </p:spPr>
        <p:txBody>
          <a:bodyPr wrap="square" rtlCol="0">
            <a:spAutoFit/>
          </a:bodyPr>
          <a:lstStyle/>
          <a:p>
            <a:r>
              <a:rPr lang="es-ES" dirty="0" smtClean="0">
                <a:hlinkClick r:id="rId4" action="ppaction://hlinkfile"/>
              </a:rPr>
              <a:t>Modalidades</a:t>
            </a:r>
            <a:endParaRPr lang="es-AR" dirty="0"/>
          </a:p>
        </p:txBody>
      </p:sp>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757" y="1340768"/>
            <a:ext cx="1523987" cy="60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521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rot="20922178">
            <a:off x="347534" y="1506538"/>
            <a:ext cx="4462463" cy="2422525"/>
          </a:xfrm>
          <a:prstGeom prst="ellipse">
            <a:avLst/>
          </a:prstGeom>
          <a:solidFill>
            <a:schemeClr val="accent5">
              <a:lumMod val="60000"/>
              <a:lumOff val="4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3" name="2 Rectángulo"/>
          <p:cNvSpPr/>
          <p:nvPr/>
        </p:nvSpPr>
        <p:spPr>
          <a:xfrm>
            <a:off x="0" y="4763"/>
            <a:ext cx="9144000" cy="514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prstClr val="white"/>
              </a:solidFill>
            </a:endParaRPr>
          </a:p>
        </p:txBody>
      </p:sp>
      <p:sp>
        <p:nvSpPr>
          <p:cNvPr id="4" name="3 Rectángulo"/>
          <p:cNvSpPr/>
          <p:nvPr/>
        </p:nvSpPr>
        <p:spPr>
          <a:xfrm>
            <a:off x="0" y="6343650"/>
            <a:ext cx="9144000" cy="514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prstClr val="white"/>
              </a:solidFill>
            </a:endParaRPr>
          </a:p>
        </p:txBody>
      </p:sp>
      <p:sp>
        <p:nvSpPr>
          <p:cNvPr id="5" name="4 Rectángulo"/>
          <p:cNvSpPr/>
          <p:nvPr/>
        </p:nvSpPr>
        <p:spPr>
          <a:xfrm>
            <a:off x="395288" y="4509120"/>
            <a:ext cx="8424861" cy="1754326"/>
          </a:xfrm>
          <a:prstGeom prst="rect">
            <a:avLst/>
          </a:prstGeom>
          <a:ln w="28575">
            <a:solidFill>
              <a:schemeClr val="accent5"/>
            </a:solidFill>
          </a:ln>
        </p:spPr>
        <p:txBody>
          <a:bodyPr wrap="square">
            <a:spAutoFit/>
          </a:bodyPr>
          <a:lstStyle/>
          <a:p>
            <a:pPr algn="just">
              <a:defRPr/>
            </a:pPr>
            <a:r>
              <a:rPr lang="es-AR" dirty="0"/>
              <a:t>	Las formas de enseñar que ponemos en práctica determinan significativamente aquello que enseñamos. Es por eso que resulta necesario que nos hagamos preguntas tales como: ¿Enseñar es lo mismo que “dar clase”? ¿Es lo mismo pedir a los alumnos que copien textos en sus cuadernos y carpetas y que reproduzcan en forma mecánica lo que leyeron, que proponerles analizar, comparar, sintetizar, crear, inventar?</a:t>
            </a:r>
          </a:p>
        </p:txBody>
      </p:sp>
      <p:sp>
        <p:nvSpPr>
          <p:cNvPr id="6" name="5 Rectángulo"/>
          <p:cNvSpPr>
            <a:spLocks noChangeArrowheads="1"/>
          </p:cNvSpPr>
          <p:nvPr/>
        </p:nvSpPr>
        <p:spPr bwMode="auto">
          <a:xfrm>
            <a:off x="395288" y="550863"/>
            <a:ext cx="8424862" cy="646112"/>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s-AR" altLang="es-AR" sz="1800">
                <a:latin typeface="Arial" pitchFamily="34" charset="0"/>
              </a:rPr>
              <a:t>Es necesario que la institución en su conjunto asuma la revisión de la enseñanza en el marco del proyecto de su </a:t>
            </a:r>
            <a:r>
              <a:rPr lang="es-AR" altLang="es-AR" sz="1800">
                <a:latin typeface="Arial" pitchFamily="34" charset="0"/>
                <a:hlinkClick r:id="rId2" action="ppaction://hlinksldjump"/>
              </a:rPr>
              <a:t>escuela</a:t>
            </a:r>
            <a:endParaRPr lang="es-AR" altLang="es-AR" sz="1800">
              <a:latin typeface="Arial" pitchFamily="34" charset="0"/>
            </a:endParaRPr>
          </a:p>
        </p:txBody>
      </p:sp>
      <p:sp>
        <p:nvSpPr>
          <p:cNvPr id="7" name="6 Rectángulo"/>
          <p:cNvSpPr>
            <a:spLocks noChangeArrowheads="1"/>
          </p:cNvSpPr>
          <p:nvPr/>
        </p:nvSpPr>
        <p:spPr bwMode="auto">
          <a:xfrm rot="20683880">
            <a:off x="539750" y="2078038"/>
            <a:ext cx="40687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s-AR" altLang="es-AR" sz="1800" dirty="0">
                <a:latin typeface="Arial" pitchFamily="34" charset="0"/>
              </a:rPr>
              <a:t>¿Cómo hacer de la enseñanza un problema que nos permita identificarla como una dimensión clave en la revisión de nuestras prácticas para la mejora de la escuela?</a:t>
            </a:r>
          </a:p>
        </p:txBody>
      </p:sp>
      <p:sp>
        <p:nvSpPr>
          <p:cNvPr id="8" name="7 Rectángulo"/>
          <p:cNvSpPr>
            <a:spLocks noChangeArrowheads="1"/>
          </p:cNvSpPr>
          <p:nvPr/>
        </p:nvSpPr>
        <p:spPr bwMode="auto">
          <a:xfrm rot="21260278">
            <a:off x="4087688" y="3140968"/>
            <a:ext cx="48768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spcBef>
                <a:spcPct val="0"/>
              </a:spcBef>
              <a:buFontTx/>
              <a:buNone/>
            </a:pPr>
            <a:r>
              <a:rPr lang="es-AR" altLang="es-AR" sz="1600" dirty="0">
                <a:latin typeface="Arial" pitchFamily="34" charset="0"/>
              </a:rPr>
              <a:t>“En mi escuela llegamos a la conclusión de que, además de problemas de aprendizaje, tenemos problemas de enseñanza”</a:t>
            </a:r>
          </a:p>
          <a:p>
            <a:pPr algn="r">
              <a:spcBef>
                <a:spcPct val="0"/>
              </a:spcBef>
              <a:buFontTx/>
              <a:buNone/>
            </a:pPr>
            <a:r>
              <a:rPr lang="es-ES" altLang="es-AR" sz="1400" dirty="0">
                <a:latin typeface="Arial" pitchFamily="34" charset="0"/>
              </a:rPr>
              <a:t>(</a:t>
            </a:r>
            <a:r>
              <a:rPr lang="es-ES" altLang="es-AR" sz="1400" i="1" dirty="0">
                <a:latin typeface="Arial" pitchFamily="34" charset="0"/>
              </a:rPr>
              <a:t>Directora de una Escuela de Misiones</a:t>
            </a:r>
            <a:r>
              <a:rPr lang="es-ES" altLang="es-AR" sz="1400" dirty="0">
                <a:latin typeface="Arial" pitchFamily="34" charset="0"/>
              </a:rPr>
              <a:t>)</a:t>
            </a:r>
            <a:endParaRPr lang="es-AR" altLang="es-AR" sz="1400" dirty="0">
              <a:latin typeface="Arial" pitchFamily="34" charset="0"/>
            </a:endParaRPr>
          </a:p>
        </p:txBody>
      </p:sp>
      <p:sp>
        <p:nvSpPr>
          <p:cNvPr id="16" name="15 CuadroTexto"/>
          <p:cNvSpPr txBox="1"/>
          <p:nvPr/>
        </p:nvSpPr>
        <p:spPr>
          <a:xfrm>
            <a:off x="179512" y="-27384"/>
            <a:ext cx="2520280" cy="584775"/>
          </a:xfrm>
          <a:prstGeom prst="rect">
            <a:avLst/>
          </a:prstGeom>
          <a:noFill/>
        </p:spPr>
        <p:txBody>
          <a:bodyPr wrap="square" rtlCol="0">
            <a:spAutoFit/>
          </a:bodyPr>
          <a:lstStyle/>
          <a:p>
            <a:pPr algn="ctr"/>
            <a:r>
              <a:rPr lang="es-ES" sz="3200" b="1" dirty="0" smtClean="0">
                <a:solidFill>
                  <a:schemeClr val="bg1"/>
                </a:solidFill>
                <a:effectLst>
                  <a:outerShdw blurRad="38100" dist="38100" dir="2700000" algn="tl">
                    <a:srgbClr val="000000">
                      <a:alpha val="43137"/>
                    </a:srgbClr>
                  </a:outerShdw>
                </a:effectLst>
              </a:rPr>
              <a:t>ENSEÑANZA</a:t>
            </a:r>
            <a:endParaRPr lang="es-AR"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2527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47664" y="513546"/>
            <a:ext cx="7272808" cy="646331"/>
          </a:xfrm>
          <a:prstGeom prst="rect">
            <a:avLst/>
          </a:prstGeom>
          <a:noFill/>
          <a:ln w="19050">
            <a:solidFill>
              <a:schemeClr val="tx1"/>
            </a:solidFill>
          </a:ln>
        </p:spPr>
        <p:txBody>
          <a:bodyPr wrap="square" rtlCol="0">
            <a:spAutoFit/>
          </a:bodyPr>
          <a:lstStyle/>
          <a:p>
            <a:pPr algn="ctr"/>
            <a:r>
              <a:rPr lang="es-ES" dirty="0" smtClean="0"/>
              <a:t>Dado que la educación escolar implica una intencionalidad, pide una etapa de diseño y por ende de permanente búsqueda de mejora.</a:t>
            </a:r>
            <a:endParaRPr lang="es-AR" dirty="0"/>
          </a:p>
        </p:txBody>
      </p:sp>
      <p:pic>
        <p:nvPicPr>
          <p:cNvPr id="3" name="7. Pensar mejorar la escuela.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286000" y="1714500"/>
            <a:ext cx="6318448" cy="4738836"/>
          </a:xfrm>
          <a:prstGeom prst="rect">
            <a:avLst/>
          </a:prstGeom>
        </p:spPr>
      </p:pic>
    </p:spTree>
    <p:extLst>
      <p:ext uri="{BB962C8B-B14F-4D97-AF65-F5344CB8AC3E}">
        <p14:creationId xmlns:p14="http://schemas.microsoft.com/office/powerpoint/2010/main" val="4150869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ja">
  <a:themeElements>
    <a:clrScheme name="Paja">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Intermedio">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ja">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93</TotalTime>
  <Words>571</Words>
  <Application>Microsoft Office PowerPoint</Application>
  <PresentationFormat>Presentación en pantalla (4:3)</PresentationFormat>
  <Paragraphs>47</Paragraphs>
  <Slides>7</Slides>
  <Notes>0</Notes>
  <HiddenSlides>0</HiddenSlides>
  <MMClips>1</MMClips>
  <ScaleCrop>false</ScaleCrop>
  <HeadingPairs>
    <vt:vector size="4" baseType="variant">
      <vt:variant>
        <vt:lpstr>Tema</vt:lpstr>
      </vt:variant>
      <vt:variant>
        <vt:i4>3</vt:i4>
      </vt:variant>
      <vt:variant>
        <vt:lpstr>Títulos de diapositiva</vt:lpstr>
      </vt:variant>
      <vt:variant>
        <vt:i4>7</vt:i4>
      </vt:variant>
    </vt:vector>
  </HeadingPairs>
  <TitlesOfParts>
    <vt:vector size="10" baseType="lpstr">
      <vt:lpstr>Paja</vt:lpstr>
      <vt:lpstr>Solsticio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dc:creator>
  <cp:lastModifiedBy>carlos</cp:lastModifiedBy>
  <cp:revision>9</cp:revision>
  <dcterms:created xsi:type="dcterms:W3CDTF">2016-02-26T02:03:16Z</dcterms:created>
  <dcterms:modified xsi:type="dcterms:W3CDTF">2017-04-01T01:44:29Z</dcterms:modified>
</cp:coreProperties>
</file>