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2544" y="-11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C3CAA9-25F6-43D5-B3D7-228359C51427}" type="datetimeFigureOut">
              <a:rPr lang="es-CO" smtClean="0"/>
              <a:pPr/>
              <a:t>13/09/2016</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CC1A9C-1AE3-4DE9-B9C5-3C1284F6D761}" type="slidenum">
              <a:rPr lang="es-CO" smtClean="0"/>
              <a:pPr/>
              <a:t>‹Nº›</a:t>
            </a:fld>
            <a:endParaRPr lang="es-CO"/>
          </a:p>
        </p:txBody>
      </p:sp>
    </p:spTree>
    <p:extLst>
      <p:ext uri="{BB962C8B-B14F-4D97-AF65-F5344CB8AC3E}">
        <p14:creationId xmlns:p14="http://schemas.microsoft.com/office/powerpoint/2010/main" val="2694125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BCC1A9C-1AE3-4DE9-B9C5-3C1284F6D761}" type="slidenum">
              <a:rPr lang="es-CO" smtClean="0"/>
              <a:pPr/>
              <a:t>1</a:t>
            </a:fld>
            <a:endParaRPr lang="es-C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Título"/>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BDF0D733-47B9-47B2-980E-94B21D0670EF}" type="datetimeFigureOut">
              <a:rPr lang="es-CO" smtClean="0"/>
              <a:pPr/>
              <a:t>13/09/2016</a:t>
            </a:fld>
            <a:endParaRPr lang="es-CO"/>
          </a:p>
        </p:txBody>
      </p:sp>
      <p:sp>
        <p:nvSpPr>
          <p:cNvPr id="19" name="18 Marcador de pie de página"/>
          <p:cNvSpPr>
            <a:spLocks noGrp="1"/>
          </p:cNvSpPr>
          <p:nvPr>
            <p:ph type="ftr" sz="quarter" idx="11"/>
          </p:nvPr>
        </p:nvSpPr>
        <p:spPr/>
        <p:txBody>
          <a:bodyPr/>
          <a:lstStyle/>
          <a:p>
            <a:endParaRPr lang="es-CO"/>
          </a:p>
        </p:txBody>
      </p:sp>
      <p:sp>
        <p:nvSpPr>
          <p:cNvPr id="27" name="26 Marcador de número de diapositiva"/>
          <p:cNvSpPr>
            <a:spLocks noGrp="1"/>
          </p:cNvSpPr>
          <p:nvPr>
            <p:ph type="sldNum" sz="quarter" idx="12"/>
          </p:nvPr>
        </p:nvSpPr>
        <p:spPr/>
        <p:txBody>
          <a:bodyPr/>
          <a:lstStyle/>
          <a:p>
            <a:fld id="{AF460EF9-6AD2-4B5B-AADD-88C3486C384C}" type="slidenum">
              <a:rPr lang="es-CO" smtClean="0"/>
              <a:pPr/>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DF0D733-47B9-47B2-980E-94B21D0670EF}" type="datetimeFigureOut">
              <a:rPr lang="es-CO" smtClean="0"/>
              <a:pPr/>
              <a:t>13/09/2016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AF460EF9-6AD2-4B5B-AADD-88C3486C384C}"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DF0D733-47B9-47B2-980E-94B21D0670EF}" type="datetimeFigureOut">
              <a:rPr lang="es-CO" smtClean="0"/>
              <a:pPr/>
              <a:t>13/09/2016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AF460EF9-6AD2-4B5B-AADD-88C3486C384C}"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DF0D733-47B9-47B2-980E-94B21D0670EF}" type="datetimeFigureOut">
              <a:rPr lang="es-CO" smtClean="0"/>
              <a:pPr/>
              <a:t>13/09/2016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AF460EF9-6AD2-4B5B-AADD-88C3486C384C}"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Título"/>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BDF0D733-47B9-47B2-980E-94B21D0670EF}" type="datetimeFigureOut">
              <a:rPr lang="es-CO" smtClean="0"/>
              <a:pPr/>
              <a:t>13/09/2016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AF460EF9-6AD2-4B5B-AADD-88C3486C384C}" type="slidenum">
              <a:rPr lang="es-CO" smtClean="0"/>
              <a:pPr/>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BDF0D733-47B9-47B2-980E-94B21D0670EF}" type="datetimeFigureOut">
              <a:rPr lang="es-CO" smtClean="0"/>
              <a:pPr/>
              <a:t>13/09/2016</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AF460EF9-6AD2-4B5B-AADD-88C3486C384C}"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BDF0D733-47B9-47B2-980E-94B21D0670EF}" type="datetimeFigureOut">
              <a:rPr lang="es-CO" smtClean="0"/>
              <a:pPr/>
              <a:t>13/09/2016</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AF460EF9-6AD2-4B5B-AADD-88C3486C384C}"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320"/>
            <a:ext cx="7470648" cy="1143000"/>
          </a:xfrm>
        </p:spPr>
        <p:txBody>
          <a:bodyPr anchor="ctr"/>
          <a:lstStyle>
            <a:lvl1pPr algn="l">
              <a:defRPr sz="4600"/>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BDF0D733-47B9-47B2-980E-94B21D0670EF}" type="datetimeFigureOut">
              <a:rPr lang="es-CO" smtClean="0"/>
              <a:pPr/>
              <a:t>13/09/2016</a:t>
            </a:fld>
            <a:endParaRPr lang="es-CO"/>
          </a:p>
        </p:txBody>
      </p:sp>
      <p:sp>
        <p:nvSpPr>
          <p:cNvPr id="8" name="7 Marcador de número de diapositiva"/>
          <p:cNvSpPr>
            <a:spLocks noGrp="1"/>
          </p:cNvSpPr>
          <p:nvPr>
            <p:ph type="sldNum" sz="quarter" idx="11"/>
          </p:nvPr>
        </p:nvSpPr>
        <p:spPr/>
        <p:txBody>
          <a:bodyPr/>
          <a:lstStyle/>
          <a:p>
            <a:fld id="{AF460EF9-6AD2-4B5B-AADD-88C3486C384C}" type="slidenum">
              <a:rPr lang="es-CO" smtClean="0"/>
              <a:pPr/>
              <a:t>‹Nº›</a:t>
            </a:fld>
            <a:endParaRPr lang="es-CO"/>
          </a:p>
        </p:txBody>
      </p:sp>
      <p:sp>
        <p:nvSpPr>
          <p:cNvPr id="9" name="8 Marcador de pie de página"/>
          <p:cNvSpPr>
            <a:spLocks noGrp="1"/>
          </p:cNvSpPr>
          <p:nvPr>
            <p:ph type="ftr" sz="quarter" idx="12"/>
          </p:nvPr>
        </p:nvSpPr>
        <p:spPr/>
        <p:txBody>
          <a:bodyPr/>
          <a:lstStyle/>
          <a:p>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DF0D733-47B9-47B2-980E-94B21D0670EF}" type="datetimeFigureOut">
              <a:rPr lang="es-CO" smtClean="0"/>
              <a:pPr/>
              <a:t>13/09/2016</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AF460EF9-6AD2-4B5B-AADD-88C3486C384C}"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BDF0D733-47B9-47B2-980E-94B21D0670EF}" type="datetimeFigureOut">
              <a:rPr lang="es-CO" smtClean="0"/>
              <a:pPr/>
              <a:t>13/09/2016</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156448" y="6422064"/>
            <a:ext cx="762000" cy="365125"/>
          </a:xfrm>
        </p:spPr>
        <p:txBody>
          <a:bodyPr/>
          <a:lstStyle/>
          <a:p>
            <a:fld id="{AF460EF9-6AD2-4B5B-AADD-88C3486C384C}"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457200" y="6422064"/>
            <a:ext cx="2133600" cy="365125"/>
          </a:xfrm>
        </p:spPr>
        <p:txBody>
          <a:bodyPr/>
          <a:lstStyle/>
          <a:p>
            <a:fld id="{BDF0D733-47B9-47B2-980E-94B21D0670EF}" type="datetimeFigureOut">
              <a:rPr lang="es-CO" smtClean="0"/>
              <a:pPr/>
              <a:t>13/09/2016</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AF460EF9-6AD2-4B5B-AADD-88C3486C384C}" type="slidenum">
              <a:rPr lang="es-CO" smtClean="0"/>
              <a:pPr/>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Forma libre"/>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Marcador de título"/>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BDF0D733-47B9-47B2-980E-94B21D0670EF}" type="datetimeFigureOut">
              <a:rPr lang="es-CO" smtClean="0"/>
              <a:pPr/>
              <a:t>13/09/2016</a:t>
            </a:fld>
            <a:endParaRPr lang="es-CO"/>
          </a:p>
        </p:txBody>
      </p:sp>
      <p:sp>
        <p:nvSpPr>
          <p:cNvPr id="22" name="21 Marcador de pie de página"/>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s-CO"/>
          </a:p>
        </p:txBody>
      </p:sp>
      <p:sp>
        <p:nvSpPr>
          <p:cNvPr id="18" name="17 Marcador de número de diapositiva"/>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AF460EF9-6AD2-4B5B-AADD-88C3486C384C}" type="slidenum">
              <a:rPr lang="es-CO" smtClean="0"/>
              <a:pPr/>
              <a:t>‹Nº›</a:t>
            </a:fld>
            <a:endParaRPr lang="es-CO"/>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 Id="rId6" Type="http://schemas.openxmlformats.org/officeDocument/2006/relationships/image" Target="../media/image22.jpeg"/><Relationship Id="rId5" Type="http://schemas.openxmlformats.org/officeDocument/2006/relationships/image" Target="../media/image21.jpeg"/><Relationship Id="rId4" Type="http://schemas.openxmlformats.org/officeDocument/2006/relationships/image" Target="../media/image20.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8" Type="http://schemas.openxmlformats.org/officeDocument/2006/relationships/image" Target="../media/image29.jpeg"/><Relationship Id="rId3" Type="http://schemas.openxmlformats.org/officeDocument/2006/relationships/image" Target="../media/image24.jpeg"/><Relationship Id="rId7" Type="http://schemas.openxmlformats.org/officeDocument/2006/relationships/image" Target="../media/image28.jpeg"/><Relationship Id="rId2" Type="http://schemas.openxmlformats.org/officeDocument/2006/relationships/image" Target="../media/image23.jpeg"/><Relationship Id="rId1" Type="http://schemas.openxmlformats.org/officeDocument/2006/relationships/slideLayout" Target="../slideLayouts/slideLayout7.xml"/><Relationship Id="rId6" Type="http://schemas.openxmlformats.org/officeDocument/2006/relationships/image" Target="../media/image27.jpeg"/><Relationship Id="rId5" Type="http://schemas.openxmlformats.org/officeDocument/2006/relationships/image" Target="../media/image26.jpeg"/><Relationship Id="rId4" Type="http://schemas.openxmlformats.org/officeDocument/2006/relationships/image" Target="../media/image25.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23528" y="836712"/>
            <a:ext cx="8463416" cy="2301240"/>
          </a:xfrm>
        </p:spPr>
        <p:txBody>
          <a:bodyPr>
            <a:normAutofit fontScale="90000"/>
          </a:bodyPr>
          <a:lstStyle/>
          <a:p>
            <a:pPr algn="ctr"/>
            <a:r>
              <a:rPr lang="es-ES" sz="8900" dirty="0" smtClean="0">
                <a:latin typeface="Bradley Hand ITC" pitchFamily="66" charset="0"/>
              </a:rPr>
              <a:t>TOMA DE DECISIONES</a:t>
            </a:r>
            <a:r>
              <a:rPr lang="es-CO" dirty="0" smtClean="0"/>
              <a:t/>
            </a:r>
            <a:br>
              <a:rPr lang="es-CO" dirty="0" smtClean="0"/>
            </a:br>
            <a:endParaRPr lang="es-CO" dirty="0"/>
          </a:p>
        </p:txBody>
      </p:sp>
      <p:sp>
        <p:nvSpPr>
          <p:cNvPr id="4" name="3 Subtítulo"/>
          <p:cNvSpPr>
            <a:spLocks noGrp="1"/>
          </p:cNvSpPr>
          <p:nvPr>
            <p:ph type="subTitle" idx="1"/>
          </p:nvPr>
        </p:nvSpPr>
        <p:spPr/>
        <p:txBody>
          <a:bodyPr/>
          <a:lstStyle/>
          <a:p>
            <a:endParaRPr lang="es-CO"/>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0648"/>
            <a:ext cx="8686800" cy="1916832"/>
          </a:xfrm>
        </p:spPr>
        <p:txBody>
          <a:bodyPr>
            <a:noAutofit/>
          </a:bodyPr>
          <a:lstStyle/>
          <a:p>
            <a:pPr algn="ctr"/>
            <a:r>
              <a:rPr lang="es-ES" sz="3600" b="1" dirty="0" smtClean="0">
                <a:solidFill>
                  <a:srgbClr val="00B0F0"/>
                </a:solidFill>
                <a:latin typeface="Bradley Hand ITC" pitchFamily="66" charset="0"/>
              </a:rPr>
              <a:t>La toma de decisiones de una organización invade las cuatro funciones administrativas que son; planeación, organización, dirección y control.</a:t>
            </a:r>
            <a:endParaRPr lang="es-CO" sz="3600" dirty="0">
              <a:solidFill>
                <a:srgbClr val="00B0F0"/>
              </a:solidFill>
              <a:latin typeface="Bradley Hand ITC" pitchFamily="66" charset="0"/>
            </a:endParaRPr>
          </a:p>
        </p:txBody>
      </p:sp>
      <p:sp>
        <p:nvSpPr>
          <p:cNvPr id="3" name="2 Marcador de contenido"/>
          <p:cNvSpPr>
            <a:spLocks noGrp="1"/>
          </p:cNvSpPr>
          <p:nvPr>
            <p:ph idx="1"/>
          </p:nvPr>
        </p:nvSpPr>
        <p:spPr>
          <a:xfrm>
            <a:off x="539552" y="2321496"/>
            <a:ext cx="8208912" cy="4536504"/>
          </a:xfrm>
        </p:spPr>
        <p:txBody>
          <a:bodyPr>
            <a:normAutofit lnSpcReduction="10000"/>
          </a:bodyPr>
          <a:lstStyle/>
          <a:p>
            <a:pPr algn="ctr">
              <a:buNone/>
            </a:pPr>
            <a:r>
              <a:rPr lang="es-ES" sz="4000" b="1" dirty="0" smtClean="0">
                <a:latin typeface="Bradley Hand ITC" pitchFamily="66" charset="0"/>
              </a:rPr>
              <a:t>¿Cuáles son los objetivos de la organización a largo plazo?</a:t>
            </a:r>
            <a:endParaRPr lang="es-CO" sz="4000" dirty="0" smtClean="0">
              <a:latin typeface="Bradley Hand ITC" pitchFamily="66" charset="0"/>
            </a:endParaRPr>
          </a:p>
          <a:p>
            <a:pPr algn="ctr">
              <a:buNone/>
            </a:pPr>
            <a:r>
              <a:rPr lang="es-ES" sz="4000" b="1" dirty="0" smtClean="0">
                <a:latin typeface="Bradley Hand ITC" pitchFamily="66" charset="0"/>
              </a:rPr>
              <a:t>¿Estrategias para lograr objetivos?</a:t>
            </a:r>
            <a:endParaRPr lang="es-CO" sz="4000" dirty="0" smtClean="0">
              <a:latin typeface="Bradley Hand ITC" pitchFamily="66" charset="0"/>
            </a:endParaRPr>
          </a:p>
          <a:p>
            <a:pPr algn="ctr">
              <a:buNone/>
            </a:pPr>
            <a:r>
              <a:rPr lang="es-ES" sz="4000" b="1" dirty="0" smtClean="0">
                <a:latin typeface="Bradley Hand ITC" pitchFamily="66" charset="0"/>
              </a:rPr>
              <a:t>¿Cuanta centralización debe existir en la organización?</a:t>
            </a:r>
            <a:endParaRPr lang="es-CO" sz="4000" dirty="0" smtClean="0">
              <a:latin typeface="Bradley Hand ITC" pitchFamily="66" charset="0"/>
            </a:endParaRPr>
          </a:p>
          <a:p>
            <a:pPr algn="ctr">
              <a:buNone/>
            </a:pPr>
            <a:r>
              <a:rPr lang="es-ES" sz="4000" b="1" dirty="0" smtClean="0">
                <a:latin typeface="Bradley Hand ITC" pitchFamily="66" charset="0"/>
              </a:rPr>
              <a:t>¿Quién esta mejor preparado para ocupar una vacante?</a:t>
            </a:r>
            <a:endParaRPr lang="es-CO" sz="4000" dirty="0" smtClean="0">
              <a:latin typeface="Bradley Hand ITC" pitchFamily="66" charset="0"/>
            </a:endParaRPr>
          </a:p>
          <a:p>
            <a:pPr>
              <a:buNone/>
            </a:pPr>
            <a:endParaRPr lang="es-CO"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47664" y="332656"/>
            <a:ext cx="7355160" cy="6525344"/>
          </a:xfrm>
        </p:spPr>
        <p:txBody>
          <a:bodyPr>
            <a:noAutofit/>
          </a:bodyPr>
          <a:lstStyle/>
          <a:p>
            <a:pPr algn="ctr">
              <a:buNone/>
            </a:pPr>
            <a:r>
              <a:rPr lang="es-ES" sz="2000" dirty="0" smtClean="0">
                <a:latin typeface="Bradley Hand ITC" pitchFamily="66" charset="0"/>
              </a:rPr>
              <a:t>. </a:t>
            </a:r>
            <a:r>
              <a:rPr lang="es-ES" sz="2000" dirty="0" smtClean="0">
                <a:solidFill>
                  <a:srgbClr val="00B0F0"/>
                </a:solidFill>
                <a:latin typeface="Bradley Hand ITC" pitchFamily="66" charset="0"/>
              </a:rPr>
              <a:t>Los siguientes aspectos marcan el camino hacia el proceso de toma de decisiones.</a:t>
            </a:r>
            <a:endParaRPr lang="es-CO" sz="2000" dirty="0" smtClean="0">
              <a:solidFill>
                <a:srgbClr val="00B0F0"/>
              </a:solidFill>
              <a:latin typeface="Bradley Hand ITC" pitchFamily="66" charset="0"/>
            </a:endParaRPr>
          </a:p>
          <a:p>
            <a:pPr algn="just">
              <a:buNone/>
            </a:pPr>
            <a:r>
              <a:rPr lang="es-ES" sz="2000" b="1" dirty="0" smtClean="0">
                <a:latin typeface="Bradley Hand ITC" pitchFamily="66" charset="0"/>
              </a:rPr>
              <a:t>determinar la necesidad de una decisión </a:t>
            </a:r>
            <a:endParaRPr lang="es-CO" sz="2000" dirty="0" smtClean="0">
              <a:latin typeface="Bradley Hand ITC" pitchFamily="66" charset="0"/>
            </a:endParaRPr>
          </a:p>
          <a:p>
            <a:pPr algn="just"/>
            <a:r>
              <a:rPr lang="es-ES" sz="2000" b="1" dirty="0" smtClean="0">
                <a:latin typeface="Bradley Hand ITC" pitchFamily="66" charset="0"/>
              </a:rPr>
              <a:t>Una decisión el cual solucione la falencia.</a:t>
            </a:r>
            <a:endParaRPr lang="es-CO" sz="2000" dirty="0" smtClean="0">
              <a:latin typeface="Bradley Hand ITC" pitchFamily="66" charset="0"/>
            </a:endParaRPr>
          </a:p>
          <a:p>
            <a:pPr algn="just">
              <a:buNone/>
            </a:pPr>
            <a:r>
              <a:rPr lang="es-ES" sz="2000" b="1" dirty="0" smtClean="0">
                <a:latin typeface="Bradley Hand ITC" pitchFamily="66" charset="0"/>
              </a:rPr>
              <a:t>Identificación de criterios de decisión</a:t>
            </a:r>
            <a:endParaRPr lang="es-CO" sz="2000" dirty="0" smtClean="0">
              <a:latin typeface="Bradley Hand ITC" pitchFamily="66" charset="0"/>
            </a:endParaRPr>
          </a:p>
          <a:p>
            <a:pPr algn="just"/>
            <a:r>
              <a:rPr lang="es-ES" sz="2000" b="1" dirty="0" smtClean="0">
                <a:latin typeface="Bradley Hand ITC" pitchFamily="66" charset="0"/>
              </a:rPr>
              <a:t>Precio, calidad, color olor imagen tamaño marca entre otros los cuales dependen de las condiciones económicas o de expectativas satisfechas.</a:t>
            </a:r>
          </a:p>
          <a:p>
            <a:pPr algn="just">
              <a:buNone/>
            </a:pPr>
            <a:r>
              <a:rPr lang="es-ES" sz="2000" b="1" dirty="0" smtClean="0">
                <a:latin typeface="Bradley Hand ITC" pitchFamily="66" charset="0"/>
              </a:rPr>
              <a:t> Asignación de peso de criterios </a:t>
            </a:r>
            <a:endParaRPr lang="es-CO" sz="2000" dirty="0" smtClean="0">
              <a:latin typeface="Bradley Hand ITC" pitchFamily="66" charset="0"/>
            </a:endParaRPr>
          </a:p>
          <a:p>
            <a:pPr algn="just"/>
            <a:r>
              <a:rPr lang="es-ES" sz="2000" b="1" dirty="0" smtClean="0">
                <a:latin typeface="Bradley Hand ITC" pitchFamily="66" charset="0"/>
              </a:rPr>
              <a:t>Es necesario ponderar  cada uno de ellos  y priorizar su importancia calificándola.</a:t>
            </a:r>
          </a:p>
          <a:p>
            <a:pPr algn="just">
              <a:buNone/>
            </a:pPr>
            <a:r>
              <a:rPr lang="es-ES" sz="2000" b="1" dirty="0" smtClean="0">
                <a:latin typeface="Bradley Hand ITC" pitchFamily="66" charset="0"/>
              </a:rPr>
              <a:t>Evaluar alternativas </a:t>
            </a:r>
          </a:p>
          <a:p>
            <a:pPr algn="just"/>
            <a:r>
              <a:rPr lang="es-ES" sz="2000" b="1" dirty="0" smtClean="0">
                <a:latin typeface="Bradley Hand ITC" pitchFamily="66" charset="0"/>
              </a:rPr>
              <a:t>determinar las ventajas y desventajas que permitan identificar la más acertada.</a:t>
            </a:r>
          </a:p>
          <a:p>
            <a:pPr algn="just">
              <a:buNone/>
            </a:pPr>
            <a:r>
              <a:rPr lang="es-ES" sz="2000" b="1" dirty="0" smtClean="0">
                <a:latin typeface="Bradley Hand ITC" pitchFamily="66" charset="0"/>
              </a:rPr>
              <a:t>Seleccionar la mejor alternativa</a:t>
            </a:r>
          </a:p>
          <a:p>
            <a:pPr algn="just"/>
            <a:r>
              <a:rPr lang="es-ES" sz="2000" b="1" dirty="0" smtClean="0">
                <a:latin typeface="Bradley Hand ITC" pitchFamily="66" charset="0"/>
              </a:rPr>
              <a:t>Se llega al final del proceso de toma de decisiones en el proceso racional esta selección es bastante simple solo se debe evaluar las alternativas.</a:t>
            </a:r>
            <a:endParaRPr lang="es-CO" sz="2000" dirty="0" smtClean="0">
              <a:latin typeface="Bradley Hand ITC" pitchFamily="66" charset="0"/>
            </a:endParaRPr>
          </a:p>
          <a:p>
            <a:endParaRPr lang="es-CO" sz="1500" dirty="0"/>
          </a:p>
        </p:txBody>
      </p:sp>
      <p:grpSp>
        <p:nvGrpSpPr>
          <p:cNvPr id="11" name="10 Grupo"/>
          <p:cNvGrpSpPr/>
          <p:nvPr/>
        </p:nvGrpSpPr>
        <p:grpSpPr>
          <a:xfrm>
            <a:off x="0" y="332656"/>
            <a:ext cx="1440161" cy="6031556"/>
            <a:chOff x="611559" y="404664"/>
            <a:chExt cx="1440161" cy="6031556"/>
          </a:xfrm>
        </p:grpSpPr>
        <p:pic>
          <p:nvPicPr>
            <p:cNvPr id="36866" name="Picture 2" descr="https://encrypted-tbn3.google.com/images?q=tbn:ANd9GcRHfnEpJCmjyEFknuIsHQpZld6DuPouSKLCNE9rbg1bxiXsKJi74g"/>
            <p:cNvPicPr>
              <a:picLocks noChangeAspect="1" noChangeArrowheads="1"/>
            </p:cNvPicPr>
            <p:nvPr/>
          </p:nvPicPr>
          <p:blipFill>
            <a:blip r:embed="rId2" cstate="print"/>
            <a:srcRect/>
            <a:stretch>
              <a:fillRect/>
            </a:stretch>
          </p:blipFill>
          <p:spPr bwMode="auto">
            <a:xfrm>
              <a:off x="611560" y="404664"/>
              <a:ext cx="1440160" cy="1329379"/>
            </a:xfrm>
            <a:prstGeom prst="rect">
              <a:avLst/>
            </a:prstGeom>
            <a:noFill/>
          </p:spPr>
        </p:pic>
        <p:pic>
          <p:nvPicPr>
            <p:cNvPr id="36868" name="Picture 4" descr="https://encrypted-tbn2.google.com/images?q=tbn:ANd9GcScOTF9hsIyBaJYGpg7ld-sADRcdvjh5EmpHjKmGMLuiLK-BIjbIA"/>
            <p:cNvPicPr>
              <a:picLocks noChangeAspect="1" noChangeArrowheads="1"/>
            </p:cNvPicPr>
            <p:nvPr/>
          </p:nvPicPr>
          <p:blipFill>
            <a:blip r:embed="rId3" cstate="print"/>
            <a:srcRect/>
            <a:stretch>
              <a:fillRect/>
            </a:stretch>
          </p:blipFill>
          <p:spPr bwMode="auto">
            <a:xfrm>
              <a:off x="611560" y="1484784"/>
              <a:ext cx="1424194" cy="1008137"/>
            </a:xfrm>
            <a:prstGeom prst="rect">
              <a:avLst/>
            </a:prstGeom>
            <a:noFill/>
          </p:spPr>
        </p:pic>
        <p:pic>
          <p:nvPicPr>
            <p:cNvPr id="36870" name="Picture 6" descr="https://encrypted-tbn1.google.com/images?q=tbn:ANd9GcQx1u1e4sH_BnldaXGtAeErMcXfnvKPP5oxM1GW1CdCyUw1JB3vXA"/>
            <p:cNvPicPr>
              <a:picLocks noChangeAspect="1" noChangeArrowheads="1"/>
            </p:cNvPicPr>
            <p:nvPr/>
          </p:nvPicPr>
          <p:blipFill>
            <a:blip r:embed="rId4" cstate="print"/>
            <a:srcRect/>
            <a:stretch>
              <a:fillRect/>
            </a:stretch>
          </p:blipFill>
          <p:spPr bwMode="auto">
            <a:xfrm>
              <a:off x="611559" y="2492896"/>
              <a:ext cx="1425901" cy="1152128"/>
            </a:xfrm>
            <a:prstGeom prst="rect">
              <a:avLst/>
            </a:prstGeom>
            <a:noFill/>
          </p:spPr>
        </p:pic>
        <p:pic>
          <p:nvPicPr>
            <p:cNvPr id="36872" name="Picture 8" descr="https://encrypted-tbn2.google.com/images?q=tbn:ANd9GcQ51SxD1Myy_dG8z-gelgdrWPthFYa9ka9L6pjlX5x0k1S6aVwA"/>
            <p:cNvPicPr>
              <a:picLocks noChangeAspect="1" noChangeArrowheads="1"/>
            </p:cNvPicPr>
            <p:nvPr/>
          </p:nvPicPr>
          <p:blipFill>
            <a:blip r:embed="rId5" cstate="print"/>
            <a:srcRect/>
            <a:stretch>
              <a:fillRect/>
            </a:stretch>
          </p:blipFill>
          <p:spPr bwMode="auto">
            <a:xfrm>
              <a:off x="611560" y="3645023"/>
              <a:ext cx="1440160" cy="1539711"/>
            </a:xfrm>
            <a:prstGeom prst="rect">
              <a:avLst/>
            </a:prstGeom>
            <a:noFill/>
          </p:spPr>
        </p:pic>
        <p:pic>
          <p:nvPicPr>
            <p:cNvPr id="36876" name="Picture 12" descr="https://encrypted-tbn2.google.com/images?q=tbn:ANd9GcResjWbKUprPY6Q8enfCO7oGpkvZBlQqlufb6GfxnIqvWk1xVDf"/>
            <p:cNvPicPr>
              <a:picLocks noChangeAspect="1" noChangeArrowheads="1"/>
            </p:cNvPicPr>
            <p:nvPr/>
          </p:nvPicPr>
          <p:blipFill>
            <a:blip r:embed="rId6" cstate="print"/>
            <a:srcRect/>
            <a:stretch>
              <a:fillRect/>
            </a:stretch>
          </p:blipFill>
          <p:spPr bwMode="auto">
            <a:xfrm>
              <a:off x="611561" y="4996061"/>
              <a:ext cx="1440159" cy="1440159"/>
            </a:xfrm>
            <a:prstGeom prst="rect">
              <a:avLst/>
            </a:prstGeom>
            <a:noFill/>
          </p:spPr>
        </p:pic>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29064" y="2492896"/>
            <a:ext cx="8319400" cy="3145904"/>
          </a:xfrm>
        </p:spPr>
        <p:txBody>
          <a:bodyPr>
            <a:normAutofit/>
          </a:bodyPr>
          <a:lstStyle/>
          <a:p>
            <a:pPr algn="ctr"/>
            <a:r>
              <a:rPr lang="es-ES" sz="7200" dirty="0" smtClean="0">
                <a:latin typeface="Bradley Hand ITC" pitchFamily="66" charset="0"/>
              </a:rPr>
              <a:t>ETAPAS DE TOMA DE DECISIÓN</a:t>
            </a:r>
            <a:endParaRPr lang="es-CO" sz="7200" dirty="0">
              <a:latin typeface="Bradley Hand ITC" pitchFamily="66"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8291264" cy="6408712"/>
          </a:xfrm>
        </p:spPr>
        <p:txBody>
          <a:bodyPr>
            <a:noAutofit/>
          </a:bodyPr>
          <a:lstStyle/>
          <a:p>
            <a:r>
              <a:rPr lang="es-ES" sz="2200" b="1" dirty="0" smtClean="0">
                <a:latin typeface="Bradley Hand ITC" pitchFamily="66" charset="0"/>
              </a:rPr>
              <a:t>Identificación y diagnostico del problema: reconocer en la fase inicial del problema que deseamos solucionar teniendo en cuenta el estado actual con respecto al estado deseado.</a:t>
            </a:r>
          </a:p>
          <a:p>
            <a:pPr>
              <a:buNone/>
            </a:pPr>
            <a:endParaRPr lang="es-CO" sz="2200" dirty="0" smtClean="0">
              <a:latin typeface="Bradley Hand ITC" pitchFamily="66" charset="0"/>
            </a:endParaRPr>
          </a:p>
          <a:p>
            <a:r>
              <a:rPr lang="es-ES" sz="2200" b="1" dirty="0" smtClean="0">
                <a:latin typeface="Bradley Hand ITC" pitchFamily="66" charset="0"/>
              </a:rPr>
              <a:t>Generación de solución de alternativas: la solución de problemas pueden solucionarse por varios caminos y no solo seleccionando entre dos alternativas se puede formular hipótesis.</a:t>
            </a:r>
          </a:p>
          <a:p>
            <a:pPr>
              <a:buNone/>
            </a:pPr>
            <a:endParaRPr lang="es-CO" sz="2200" dirty="0" smtClean="0">
              <a:latin typeface="Bradley Hand ITC" pitchFamily="66" charset="0"/>
            </a:endParaRPr>
          </a:p>
          <a:p>
            <a:r>
              <a:rPr lang="es-ES" sz="2200" b="1" dirty="0" smtClean="0">
                <a:latin typeface="Bradley Hand ITC" pitchFamily="66" charset="0"/>
              </a:rPr>
              <a:t>Evaluación de alternativas: la tercera etapa determina el valor o puntuación de las alternativas que se generaron Los gerentes deben considerar diferentes tipos de consecuencias por supuesto debe intentar predecir los efectos sobre las medidas financieras u otras medidas  de desarrollo.</a:t>
            </a:r>
          </a:p>
          <a:p>
            <a:endParaRPr lang="es-CO" sz="2200" dirty="0" smtClean="0">
              <a:latin typeface="Bradley Hand ITC" pitchFamily="66" charset="0"/>
            </a:endParaRPr>
          </a:p>
          <a:p>
            <a:r>
              <a:rPr lang="es-ES" sz="2200" b="1" dirty="0" smtClean="0">
                <a:latin typeface="Bradley Hand ITC" pitchFamily="66" charset="0"/>
              </a:rPr>
              <a:t>Selección de a mejor alternativa: cuando el administrador ha considerado las posibles consecuencias de sus opciones ya esta en condiciones de tomar la decisión</a:t>
            </a:r>
            <a:endParaRPr lang="es-CO" sz="2200" dirty="0">
              <a:latin typeface="Bradley Hand ITC" pitchFamily="66"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29064" y="2924944"/>
            <a:ext cx="7887352" cy="2713856"/>
          </a:xfrm>
        </p:spPr>
        <p:txBody>
          <a:bodyPr>
            <a:noAutofit/>
          </a:bodyPr>
          <a:lstStyle/>
          <a:p>
            <a:pPr algn="ctr"/>
            <a:r>
              <a:rPr lang="es-ES" sz="5400" dirty="0" smtClean="0">
                <a:solidFill>
                  <a:srgbClr val="00B0F0"/>
                </a:solidFill>
                <a:latin typeface="Bradley Hand ITC" pitchFamily="66" charset="0"/>
              </a:rPr>
              <a:t>Barreras para no tomar decisiones efectivas</a:t>
            </a:r>
            <a:endParaRPr lang="es-CO" sz="5400" dirty="0">
              <a:solidFill>
                <a:srgbClr val="00B0F0"/>
              </a:solidFill>
              <a:latin typeface="Bradley Hand ITC" pitchFamily="66"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83568" y="1628800"/>
            <a:ext cx="3147015" cy="369332"/>
          </a:xfrm>
          <a:prstGeom prst="rect">
            <a:avLst/>
          </a:prstGeom>
        </p:spPr>
        <p:txBody>
          <a:bodyPr wrap="none">
            <a:spAutoFit/>
          </a:bodyPr>
          <a:lstStyle/>
          <a:p>
            <a:r>
              <a:rPr lang="es-ES" b="1" dirty="0" smtClean="0">
                <a:solidFill>
                  <a:srgbClr val="00B0F0"/>
                </a:solidFill>
                <a:latin typeface="Bradley Hand ITC" pitchFamily="66" charset="0"/>
              </a:rPr>
              <a:t>PERJUICIOS PSICOLÓGICOS</a:t>
            </a:r>
            <a:endParaRPr lang="es-CO" dirty="0">
              <a:solidFill>
                <a:srgbClr val="00B0F0"/>
              </a:solidFill>
              <a:latin typeface="Bradley Hand ITC" pitchFamily="66" charset="0"/>
            </a:endParaRPr>
          </a:p>
        </p:txBody>
      </p:sp>
      <p:grpSp>
        <p:nvGrpSpPr>
          <p:cNvPr id="16" name="15 Grupo"/>
          <p:cNvGrpSpPr/>
          <p:nvPr/>
        </p:nvGrpSpPr>
        <p:grpSpPr>
          <a:xfrm>
            <a:off x="1115616" y="332656"/>
            <a:ext cx="2448272" cy="1224136"/>
            <a:chOff x="323528" y="188640"/>
            <a:chExt cx="3240360" cy="1872208"/>
          </a:xfrm>
        </p:grpSpPr>
        <p:pic>
          <p:nvPicPr>
            <p:cNvPr id="39938" name="Picture 2" descr="https://encrypted-tbn0.google.com/images?q=tbn:ANd9GcQN4HD9Z770uIPXaIWvhPWRxXip2cxxCj8NPfG6Zxb1PX6gIpBl"/>
            <p:cNvPicPr>
              <a:picLocks noChangeAspect="1" noChangeArrowheads="1"/>
            </p:cNvPicPr>
            <p:nvPr/>
          </p:nvPicPr>
          <p:blipFill>
            <a:blip r:embed="rId2" cstate="print"/>
            <a:srcRect/>
            <a:stretch>
              <a:fillRect/>
            </a:stretch>
          </p:blipFill>
          <p:spPr bwMode="auto">
            <a:xfrm>
              <a:off x="323528" y="188640"/>
              <a:ext cx="2466975" cy="1847851"/>
            </a:xfrm>
            <a:prstGeom prst="rect">
              <a:avLst/>
            </a:prstGeom>
            <a:noFill/>
          </p:spPr>
        </p:pic>
        <p:pic>
          <p:nvPicPr>
            <p:cNvPr id="39940" name="Picture 4" descr="https://encrypted-tbn3.google.com/images?q=tbn:ANd9GcQvrD7BDuXH6p7QZGDAuI8GmK9xVcfThBpbdztzZGY4uK7ThXaP"/>
            <p:cNvPicPr>
              <a:picLocks noChangeAspect="1" noChangeArrowheads="1"/>
            </p:cNvPicPr>
            <p:nvPr/>
          </p:nvPicPr>
          <p:blipFill>
            <a:blip r:embed="rId3" cstate="print"/>
            <a:srcRect/>
            <a:stretch>
              <a:fillRect/>
            </a:stretch>
          </p:blipFill>
          <p:spPr bwMode="auto">
            <a:xfrm>
              <a:off x="1691680" y="188640"/>
              <a:ext cx="1872208" cy="1872208"/>
            </a:xfrm>
            <a:prstGeom prst="rect">
              <a:avLst/>
            </a:prstGeom>
            <a:noFill/>
          </p:spPr>
        </p:pic>
      </p:grpSp>
      <p:sp>
        <p:nvSpPr>
          <p:cNvPr id="6" name="5 Rectángulo"/>
          <p:cNvSpPr/>
          <p:nvPr/>
        </p:nvSpPr>
        <p:spPr>
          <a:xfrm>
            <a:off x="4716016" y="1916832"/>
            <a:ext cx="4017446" cy="400110"/>
          </a:xfrm>
          <a:prstGeom prst="rect">
            <a:avLst/>
          </a:prstGeom>
        </p:spPr>
        <p:txBody>
          <a:bodyPr wrap="none">
            <a:spAutoFit/>
          </a:bodyPr>
          <a:lstStyle/>
          <a:p>
            <a:r>
              <a:rPr lang="es-ES" sz="2000" b="1" dirty="0" smtClean="0">
                <a:solidFill>
                  <a:srgbClr val="00B0F0"/>
                </a:solidFill>
                <a:latin typeface="Bradley Hand ITC" pitchFamily="66" charset="0"/>
              </a:rPr>
              <a:t>LOS EFECTOS DE PERSPECTIVA</a:t>
            </a:r>
            <a:endParaRPr lang="es-CO" sz="2000" dirty="0">
              <a:solidFill>
                <a:srgbClr val="00B0F0"/>
              </a:solidFill>
              <a:latin typeface="Bradley Hand ITC" pitchFamily="66" charset="0"/>
            </a:endParaRPr>
          </a:p>
        </p:txBody>
      </p:sp>
      <p:pic>
        <p:nvPicPr>
          <p:cNvPr id="39942" name="Picture 6" descr="https://encrypted-tbn1.google.com/images?q=tbn:ANd9GcQE87CVj4OPoxkeu9TBH3RIjPwsINSq7x744NaWj-EpPEy9MiLi"/>
          <p:cNvPicPr>
            <a:picLocks noChangeAspect="1" noChangeArrowheads="1"/>
          </p:cNvPicPr>
          <p:nvPr/>
        </p:nvPicPr>
        <p:blipFill>
          <a:blip r:embed="rId4" cstate="print"/>
          <a:srcRect/>
          <a:stretch>
            <a:fillRect/>
          </a:stretch>
        </p:blipFill>
        <p:spPr bwMode="auto">
          <a:xfrm>
            <a:off x="5436096" y="548680"/>
            <a:ext cx="2520280" cy="1358784"/>
          </a:xfrm>
          <a:prstGeom prst="rect">
            <a:avLst/>
          </a:prstGeom>
          <a:noFill/>
        </p:spPr>
      </p:pic>
      <p:sp>
        <p:nvSpPr>
          <p:cNvPr id="8" name="7 Rectángulo"/>
          <p:cNvSpPr/>
          <p:nvPr/>
        </p:nvSpPr>
        <p:spPr>
          <a:xfrm>
            <a:off x="755576" y="3861048"/>
            <a:ext cx="2991525" cy="400110"/>
          </a:xfrm>
          <a:prstGeom prst="rect">
            <a:avLst/>
          </a:prstGeom>
        </p:spPr>
        <p:txBody>
          <a:bodyPr wrap="none">
            <a:spAutoFit/>
          </a:bodyPr>
          <a:lstStyle/>
          <a:p>
            <a:r>
              <a:rPr lang="es-ES" sz="2000" b="1" dirty="0" smtClean="0">
                <a:solidFill>
                  <a:srgbClr val="00B0F0"/>
                </a:solidFill>
                <a:latin typeface="Bradley Hand ITC" pitchFamily="66" charset="0"/>
              </a:rPr>
              <a:t>PRESIONES DE TIEMPO</a:t>
            </a:r>
            <a:endParaRPr lang="es-CO" sz="2000" dirty="0">
              <a:solidFill>
                <a:srgbClr val="00B0F0"/>
              </a:solidFill>
              <a:latin typeface="Bradley Hand ITC" pitchFamily="66" charset="0"/>
            </a:endParaRPr>
          </a:p>
        </p:txBody>
      </p:sp>
      <p:pic>
        <p:nvPicPr>
          <p:cNvPr id="39944" name="Picture 8" descr="https://encrypted-tbn0.google.com/images?q=tbn:ANd9GcT0MDNXhe-6v7Zq415hvrcA7LTzVR1TcQ1mmwbz2qhzIAybTINaRw"/>
          <p:cNvPicPr>
            <a:picLocks noChangeAspect="1" noChangeArrowheads="1"/>
          </p:cNvPicPr>
          <p:nvPr/>
        </p:nvPicPr>
        <p:blipFill>
          <a:blip r:embed="rId5" cstate="print"/>
          <a:srcRect/>
          <a:stretch>
            <a:fillRect/>
          </a:stretch>
        </p:blipFill>
        <p:spPr bwMode="auto">
          <a:xfrm>
            <a:off x="1043608" y="2420888"/>
            <a:ext cx="2376264" cy="1477538"/>
          </a:xfrm>
          <a:prstGeom prst="rect">
            <a:avLst/>
          </a:prstGeom>
          <a:noFill/>
        </p:spPr>
      </p:pic>
      <p:sp>
        <p:nvSpPr>
          <p:cNvPr id="10" name="9 Rectángulo"/>
          <p:cNvSpPr/>
          <p:nvPr/>
        </p:nvSpPr>
        <p:spPr>
          <a:xfrm>
            <a:off x="5796136" y="4077072"/>
            <a:ext cx="2125903" cy="461665"/>
          </a:xfrm>
          <a:prstGeom prst="rect">
            <a:avLst/>
          </a:prstGeom>
        </p:spPr>
        <p:txBody>
          <a:bodyPr wrap="none">
            <a:spAutoFit/>
          </a:bodyPr>
          <a:lstStyle/>
          <a:p>
            <a:r>
              <a:rPr lang="es-ES" sz="2400" b="1" dirty="0" smtClean="0">
                <a:solidFill>
                  <a:srgbClr val="00B0F0"/>
                </a:solidFill>
                <a:latin typeface="Bradley Hand ITC" pitchFamily="66" charset="0"/>
              </a:rPr>
              <a:t>EXPERIENCIA</a:t>
            </a:r>
            <a:endParaRPr lang="es-CO" sz="2400" dirty="0">
              <a:solidFill>
                <a:srgbClr val="00B0F0"/>
              </a:solidFill>
              <a:latin typeface="Bradley Hand ITC" pitchFamily="66" charset="0"/>
            </a:endParaRPr>
          </a:p>
        </p:txBody>
      </p:sp>
      <p:pic>
        <p:nvPicPr>
          <p:cNvPr id="39946" name="Picture 10" descr="https://encrypted-tbn3.google.com/images?q=tbn:ANd9GcRAajUi-MhlxOjZs8gpgH2oxdPACKpqRBDnnNJGb3ARd_obVULulQ"/>
          <p:cNvPicPr>
            <a:picLocks noChangeAspect="1" noChangeArrowheads="1"/>
          </p:cNvPicPr>
          <p:nvPr/>
        </p:nvPicPr>
        <p:blipFill>
          <a:blip r:embed="rId6" cstate="print"/>
          <a:srcRect/>
          <a:stretch>
            <a:fillRect/>
          </a:stretch>
        </p:blipFill>
        <p:spPr bwMode="auto">
          <a:xfrm>
            <a:off x="5580112" y="2492896"/>
            <a:ext cx="2520280" cy="1505255"/>
          </a:xfrm>
          <a:prstGeom prst="rect">
            <a:avLst/>
          </a:prstGeom>
          <a:noFill/>
        </p:spPr>
      </p:pic>
      <p:sp>
        <p:nvSpPr>
          <p:cNvPr id="12" name="11 Rectángulo"/>
          <p:cNvSpPr/>
          <p:nvPr/>
        </p:nvSpPr>
        <p:spPr>
          <a:xfrm>
            <a:off x="1187624" y="6093296"/>
            <a:ext cx="2016224" cy="400110"/>
          </a:xfrm>
          <a:prstGeom prst="rect">
            <a:avLst/>
          </a:prstGeom>
        </p:spPr>
        <p:txBody>
          <a:bodyPr wrap="square">
            <a:spAutoFit/>
          </a:bodyPr>
          <a:lstStyle/>
          <a:p>
            <a:r>
              <a:rPr lang="es-ES" sz="2000" b="1" dirty="0" smtClean="0">
                <a:solidFill>
                  <a:srgbClr val="00B0F0"/>
                </a:solidFill>
                <a:latin typeface="Bradley Hand ITC" pitchFamily="66" charset="0"/>
              </a:rPr>
              <a:t>BUEN JUICIO</a:t>
            </a:r>
            <a:endParaRPr lang="es-CO" sz="2000" dirty="0">
              <a:solidFill>
                <a:srgbClr val="00B0F0"/>
              </a:solidFill>
              <a:latin typeface="Bradley Hand ITC" pitchFamily="66" charset="0"/>
            </a:endParaRPr>
          </a:p>
        </p:txBody>
      </p:sp>
      <p:pic>
        <p:nvPicPr>
          <p:cNvPr id="39948" name="Picture 12" descr="https://encrypted-tbn3.google.com/images?q=tbn:ANd9GcT7Q3as6VHzDaDrDpSwyozYQZyXPxF_PoAy-DeJ8LSM7pbzHUnU-A"/>
          <p:cNvPicPr>
            <a:picLocks noChangeAspect="1" noChangeArrowheads="1"/>
          </p:cNvPicPr>
          <p:nvPr/>
        </p:nvPicPr>
        <p:blipFill>
          <a:blip r:embed="rId7" cstate="print"/>
          <a:srcRect/>
          <a:stretch>
            <a:fillRect/>
          </a:stretch>
        </p:blipFill>
        <p:spPr bwMode="auto">
          <a:xfrm>
            <a:off x="899592" y="4653136"/>
            <a:ext cx="2648335" cy="1373882"/>
          </a:xfrm>
          <a:prstGeom prst="rect">
            <a:avLst/>
          </a:prstGeom>
          <a:noFill/>
        </p:spPr>
      </p:pic>
      <p:sp>
        <p:nvSpPr>
          <p:cNvPr id="14" name="13 Rectángulo"/>
          <p:cNvSpPr/>
          <p:nvPr/>
        </p:nvSpPr>
        <p:spPr>
          <a:xfrm>
            <a:off x="5724128" y="6165304"/>
            <a:ext cx="2138727" cy="461665"/>
          </a:xfrm>
          <a:prstGeom prst="rect">
            <a:avLst/>
          </a:prstGeom>
        </p:spPr>
        <p:txBody>
          <a:bodyPr wrap="none">
            <a:spAutoFit/>
          </a:bodyPr>
          <a:lstStyle/>
          <a:p>
            <a:r>
              <a:rPr lang="es-ES" sz="2400" b="1" dirty="0" smtClean="0">
                <a:solidFill>
                  <a:srgbClr val="00B0F0"/>
                </a:solidFill>
                <a:latin typeface="Bradley Hand ITC" pitchFamily="66" charset="0"/>
              </a:rPr>
              <a:t>CREATIVIDAD</a:t>
            </a:r>
            <a:endParaRPr lang="es-CO" sz="2400" dirty="0">
              <a:solidFill>
                <a:srgbClr val="00B0F0"/>
              </a:solidFill>
              <a:latin typeface="Bradley Hand ITC" pitchFamily="66" charset="0"/>
            </a:endParaRPr>
          </a:p>
        </p:txBody>
      </p:sp>
      <p:pic>
        <p:nvPicPr>
          <p:cNvPr id="39950" name="Picture 14" descr="https://encrypted-tbn2.google.com/images?q=tbn:ANd9GcScO6bg17FjKh7oJUz2VQJ8Uo376SpN6C7yvfqPAKAXFEdYavYU"/>
          <p:cNvPicPr>
            <a:picLocks noChangeAspect="1" noChangeArrowheads="1"/>
          </p:cNvPicPr>
          <p:nvPr/>
        </p:nvPicPr>
        <p:blipFill>
          <a:blip r:embed="rId8" cstate="print"/>
          <a:srcRect/>
          <a:stretch>
            <a:fillRect/>
          </a:stretch>
        </p:blipFill>
        <p:spPr bwMode="auto">
          <a:xfrm>
            <a:off x="5580112" y="4653136"/>
            <a:ext cx="2393927" cy="1441327"/>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29064" y="2924944"/>
            <a:ext cx="8247392" cy="2713856"/>
          </a:xfrm>
        </p:spPr>
        <p:txBody>
          <a:bodyPr>
            <a:noAutofit/>
          </a:bodyPr>
          <a:lstStyle/>
          <a:p>
            <a:pPr algn="ctr"/>
            <a:r>
              <a:rPr lang="es-ES" sz="4800" dirty="0" smtClean="0">
                <a:solidFill>
                  <a:srgbClr val="00B0F0"/>
                </a:solidFill>
                <a:latin typeface="Bradley Hand ITC" pitchFamily="66" charset="0"/>
              </a:rPr>
              <a:t>TOMA DE SICIONES EN CONDICIONES DE CERTEZA, INCERTIDUMBRE Y RIESGO</a:t>
            </a:r>
            <a:r>
              <a:rPr lang="es-CO" sz="4800" dirty="0" smtClean="0">
                <a:solidFill>
                  <a:srgbClr val="00B0F0"/>
                </a:solidFill>
                <a:latin typeface="Bradley Hand ITC" pitchFamily="66" charset="0"/>
              </a:rPr>
              <a:t/>
            </a:r>
            <a:br>
              <a:rPr lang="es-CO" sz="4800" dirty="0" smtClean="0">
                <a:solidFill>
                  <a:srgbClr val="00B0F0"/>
                </a:solidFill>
                <a:latin typeface="Bradley Hand ITC" pitchFamily="66" charset="0"/>
              </a:rPr>
            </a:br>
            <a:endParaRPr lang="es-CO" sz="4800" dirty="0">
              <a:solidFill>
                <a:srgbClr val="00B0F0"/>
              </a:solidFill>
              <a:latin typeface="Bradley Hand ITC" pitchFamily="66"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http://www.definicionabc.com/wp-content/uploads/incertidumbre.jpg"/>
          <p:cNvPicPr>
            <a:picLocks noChangeAspect="1" noChangeArrowheads="1"/>
          </p:cNvPicPr>
          <p:nvPr/>
        </p:nvPicPr>
        <p:blipFill>
          <a:blip r:embed="rId2" cstate="print"/>
          <a:srcRect/>
          <a:stretch>
            <a:fillRect/>
          </a:stretch>
        </p:blipFill>
        <p:spPr bwMode="auto">
          <a:xfrm>
            <a:off x="2699792" y="1018572"/>
            <a:ext cx="3672408" cy="5146732"/>
          </a:xfrm>
          <a:prstGeom prst="rect">
            <a:avLst/>
          </a:prstGeom>
          <a:noFill/>
          <a:ln>
            <a:noFill/>
          </a:ln>
          <a:effectLst/>
          <a:scene3d>
            <a:camera prst="orthographicFront">
              <a:rot lat="0" lon="0" rev="0"/>
            </a:camera>
            <a:lightRig rig="chilly" dir="t">
              <a:rot lat="0" lon="0" rev="18480000"/>
            </a:lightRig>
          </a:scene3d>
          <a:sp3d prstMaterial="clear">
            <a:bevelT h="63500"/>
          </a:sp3d>
        </p:spPr>
      </p:pic>
      <p:sp>
        <p:nvSpPr>
          <p:cNvPr id="3" name="2 Marcador de contenido"/>
          <p:cNvSpPr>
            <a:spLocks noGrp="1"/>
          </p:cNvSpPr>
          <p:nvPr>
            <p:ph idx="1"/>
          </p:nvPr>
        </p:nvSpPr>
        <p:spPr>
          <a:xfrm>
            <a:off x="457200" y="260648"/>
            <a:ext cx="8363272" cy="6264696"/>
          </a:xfrm>
        </p:spPr>
        <p:txBody>
          <a:bodyPr>
            <a:noAutofit/>
          </a:bodyPr>
          <a:lstStyle/>
          <a:p>
            <a:pPr algn="just">
              <a:buNone/>
            </a:pPr>
            <a:r>
              <a:rPr lang="es-ES" sz="1800" b="1" dirty="0" smtClean="0">
                <a:latin typeface="Bradley Hand ITC" pitchFamily="66" charset="0"/>
              </a:rPr>
              <a:t>Desde el punto de vista práctico no existe  ni una técnica mejor ni una combinación que deba utilizarse en todas las circunstancias. La selección es individual y por lo general está dictada por los antecedentes y cono cimientos del gerente y por los recursos disponibles.</a:t>
            </a:r>
          </a:p>
          <a:p>
            <a:pPr algn="just"/>
            <a:endParaRPr lang="es-ES" sz="1800" b="1" dirty="0" smtClean="0">
              <a:latin typeface="Bradley Hand ITC" pitchFamily="66" charset="0"/>
            </a:endParaRPr>
          </a:p>
          <a:p>
            <a:pPr algn="just"/>
            <a:r>
              <a:rPr lang="es-ES" sz="1800" b="1" dirty="0" smtClean="0">
                <a:latin typeface="Bradley Hand ITC" pitchFamily="66" charset="0"/>
              </a:rPr>
              <a:t>BASE NO CUANTITATIVAS: son útiles, no solo para los problemas que se refieren a los objetivos, si no también para los problemas que tratan con los medios de alcanzar los objetivos, en la aplicación  son el alto grado personales, ampliamente conocidas y están consideradas por muchos como la manera natural de tomar una decisión existen cuatro bases:</a:t>
            </a:r>
            <a:endParaRPr lang="es-CO" sz="1800" b="1" dirty="0" smtClean="0">
              <a:latin typeface="Bradley Hand ITC" pitchFamily="66" charset="0"/>
            </a:endParaRPr>
          </a:p>
          <a:p>
            <a:pPr lvl="1" algn="just"/>
            <a:r>
              <a:rPr lang="es-ES" sz="1800" b="1" dirty="0" smtClean="0">
                <a:latin typeface="Bradley Hand ITC" pitchFamily="66" charset="0"/>
              </a:rPr>
              <a:t>Intuición</a:t>
            </a:r>
            <a:endParaRPr lang="es-CO" sz="1800" b="1" dirty="0" smtClean="0">
              <a:latin typeface="Bradley Hand ITC" pitchFamily="66" charset="0"/>
            </a:endParaRPr>
          </a:p>
          <a:p>
            <a:pPr lvl="1" algn="just"/>
            <a:r>
              <a:rPr lang="es-ES" sz="1800" b="1" dirty="0" smtClean="0">
                <a:latin typeface="Bradley Hand ITC" pitchFamily="66" charset="0"/>
              </a:rPr>
              <a:t>Hechos</a:t>
            </a:r>
            <a:endParaRPr lang="es-CO" sz="1800" b="1" dirty="0" smtClean="0">
              <a:latin typeface="Bradley Hand ITC" pitchFamily="66" charset="0"/>
            </a:endParaRPr>
          </a:p>
          <a:p>
            <a:pPr lvl="1" algn="just"/>
            <a:r>
              <a:rPr lang="es-ES" sz="1800" b="1" dirty="0" smtClean="0">
                <a:latin typeface="Bradley Hand ITC" pitchFamily="66" charset="0"/>
              </a:rPr>
              <a:t>Experiencias</a:t>
            </a:r>
            <a:endParaRPr lang="es-CO" sz="1800" b="1" dirty="0" smtClean="0">
              <a:latin typeface="Bradley Hand ITC" pitchFamily="66" charset="0"/>
            </a:endParaRPr>
          </a:p>
          <a:p>
            <a:pPr lvl="1" algn="just"/>
            <a:r>
              <a:rPr lang="es-ES" sz="1800" b="1" dirty="0" smtClean="0">
                <a:latin typeface="Bradley Hand ITC" pitchFamily="66" charset="0"/>
              </a:rPr>
              <a:t>Opiniones consideradas</a:t>
            </a:r>
            <a:endParaRPr lang="es-CO" sz="1800" b="1" dirty="0" smtClean="0">
              <a:latin typeface="Bradley Hand ITC" pitchFamily="66" charset="0"/>
            </a:endParaRPr>
          </a:p>
          <a:p>
            <a:pPr algn="just">
              <a:buNone/>
            </a:pPr>
            <a:r>
              <a:rPr lang="es-ES" sz="1800" b="1" dirty="0" smtClean="0">
                <a:latin typeface="Bradley Hand ITC" pitchFamily="66" charset="0"/>
              </a:rPr>
              <a:t> </a:t>
            </a:r>
            <a:endParaRPr lang="es-CO" sz="1800" b="1" dirty="0" smtClean="0">
              <a:latin typeface="Bradley Hand ITC" pitchFamily="66" charset="0"/>
            </a:endParaRPr>
          </a:p>
          <a:p>
            <a:pPr algn="just"/>
            <a:r>
              <a:rPr lang="es-ES" sz="1800" b="1" dirty="0" smtClean="0">
                <a:latin typeface="Bradley Hand ITC" pitchFamily="66" charset="0"/>
              </a:rPr>
              <a:t>BASES CUANTITATIVAS: Esta la habilidad de implementar técnicas presentadas como métodos cuantitativos o de investigación de operaciones, como puede ser la programación lineal, teoría de líneas de espera y modelos de inventarios. Esto ayuda a tomar buenas decisiones, pero es muy importante no olvidar que las habilidades cuantitativas no deben, ni pueden realizar el buen juicio, en este proceso de toma de decisiones.</a:t>
            </a:r>
            <a:endParaRPr lang="es-CO" sz="1800" b="1" dirty="0">
              <a:latin typeface="Bradley Hand ITC" pitchFamily="66"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ES" sz="4000" b="1" dirty="0" smtClean="0">
                <a:solidFill>
                  <a:srgbClr val="00B0F0"/>
                </a:solidFill>
                <a:latin typeface="Bradley Hand ITC" pitchFamily="66" charset="0"/>
              </a:rPr>
              <a:t>CATEGORÍAS DE PERSONAS QUE TOMAN DECISIONES</a:t>
            </a:r>
            <a:endParaRPr lang="es-CO" sz="4000" dirty="0">
              <a:solidFill>
                <a:srgbClr val="00B0F0"/>
              </a:solidFill>
              <a:latin typeface="Bradley Hand ITC" pitchFamily="66" charset="0"/>
            </a:endParaRPr>
          </a:p>
        </p:txBody>
      </p:sp>
      <p:sp>
        <p:nvSpPr>
          <p:cNvPr id="3" name="2 Marcador de contenido"/>
          <p:cNvSpPr>
            <a:spLocks noGrp="1"/>
          </p:cNvSpPr>
          <p:nvPr>
            <p:ph idx="1"/>
          </p:nvPr>
        </p:nvSpPr>
        <p:spPr>
          <a:xfrm>
            <a:off x="457200" y="1600200"/>
            <a:ext cx="8291264" cy="5069160"/>
          </a:xfrm>
        </p:spPr>
        <p:txBody>
          <a:bodyPr>
            <a:normAutofit fontScale="55000" lnSpcReduction="20000"/>
          </a:bodyPr>
          <a:lstStyle/>
          <a:p>
            <a:pPr lvl="0"/>
            <a:r>
              <a:rPr lang="es-ES" sz="4500" b="1" dirty="0" smtClean="0">
                <a:latin typeface="Bradley Hand ITC" pitchFamily="66" charset="0"/>
              </a:rPr>
              <a:t>La economista que solo está interesada en lo que es útil y practico.</a:t>
            </a:r>
            <a:endParaRPr lang="es-CO" sz="4500" dirty="0" smtClean="0">
              <a:latin typeface="Bradley Hand ITC" pitchFamily="66" charset="0"/>
            </a:endParaRPr>
          </a:p>
          <a:p>
            <a:pPr lvl="0"/>
            <a:r>
              <a:rPr lang="es-ES" sz="4500" b="1" dirty="0" smtClean="0">
                <a:latin typeface="Bradley Hand ITC" pitchFamily="66" charset="0"/>
              </a:rPr>
              <a:t>La estética, cuyos más importantes valores se encuentran a la armonía y la individualidad, la pompa y el poder.</a:t>
            </a:r>
            <a:endParaRPr lang="es-CO" sz="4500" dirty="0" smtClean="0">
              <a:latin typeface="Bradley Hand ITC" pitchFamily="66" charset="0"/>
            </a:endParaRPr>
          </a:p>
          <a:p>
            <a:pPr lvl="0"/>
            <a:r>
              <a:rPr lang="es-ES" sz="4500" b="1" dirty="0" smtClean="0">
                <a:latin typeface="Bradley Hand ITC" pitchFamily="66" charset="0"/>
              </a:rPr>
              <a:t>La teórica, interesada en el descubrimiento de la verdad por si misma; en la diversidad y la racionalidad.</a:t>
            </a:r>
            <a:endParaRPr lang="es-CO" sz="4500" dirty="0" smtClean="0">
              <a:latin typeface="Bradley Hand ITC" pitchFamily="66" charset="0"/>
            </a:endParaRPr>
          </a:p>
          <a:p>
            <a:pPr lvl="0"/>
            <a:r>
              <a:rPr lang="es-ES" sz="4500" b="1" dirty="0" smtClean="0">
                <a:latin typeface="Bradley Hand ITC" pitchFamily="66" charset="0"/>
              </a:rPr>
              <a:t>La social, que ama a la gente, considera las personas como fines y es amable, simpática, y poco egoísta.</a:t>
            </a:r>
            <a:endParaRPr lang="es-CO" sz="4500" dirty="0" smtClean="0">
              <a:latin typeface="Bradley Hand ITC" pitchFamily="66" charset="0"/>
            </a:endParaRPr>
          </a:p>
          <a:p>
            <a:pPr lvl="0"/>
            <a:r>
              <a:rPr lang="es-ES" sz="4500" b="1" dirty="0" smtClean="0">
                <a:latin typeface="Bradley Hand ITC" pitchFamily="66" charset="0"/>
              </a:rPr>
              <a:t>La política, que se interesa ante todo por el poder , la influencia o el renombre</a:t>
            </a:r>
            <a:endParaRPr lang="es-CO" sz="4500" dirty="0" smtClean="0">
              <a:latin typeface="Bradley Hand ITC" pitchFamily="66" charset="0"/>
            </a:endParaRPr>
          </a:p>
          <a:p>
            <a:pPr lvl="0"/>
            <a:r>
              <a:rPr lang="es-ES" sz="4500" b="1" dirty="0" smtClean="0">
                <a:latin typeface="Bradley Hand ITC" pitchFamily="66" charset="0"/>
              </a:rPr>
              <a:t>La religiosa, cuyo valor más importante es la mayor experiencia espiritual, la cual es absolutamente satisfactoria para ella; es una asceta que busca la experiencia a través  de la propia negación y dedicación.</a:t>
            </a:r>
            <a:endParaRPr lang="es-CO" sz="4500" dirty="0" smtClean="0">
              <a:latin typeface="Bradley Hand ITC" pitchFamily="66" charset="0"/>
            </a:endParaRPr>
          </a:p>
          <a:p>
            <a:pPr>
              <a:buNone/>
            </a:pPr>
            <a:endParaRPr lang="es-CO" dirty="0"/>
          </a:p>
        </p:txBody>
      </p:sp>
      <p:pic>
        <p:nvPicPr>
          <p:cNvPr id="44034" name="Picture 2" descr="https://encrypted-tbn0.google.com/images?q=tbn:ANd9GcSHqe31uAVVTRLDnC1yyMkuFFWGFPdEJOdG5LX30iBS5tV6H4Bq"/>
          <p:cNvPicPr>
            <a:picLocks noChangeAspect="1" noChangeArrowheads="1"/>
          </p:cNvPicPr>
          <p:nvPr/>
        </p:nvPicPr>
        <p:blipFill>
          <a:blip r:embed="rId2" cstate="print"/>
          <a:srcRect/>
          <a:stretch>
            <a:fillRect/>
          </a:stretch>
        </p:blipFill>
        <p:spPr bwMode="auto">
          <a:xfrm>
            <a:off x="2483768" y="1772816"/>
            <a:ext cx="4139952" cy="4139952"/>
          </a:xfrm>
          <a:prstGeom prst="rect">
            <a:avLst/>
          </a:prstGeom>
          <a:noFill/>
          <a:ln>
            <a:noFill/>
          </a:ln>
          <a:effectLst/>
          <a:scene3d>
            <a:camera prst="orthographicFront">
              <a:rot lat="0" lon="0" rev="0"/>
            </a:camera>
            <a:lightRig rig="chilly" dir="t">
              <a:rot lat="0" lon="0" rev="18480000"/>
            </a:lightRig>
          </a:scene3d>
          <a:sp3d prstMaterial="clear">
            <a:bevelT h="63500"/>
          </a:sp3d>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260648"/>
            <a:ext cx="7467600" cy="1143000"/>
          </a:xfrm>
        </p:spPr>
        <p:txBody>
          <a:bodyPr>
            <a:normAutofit fontScale="90000"/>
          </a:bodyPr>
          <a:lstStyle/>
          <a:p>
            <a:pPr algn="ctr"/>
            <a:r>
              <a:rPr lang="es-ES" b="1" dirty="0" smtClean="0">
                <a:solidFill>
                  <a:srgbClr val="00B0F0"/>
                </a:solidFill>
                <a:latin typeface="Bradley Hand ITC" pitchFamily="66" charset="0"/>
              </a:rPr>
              <a:t>COMO LOGRAR QUE FUNCIONE LA TOMA DE DECISIONES EN GRUPO</a:t>
            </a:r>
            <a:endParaRPr lang="es-CO" b="1" dirty="0">
              <a:solidFill>
                <a:srgbClr val="00B0F0"/>
              </a:solidFill>
              <a:latin typeface="Bradley Hand ITC" pitchFamily="66" charset="0"/>
            </a:endParaRPr>
          </a:p>
        </p:txBody>
      </p:sp>
      <p:sp>
        <p:nvSpPr>
          <p:cNvPr id="3" name="2 Marcador de contenido"/>
          <p:cNvSpPr>
            <a:spLocks noGrp="1"/>
          </p:cNvSpPr>
          <p:nvPr>
            <p:ph idx="1"/>
          </p:nvPr>
        </p:nvSpPr>
        <p:spPr>
          <a:xfrm>
            <a:off x="0" y="1772816"/>
            <a:ext cx="8892480" cy="5085184"/>
          </a:xfrm>
        </p:spPr>
        <p:txBody>
          <a:bodyPr>
            <a:normAutofit fontScale="92500" lnSpcReduction="20000"/>
          </a:bodyPr>
          <a:lstStyle/>
          <a:p>
            <a:pPr>
              <a:buNone/>
            </a:pPr>
            <a:r>
              <a:rPr lang="es-ES" sz="3400" b="1" dirty="0" smtClean="0">
                <a:latin typeface="Bradley Hand ITC" pitchFamily="66" charset="0"/>
              </a:rPr>
              <a:t>    Uno de los factores más importantes consiste en ganarse el apoyo de los miembros del grupo; señalándoles el valor de sus aportes en la solución del problema. Un segundo enfoque muy útil consiste en dar a cada integrante del grupo elementos específicos en que pensar y trabajar, para que pueda reconocer sus aportes; también crear un entorno donde las personas puedan expresarse abiertas y francamente y que estimule tanto los aportes creativos  como las discusiones sobre las fallas o los errores en que podrá incurrirme.  </a:t>
            </a:r>
          </a:p>
          <a:p>
            <a:endParaRPr lang="es-ES" sz="3400" b="1" dirty="0" smtClean="0">
              <a:latin typeface="Bradley Hand ITC" pitchFamily="66" charset="0"/>
            </a:endParaRPr>
          </a:p>
          <a:p>
            <a:endParaRPr lang="es-ES" sz="3400" b="1" dirty="0" smtClean="0">
              <a:latin typeface="Bradley Hand ITC" pitchFamily="66" charset="0"/>
            </a:endParaRPr>
          </a:p>
          <a:p>
            <a:endParaRPr lang="es-ES" sz="3400" b="1" dirty="0" smtClean="0">
              <a:latin typeface="Bradley Hand ITC" pitchFamily="66" charset="0"/>
            </a:endParaRPr>
          </a:p>
          <a:p>
            <a:endParaRPr lang="es-ES" sz="3400" b="1" dirty="0" smtClean="0">
              <a:latin typeface="Bradley Hand ITC" pitchFamily="66" charset="0"/>
            </a:endParaRPr>
          </a:p>
          <a:p>
            <a:endParaRPr lang="es-ES" sz="3400" b="1" dirty="0" smtClean="0">
              <a:latin typeface="Bradley Hand ITC" pitchFamily="66" charset="0"/>
            </a:endParaRPr>
          </a:p>
          <a:p>
            <a:endParaRPr lang="es-CO" sz="3400" dirty="0" smtClean="0">
              <a:latin typeface="Bradley Hand ITC" pitchFamily="66" charset="0"/>
            </a:endParaRPr>
          </a:p>
          <a:p>
            <a:endParaRPr lang="es-CO"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4608512" cy="6048672"/>
          </a:xfrm>
        </p:spPr>
        <p:txBody>
          <a:bodyPr>
            <a:noAutofit/>
          </a:bodyPr>
          <a:lstStyle/>
          <a:p>
            <a:pPr algn="ctr"/>
            <a:r>
              <a:rPr lang="es-ES" sz="4400" b="1" dirty="0" smtClean="0">
                <a:solidFill>
                  <a:srgbClr val="00B0F0"/>
                </a:solidFill>
                <a:latin typeface="Bradley Hand ITC" pitchFamily="66" charset="0"/>
              </a:rPr>
              <a:t>La toma de decisiones consiste en elegir una opción entre dos o más alternativas que se presenten para resolver un problema. </a:t>
            </a:r>
            <a:endParaRPr lang="es-CO" sz="4400" b="1" dirty="0">
              <a:solidFill>
                <a:srgbClr val="00B0F0"/>
              </a:solidFill>
              <a:latin typeface="Bradley Hand ITC" pitchFamily="66" charset="0"/>
            </a:endParaRPr>
          </a:p>
        </p:txBody>
      </p:sp>
      <p:pic>
        <p:nvPicPr>
          <p:cNvPr id="1026" name="Picture 2" descr="https://encrypted-tbn1.google.com/images?q=tbn:ANd9GcSdIGjXCv6S5fO_RxDCeVxLJVJXBbrgu4GnzzYUa_XttSvYPzCT"/>
          <p:cNvPicPr>
            <a:picLocks noChangeAspect="1" noChangeArrowheads="1"/>
          </p:cNvPicPr>
          <p:nvPr/>
        </p:nvPicPr>
        <p:blipFill>
          <a:blip r:embed="rId2" cstate="print"/>
          <a:srcRect/>
          <a:stretch>
            <a:fillRect/>
          </a:stretch>
        </p:blipFill>
        <p:spPr bwMode="auto">
          <a:xfrm>
            <a:off x="5076056" y="1628800"/>
            <a:ext cx="3456384" cy="3384376"/>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https://encrypted-tbn2.google.com/images?q=tbn:ANd9GcSshgRWzMsklTafLaEkDXPitr7vm6EoEsdL_tHBH5VfVOZx89Jp"/>
          <p:cNvPicPr>
            <a:picLocks noChangeAspect="1" noChangeArrowheads="1"/>
          </p:cNvPicPr>
          <p:nvPr/>
        </p:nvPicPr>
        <p:blipFill>
          <a:blip r:embed="rId2" cstate="print">
            <a:duotone>
              <a:prstClr val="black"/>
              <a:schemeClr val="tx2">
                <a:tint val="45000"/>
                <a:satMod val="400000"/>
              </a:schemeClr>
            </a:duotone>
          </a:blip>
          <a:srcRect/>
          <a:stretch>
            <a:fillRect/>
          </a:stretch>
        </p:blipFill>
        <p:spPr bwMode="auto">
          <a:xfrm>
            <a:off x="1835696" y="1844824"/>
            <a:ext cx="5519916" cy="3240360"/>
          </a:xfrm>
          <a:prstGeom prst="rect">
            <a:avLst/>
          </a:prstGeom>
          <a:noFill/>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ES" sz="4800" b="1" dirty="0" smtClean="0">
                <a:solidFill>
                  <a:srgbClr val="00B0F0"/>
                </a:solidFill>
                <a:latin typeface="Bradley Hand ITC" pitchFamily="66" charset="0"/>
              </a:rPr>
              <a:t>ESTILOS DE TOMA DE DECISIONES</a:t>
            </a:r>
            <a:endParaRPr lang="es-CO" sz="4800" dirty="0">
              <a:solidFill>
                <a:srgbClr val="00B0F0"/>
              </a:solidFill>
              <a:latin typeface="Bradley Hand ITC" pitchFamily="66" charset="0"/>
            </a:endParaRPr>
          </a:p>
        </p:txBody>
      </p:sp>
      <p:pic>
        <p:nvPicPr>
          <p:cNvPr id="27650" name="Picture 2" descr="https://encrypted-tbn0.google.com/images?q=tbn:ANd9GcRO0LpJAuIU3rThRnlPnQ7X1_bBVvgOQP8z8gjPEa8dsvBl2PIs1g"/>
          <p:cNvPicPr>
            <a:picLocks noChangeAspect="1" noChangeArrowheads="1"/>
          </p:cNvPicPr>
          <p:nvPr/>
        </p:nvPicPr>
        <p:blipFill>
          <a:blip r:embed="rId2" cstate="print"/>
          <a:srcRect/>
          <a:stretch>
            <a:fillRect/>
          </a:stretch>
        </p:blipFill>
        <p:spPr bwMode="auto">
          <a:xfrm>
            <a:off x="899591" y="1412776"/>
            <a:ext cx="2520281" cy="1890210"/>
          </a:xfrm>
          <a:prstGeom prst="rect">
            <a:avLst/>
          </a:prstGeom>
          <a:noFill/>
        </p:spPr>
      </p:pic>
      <p:sp>
        <p:nvSpPr>
          <p:cNvPr id="6" name="5 Rectángulo"/>
          <p:cNvSpPr/>
          <p:nvPr/>
        </p:nvSpPr>
        <p:spPr>
          <a:xfrm>
            <a:off x="971600" y="3356992"/>
            <a:ext cx="2505814" cy="400110"/>
          </a:xfrm>
          <a:prstGeom prst="rect">
            <a:avLst/>
          </a:prstGeom>
        </p:spPr>
        <p:txBody>
          <a:bodyPr wrap="none">
            <a:spAutoFit/>
          </a:bodyPr>
          <a:lstStyle/>
          <a:p>
            <a:r>
              <a:rPr lang="es-ES" sz="2000" b="1" dirty="0" smtClean="0">
                <a:solidFill>
                  <a:srgbClr val="00B0F0"/>
                </a:solidFill>
                <a:latin typeface="Bradley Hand ITC" pitchFamily="66" charset="0"/>
              </a:rPr>
              <a:t>ESTILO IMPULSIVO</a:t>
            </a:r>
            <a:endParaRPr lang="es-CO" sz="2000" dirty="0">
              <a:solidFill>
                <a:srgbClr val="00B0F0"/>
              </a:solidFill>
              <a:latin typeface="Bradley Hand ITC" pitchFamily="66" charset="0"/>
            </a:endParaRPr>
          </a:p>
        </p:txBody>
      </p:sp>
      <p:sp>
        <p:nvSpPr>
          <p:cNvPr id="7" name="6 Rectángulo"/>
          <p:cNvSpPr/>
          <p:nvPr/>
        </p:nvSpPr>
        <p:spPr>
          <a:xfrm>
            <a:off x="4778826" y="3429000"/>
            <a:ext cx="2560316" cy="369332"/>
          </a:xfrm>
          <a:prstGeom prst="rect">
            <a:avLst/>
          </a:prstGeom>
        </p:spPr>
        <p:txBody>
          <a:bodyPr wrap="none">
            <a:spAutoFit/>
          </a:bodyPr>
          <a:lstStyle/>
          <a:p>
            <a:r>
              <a:rPr lang="es-ES" b="1" dirty="0" smtClean="0">
                <a:solidFill>
                  <a:srgbClr val="00B0F0"/>
                </a:solidFill>
                <a:latin typeface="Bradley Hand ITC" pitchFamily="66" charset="0"/>
              </a:rPr>
              <a:t>ESTILO DEPENDIENTE</a:t>
            </a:r>
            <a:endParaRPr lang="es-CO" dirty="0">
              <a:solidFill>
                <a:srgbClr val="00B0F0"/>
              </a:solidFill>
              <a:latin typeface="Bradley Hand ITC" pitchFamily="66" charset="0"/>
            </a:endParaRPr>
          </a:p>
        </p:txBody>
      </p:sp>
      <p:pic>
        <p:nvPicPr>
          <p:cNvPr id="27652" name="Picture 4" descr="https://encrypted-tbn0.google.com/images?q=tbn:ANd9GcQmIwNYLnBXlQbPL2sSGIl0DRKIoqyC8Srlsngis59g-4dU_W2K"/>
          <p:cNvPicPr>
            <a:picLocks noChangeAspect="1" noChangeArrowheads="1"/>
          </p:cNvPicPr>
          <p:nvPr/>
        </p:nvPicPr>
        <p:blipFill>
          <a:blip r:embed="rId3" cstate="print"/>
          <a:srcRect/>
          <a:stretch>
            <a:fillRect/>
          </a:stretch>
        </p:blipFill>
        <p:spPr bwMode="auto">
          <a:xfrm>
            <a:off x="4743797" y="1340768"/>
            <a:ext cx="2276475" cy="2009776"/>
          </a:xfrm>
          <a:prstGeom prst="rect">
            <a:avLst/>
          </a:prstGeom>
          <a:noFill/>
        </p:spPr>
      </p:pic>
      <p:sp>
        <p:nvSpPr>
          <p:cNvPr id="9" name="8 Rectángulo"/>
          <p:cNvSpPr/>
          <p:nvPr/>
        </p:nvSpPr>
        <p:spPr>
          <a:xfrm>
            <a:off x="971600" y="5733256"/>
            <a:ext cx="2363147" cy="369332"/>
          </a:xfrm>
          <a:prstGeom prst="rect">
            <a:avLst/>
          </a:prstGeom>
        </p:spPr>
        <p:txBody>
          <a:bodyPr wrap="none">
            <a:spAutoFit/>
          </a:bodyPr>
          <a:lstStyle/>
          <a:p>
            <a:r>
              <a:rPr lang="es-ES" b="1" dirty="0" smtClean="0">
                <a:solidFill>
                  <a:srgbClr val="00B0F0"/>
                </a:solidFill>
                <a:latin typeface="Bradley Hand ITC" pitchFamily="66" charset="0"/>
              </a:rPr>
              <a:t>ESTILO AUTÓNOMO</a:t>
            </a:r>
            <a:endParaRPr lang="es-CO" dirty="0">
              <a:solidFill>
                <a:srgbClr val="00B0F0"/>
              </a:solidFill>
              <a:latin typeface="Bradley Hand ITC" pitchFamily="66" charset="0"/>
            </a:endParaRPr>
          </a:p>
        </p:txBody>
      </p:sp>
      <p:pic>
        <p:nvPicPr>
          <p:cNvPr id="27654" name="Picture 6" descr="https://encrypted-tbn2.google.com/images?q=tbn:ANd9GcQJfXmsLg_s4fnqMEIbtx7XCxgPkpsljhoc56a_6HplPd-sD4Jjww"/>
          <p:cNvPicPr>
            <a:picLocks noChangeAspect="1" noChangeArrowheads="1"/>
          </p:cNvPicPr>
          <p:nvPr/>
        </p:nvPicPr>
        <p:blipFill>
          <a:blip r:embed="rId4" cstate="print"/>
          <a:srcRect/>
          <a:stretch>
            <a:fillRect/>
          </a:stretch>
        </p:blipFill>
        <p:spPr bwMode="auto">
          <a:xfrm>
            <a:off x="857647" y="3933056"/>
            <a:ext cx="2562225" cy="1781176"/>
          </a:xfrm>
          <a:prstGeom prst="rect">
            <a:avLst/>
          </a:prstGeom>
          <a:noFill/>
        </p:spPr>
      </p:pic>
      <p:sp>
        <p:nvSpPr>
          <p:cNvPr id="11" name="10 Rectángulo"/>
          <p:cNvSpPr/>
          <p:nvPr/>
        </p:nvSpPr>
        <p:spPr>
          <a:xfrm>
            <a:off x="4788024" y="5877272"/>
            <a:ext cx="2449710" cy="400110"/>
          </a:xfrm>
          <a:prstGeom prst="rect">
            <a:avLst/>
          </a:prstGeom>
        </p:spPr>
        <p:txBody>
          <a:bodyPr wrap="none">
            <a:spAutoFit/>
          </a:bodyPr>
          <a:lstStyle/>
          <a:p>
            <a:r>
              <a:rPr lang="es-ES" sz="2000" b="1" dirty="0" smtClean="0">
                <a:solidFill>
                  <a:srgbClr val="00B0F0"/>
                </a:solidFill>
                <a:latin typeface="Bradley Hand ITC" pitchFamily="66" charset="0"/>
              </a:rPr>
              <a:t>ESTILO RACIONAL</a:t>
            </a:r>
            <a:endParaRPr lang="es-CO" sz="2000" dirty="0">
              <a:solidFill>
                <a:srgbClr val="00B0F0"/>
              </a:solidFill>
              <a:latin typeface="Bradley Hand ITC" pitchFamily="66" charset="0"/>
            </a:endParaRPr>
          </a:p>
        </p:txBody>
      </p:sp>
      <p:pic>
        <p:nvPicPr>
          <p:cNvPr id="27656" name="Picture 8" descr="https://encrypted-tbn3.google.com/images?q=tbn:ANd9GcTOddckRu1rsaFE-zlCEprPG-nEoC13ZixLNrzdLGc-oR7QG9lfdA"/>
          <p:cNvPicPr>
            <a:picLocks noChangeAspect="1" noChangeArrowheads="1"/>
          </p:cNvPicPr>
          <p:nvPr/>
        </p:nvPicPr>
        <p:blipFill>
          <a:blip r:embed="rId5" cstate="print"/>
          <a:srcRect/>
          <a:stretch>
            <a:fillRect/>
          </a:stretch>
        </p:blipFill>
        <p:spPr bwMode="auto">
          <a:xfrm>
            <a:off x="4339783" y="4005064"/>
            <a:ext cx="3328561" cy="1778124"/>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80" name="Picture 8" descr="https://encrypted-tbn2.google.com/images?q=tbn:ANd9GcQs_Lge1pk6epjENOBJzMWx831JBLlXxrckk1-w_DTujtXgxRqV"/>
          <p:cNvPicPr>
            <a:picLocks noChangeAspect="1" noChangeArrowheads="1"/>
          </p:cNvPicPr>
          <p:nvPr/>
        </p:nvPicPr>
        <p:blipFill>
          <a:blip r:embed="rId2" cstate="print"/>
          <a:srcRect/>
          <a:stretch>
            <a:fillRect/>
          </a:stretch>
        </p:blipFill>
        <p:spPr bwMode="auto">
          <a:xfrm>
            <a:off x="7236296" y="2204864"/>
            <a:ext cx="1512168" cy="1505448"/>
          </a:xfrm>
          <a:prstGeom prst="rect">
            <a:avLst/>
          </a:prstGeom>
          <a:noFill/>
        </p:spPr>
      </p:pic>
      <p:pic>
        <p:nvPicPr>
          <p:cNvPr id="28676" name="Picture 4" descr="https://encrypted-tbn3.google.com/images?q=tbn:ANd9GcSI_K4gLWb-0uMxZsk0WbXibWl_WUJAbXKJ2Ge9DH8iUyFLEk3pTw"/>
          <p:cNvPicPr>
            <a:picLocks noChangeAspect="1" noChangeArrowheads="1"/>
          </p:cNvPicPr>
          <p:nvPr/>
        </p:nvPicPr>
        <p:blipFill>
          <a:blip r:embed="rId3" cstate="print"/>
          <a:srcRect/>
          <a:stretch>
            <a:fillRect/>
          </a:stretch>
        </p:blipFill>
        <p:spPr bwMode="auto">
          <a:xfrm>
            <a:off x="3923928" y="2924944"/>
            <a:ext cx="2438400" cy="1333501"/>
          </a:xfrm>
          <a:prstGeom prst="rect">
            <a:avLst/>
          </a:prstGeom>
          <a:noFill/>
        </p:spPr>
      </p:pic>
      <p:pic>
        <p:nvPicPr>
          <p:cNvPr id="28674" name="Picture 2" descr="https://encrypted-tbn0.google.com/images?q=tbn:ANd9GcQ29mnTPUoH0AO6X0D5gIDRHSLhBhyeHpBAPoAoLFsfwJOLBQHv"/>
          <p:cNvPicPr>
            <a:picLocks noChangeAspect="1" noChangeArrowheads="1"/>
          </p:cNvPicPr>
          <p:nvPr/>
        </p:nvPicPr>
        <p:blipFill>
          <a:blip r:embed="rId4" cstate="print"/>
          <a:srcRect/>
          <a:stretch>
            <a:fillRect/>
          </a:stretch>
        </p:blipFill>
        <p:spPr bwMode="auto">
          <a:xfrm>
            <a:off x="971600" y="1628800"/>
            <a:ext cx="1656184" cy="1656184"/>
          </a:xfrm>
          <a:prstGeom prst="rect">
            <a:avLst/>
          </a:prstGeom>
          <a:noFill/>
        </p:spPr>
      </p:pic>
      <p:pic>
        <p:nvPicPr>
          <p:cNvPr id="28678" name="Picture 6" descr="https://encrypted-tbn3.google.com/images?q=tbn:ANd9GcSjebMB8Pi2e1gFDzwAS4XdmIKDVvAz3aloCPekRCIp8evPIhs1oA"/>
          <p:cNvPicPr>
            <a:picLocks noChangeAspect="1" noChangeArrowheads="1"/>
          </p:cNvPicPr>
          <p:nvPr/>
        </p:nvPicPr>
        <p:blipFill>
          <a:blip r:embed="rId5" cstate="print"/>
          <a:srcRect/>
          <a:stretch>
            <a:fillRect/>
          </a:stretch>
        </p:blipFill>
        <p:spPr bwMode="auto">
          <a:xfrm>
            <a:off x="5292080" y="4653136"/>
            <a:ext cx="1368152" cy="1968091"/>
          </a:xfrm>
          <a:prstGeom prst="rect">
            <a:avLst/>
          </a:prstGeom>
          <a:noFill/>
        </p:spPr>
      </p:pic>
      <p:sp>
        <p:nvSpPr>
          <p:cNvPr id="2" name="1 Título"/>
          <p:cNvSpPr>
            <a:spLocks noGrp="1"/>
          </p:cNvSpPr>
          <p:nvPr>
            <p:ph type="title"/>
          </p:nvPr>
        </p:nvSpPr>
        <p:spPr/>
        <p:txBody>
          <a:bodyPr>
            <a:noAutofit/>
          </a:bodyPr>
          <a:lstStyle/>
          <a:p>
            <a:pPr algn="ctr"/>
            <a:r>
              <a:rPr lang="es-ES" sz="4400" b="1" dirty="0" smtClean="0">
                <a:latin typeface="Bradley Hand ITC" pitchFamily="66" charset="0"/>
              </a:rPr>
              <a:t>CARACTERÍSTICAS DE LA TOMA DE DECISIONES</a:t>
            </a:r>
            <a:endParaRPr lang="es-CO" sz="4400" dirty="0">
              <a:latin typeface="Bradley Hand ITC" pitchFamily="66" charset="0"/>
            </a:endParaRPr>
          </a:p>
        </p:txBody>
      </p:sp>
      <p:sp>
        <p:nvSpPr>
          <p:cNvPr id="3" name="2 Marcador de contenido"/>
          <p:cNvSpPr>
            <a:spLocks noGrp="1"/>
          </p:cNvSpPr>
          <p:nvPr>
            <p:ph idx="1"/>
          </p:nvPr>
        </p:nvSpPr>
        <p:spPr>
          <a:xfrm>
            <a:off x="457200" y="1600200"/>
            <a:ext cx="8363272" cy="5257800"/>
          </a:xfrm>
        </p:spPr>
        <p:txBody>
          <a:bodyPr>
            <a:normAutofit fontScale="55000" lnSpcReduction="20000"/>
          </a:bodyPr>
          <a:lstStyle/>
          <a:p>
            <a:pPr algn="just"/>
            <a:r>
              <a:rPr lang="es-ES" sz="4800" b="1" dirty="0" smtClean="0">
                <a:solidFill>
                  <a:srgbClr val="00B0F0"/>
                </a:solidFill>
                <a:latin typeface="Bradley Hand ITC" pitchFamily="66" charset="0"/>
              </a:rPr>
              <a:t>Efectos futuros:</a:t>
            </a:r>
            <a:endParaRPr lang="es-CO" sz="4800" b="1" dirty="0" smtClean="0">
              <a:solidFill>
                <a:srgbClr val="00B0F0"/>
              </a:solidFill>
              <a:latin typeface="Bradley Hand ITC" pitchFamily="66" charset="0"/>
            </a:endParaRPr>
          </a:p>
          <a:p>
            <a:pPr algn="just">
              <a:buNone/>
            </a:pPr>
            <a:r>
              <a:rPr lang="es-ES" sz="4800" b="1" dirty="0" smtClean="0">
                <a:solidFill>
                  <a:srgbClr val="00B0F0"/>
                </a:solidFill>
                <a:latin typeface="Bradley Hand ITC" pitchFamily="66" charset="0"/>
              </a:rPr>
              <a:t>Tiene que ver con la medida en que los compromisos relacionados con la decisión afecta el futuro una decisión que tiene una influencia a largo plazo.</a:t>
            </a:r>
            <a:endParaRPr lang="es-CO" sz="4800" b="1" dirty="0" smtClean="0">
              <a:solidFill>
                <a:srgbClr val="00B0F0"/>
              </a:solidFill>
              <a:latin typeface="Bradley Hand ITC" pitchFamily="66" charset="0"/>
            </a:endParaRPr>
          </a:p>
          <a:p>
            <a:pPr algn="just"/>
            <a:r>
              <a:rPr lang="es-ES" sz="4800" b="1" dirty="0" smtClean="0">
                <a:solidFill>
                  <a:srgbClr val="00B0F0"/>
                </a:solidFill>
                <a:latin typeface="Bradley Hand ITC" pitchFamily="66" charset="0"/>
              </a:rPr>
              <a:t>Reversibilidad:</a:t>
            </a:r>
            <a:endParaRPr lang="es-CO" sz="4800" b="1" dirty="0" smtClean="0">
              <a:solidFill>
                <a:srgbClr val="00B0F0"/>
              </a:solidFill>
              <a:latin typeface="Bradley Hand ITC" pitchFamily="66" charset="0"/>
            </a:endParaRPr>
          </a:p>
          <a:p>
            <a:pPr algn="just">
              <a:buNone/>
            </a:pPr>
            <a:r>
              <a:rPr lang="es-ES" sz="4800" b="1" dirty="0" smtClean="0">
                <a:solidFill>
                  <a:srgbClr val="00B0F0"/>
                </a:solidFill>
                <a:latin typeface="Bradley Hand ITC" pitchFamily="66" charset="0"/>
              </a:rPr>
              <a:t>Se refiere a la velocidad con que una decisión puede revertirse y la dificultad que implica hacer este cambio. </a:t>
            </a:r>
            <a:endParaRPr lang="es-CO" sz="4800" b="1" dirty="0" smtClean="0">
              <a:solidFill>
                <a:srgbClr val="00B0F0"/>
              </a:solidFill>
              <a:latin typeface="Bradley Hand ITC" pitchFamily="66" charset="0"/>
            </a:endParaRPr>
          </a:p>
          <a:p>
            <a:pPr algn="just"/>
            <a:r>
              <a:rPr lang="es-ES" sz="4800" b="1" dirty="0" smtClean="0">
                <a:solidFill>
                  <a:srgbClr val="00B0F0"/>
                </a:solidFill>
                <a:latin typeface="Bradley Hand ITC" pitchFamily="66" charset="0"/>
              </a:rPr>
              <a:t>Impacto:</a:t>
            </a:r>
            <a:endParaRPr lang="es-CO" sz="4800" b="1" dirty="0" smtClean="0">
              <a:solidFill>
                <a:srgbClr val="00B0F0"/>
              </a:solidFill>
              <a:latin typeface="Bradley Hand ITC" pitchFamily="66" charset="0"/>
            </a:endParaRPr>
          </a:p>
          <a:p>
            <a:pPr algn="just">
              <a:buNone/>
            </a:pPr>
            <a:r>
              <a:rPr lang="es-ES" sz="4800" b="1" dirty="0" smtClean="0">
                <a:solidFill>
                  <a:srgbClr val="00B0F0"/>
                </a:solidFill>
                <a:latin typeface="Bradley Hand ITC" pitchFamily="66" charset="0"/>
              </a:rPr>
              <a:t>Esta característica se refiere a la medida en que otra área o actividad se  ven afectadas. </a:t>
            </a:r>
            <a:endParaRPr lang="es-CO" sz="4800" b="1" dirty="0" smtClean="0">
              <a:solidFill>
                <a:srgbClr val="00B0F0"/>
              </a:solidFill>
              <a:latin typeface="Bradley Hand ITC" pitchFamily="66" charset="0"/>
            </a:endParaRPr>
          </a:p>
          <a:p>
            <a:pPr algn="just"/>
            <a:r>
              <a:rPr lang="es-ES" sz="4800" b="1" dirty="0" smtClean="0">
                <a:solidFill>
                  <a:srgbClr val="00B0F0"/>
                </a:solidFill>
                <a:latin typeface="Bradley Hand ITC" pitchFamily="66" charset="0"/>
              </a:rPr>
              <a:t>Calidad:</a:t>
            </a:r>
            <a:endParaRPr lang="es-CO" sz="4800" b="1" dirty="0" smtClean="0">
              <a:solidFill>
                <a:srgbClr val="00B0F0"/>
              </a:solidFill>
              <a:latin typeface="Bradley Hand ITC" pitchFamily="66" charset="0"/>
            </a:endParaRPr>
          </a:p>
          <a:p>
            <a:pPr algn="just">
              <a:buNone/>
            </a:pPr>
            <a:r>
              <a:rPr lang="es-ES" sz="4800" b="1" dirty="0" smtClean="0">
                <a:solidFill>
                  <a:srgbClr val="00B0F0"/>
                </a:solidFill>
                <a:latin typeface="Bradley Hand ITC" pitchFamily="66" charset="0"/>
              </a:rPr>
              <a:t>Este factor se refiere a las relaciones laborales valores éticos y consideraciones legales principios básicos de conducta imagen de la compañía etc. </a:t>
            </a:r>
            <a:endParaRPr lang="es-CO" sz="4800" b="1" dirty="0" smtClean="0">
              <a:solidFill>
                <a:srgbClr val="00B0F0"/>
              </a:solidFill>
              <a:latin typeface="Bradley Hand ITC" pitchFamily="66" charset="0"/>
            </a:endParaRPr>
          </a:p>
          <a:p>
            <a:endParaRPr lang="es-CO"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s://encrypted-tbn0.google.com/images?q=tbn:ANd9GcR6KMT9P-IYXWqQr4WwwosU2lMS6O32brFwvl1RsjMua0IH92pueg"/>
          <p:cNvPicPr>
            <a:picLocks noChangeAspect="1" noChangeArrowheads="1"/>
          </p:cNvPicPr>
          <p:nvPr/>
        </p:nvPicPr>
        <p:blipFill>
          <a:blip r:embed="rId2" cstate="print"/>
          <a:srcRect/>
          <a:stretch>
            <a:fillRect/>
          </a:stretch>
        </p:blipFill>
        <p:spPr bwMode="auto">
          <a:xfrm>
            <a:off x="7000875" y="1628800"/>
            <a:ext cx="2143125" cy="2143125"/>
          </a:xfrm>
          <a:prstGeom prst="rect">
            <a:avLst/>
          </a:prstGeom>
          <a:noFill/>
        </p:spPr>
      </p:pic>
      <p:pic>
        <p:nvPicPr>
          <p:cNvPr id="30726" name="Picture 6" descr="https://encrypted-tbn1.google.com/images?q=tbn:ANd9GcRfUi86-vS3AvQldB0yHOH-VjOmyFqxcAL3PvT9aIFenQrUPBEl"/>
          <p:cNvPicPr>
            <a:picLocks noChangeAspect="1" noChangeArrowheads="1"/>
          </p:cNvPicPr>
          <p:nvPr/>
        </p:nvPicPr>
        <p:blipFill>
          <a:blip r:embed="rId3" cstate="print"/>
          <a:srcRect/>
          <a:stretch>
            <a:fillRect/>
          </a:stretch>
        </p:blipFill>
        <p:spPr bwMode="auto">
          <a:xfrm>
            <a:off x="7000875" y="4437112"/>
            <a:ext cx="2143125" cy="2143125"/>
          </a:xfrm>
          <a:prstGeom prst="rect">
            <a:avLst/>
          </a:prstGeom>
          <a:noFill/>
        </p:spPr>
      </p:pic>
      <p:sp>
        <p:nvSpPr>
          <p:cNvPr id="2" name="1 Título"/>
          <p:cNvSpPr>
            <a:spLocks noGrp="1"/>
          </p:cNvSpPr>
          <p:nvPr>
            <p:ph type="title"/>
          </p:nvPr>
        </p:nvSpPr>
        <p:spPr/>
        <p:txBody>
          <a:bodyPr>
            <a:noAutofit/>
          </a:bodyPr>
          <a:lstStyle/>
          <a:p>
            <a:pPr algn="ctr"/>
            <a:r>
              <a:rPr lang="es-ES" sz="5400" b="1" dirty="0" smtClean="0">
                <a:latin typeface="Bradley Hand ITC" pitchFamily="66" charset="0"/>
              </a:rPr>
              <a:t>TIPO DE DECISIONES</a:t>
            </a:r>
            <a:endParaRPr lang="es-CO" sz="5400" dirty="0">
              <a:latin typeface="Bradley Hand ITC" pitchFamily="66" charset="0"/>
            </a:endParaRPr>
          </a:p>
        </p:txBody>
      </p:sp>
      <p:sp>
        <p:nvSpPr>
          <p:cNvPr id="3" name="2 Marcador de contenido"/>
          <p:cNvSpPr>
            <a:spLocks noGrp="1"/>
          </p:cNvSpPr>
          <p:nvPr>
            <p:ph idx="1"/>
          </p:nvPr>
        </p:nvSpPr>
        <p:spPr>
          <a:xfrm>
            <a:off x="457200" y="1340768"/>
            <a:ext cx="8686800" cy="5517232"/>
          </a:xfrm>
        </p:spPr>
        <p:txBody>
          <a:bodyPr>
            <a:normAutofit fontScale="55000" lnSpcReduction="20000"/>
          </a:bodyPr>
          <a:lstStyle/>
          <a:p>
            <a:pPr algn="ctr">
              <a:buNone/>
            </a:pPr>
            <a:r>
              <a:rPr lang="es-ES" sz="5500" b="1" dirty="0" smtClean="0">
                <a:latin typeface="Bradley Hand ITC" pitchFamily="66" charset="0"/>
              </a:rPr>
              <a:t>Decisiones programadas:</a:t>
            </a:r>
            <a:endParaRPr lang="es-CO" sz="5500" dirty="0" smtClean="0">
              <a:latin typeface="Bradley Hand ITC" pitchFamily="66" charset="0"/>
            </a:endParaRPr>
          </a:p>
          <a:p>
            <a:r>
              <a:rPr lang="es-ES" sz="5500" b="1" dirty="0" smtClean="0">
                <a:solidFill>
                  <a:srgbClr val="00B0F0"/>
                </a:solidFill>
                <a:latin typeface="Bradley Hand ITC" pitchFamily="66" charset="0"/>
              </a:rPr>
              <a:t>Son programadas en la medida que son repetitivas y rutinarias así en la medida en que se ha desarrollado un método definitivo para poder manejarlas al estar el problema bien estructurado el mando no tiene necesidad de pasar por el trabajo y gasto de realizar un proceso completo de decisión</a:t>
            </a:r>
            <a:endParaRPr lang="es-CO" sz="5500" dirty="0" smtClean="0">
              <a:solidFill>
                <a:srgbClr val="00B0F0"/>
              </a:solidFill>
              <a:latin typeface="Bradley Hand ITC" pitchFamily="66" charset="0"/>
            </a:endParaRPr>
          </a:p>
          <a:p>
            <a:pPr algn="ctr">
              <a:buNone/>
            </a:pPr>
            <a:r>
              <a:rPr lang="es-ES" sz="5500" b="1" dirty="0" smtClean="0">
                <a:latin typeface="Bradley Hand ITC" pitchFamily="66" charset="0"/>
              </a:rPr>
              <a:t>Decisión no programada: </a:t>
            </a:r>
            <a:endParaRPr lang="es-CO" sz="5500" dirty="0" smtClean="0">
              <a:latin typeface="Bradley Hand ITC" pitchFamily="66" charset="0"/>
            </a:endParaRPr>
          </a:p>
          <a:p>
            <a:r>
              <a:rPr lang="es-ES" sz="5500" b="1" dirty="0" smtClean="0">
                <a:solidFill>
                  <a:srgbClr val="00B0F0"/>
                </a:solidFill>
                <a:latin typeface="Bradley Hand ITC" pitchFamily="66" charset="0"/>
              </a:rPr>
              <a:t> La reestructuración de una organización cerrar una división no rentable son ejemplos de decisiones no programadas también  la creación de una estrategia de mercado para un nuevo producto.</a:t>
            </a:r>
            <a:endParaRPr lang="es-CO" sz="5500" dirty="0" smtClean="0">
              <a:solidFill>
                <a:srgbClr val="00B0F0"/>
              </a:solidFill>
              <a:latin typeface="Bradley Hand ITC" pitchFamily="66" charset="0"/>
            </a:endParaRPr>
          </a:p>
          <a:p>
            <a:endParaRPr lang="es-CO"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29064" y="3337560"/>
            <a:ext cx="8031368" cy="3187784"/>
          </a:xfrm>
        </p:spPr>
        <p:txBody>
          <a:bodyPr>
            <a:noAutofit/>
          </a:bodyPr>
          <a:lstStyle/>
          <a:p>
            <a:pPr algn="ctr"/>
            <a:r>
              <a:rPr lang="es-ES" sz="4800" dirty="0" smtClean="0">
                <a:latin typeface="Bradley Hand ITC" pitchFamily="66" charset="0"/>
              </a:rPr>
              <a:t>ENFOQUES MODERNOS DE LA TOMA DE DECISIONES BAJO CONDICIONES DE INCERTIDUMBRE</a:t>
            </a:r>
            <a:r>
              <a:rPr lang="es-CO" sz="4800" dirty="0" smtClean="0">
                <a:latin typeface="Bradley Hand ITC" pitchFamily="66" charset="0"/>
              </a:rPr>
              <a:t/>
            </a:r>
            <a:br>
              <a:rPr lang="es-CO" sz="4800" dirty="0" smtClean="0">
                <a:latin typeface="Bradley Hand ITC" pitchFamily="66" charset="0"/>
              </a:rPr>
            </a:br>
            <a:endParaRPr lang="es-CO" sz="4800" dirty="0">
              <a:latin typeface="Bradley Hand ITC" pitchFamily="66"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332656"/>
            <a:ext cx="9144000" cy="6525344"/>
          </a:xfrm>
        </p:spPr>
        <p:txBody>
          <a:bodyPr>
            <a:normAutofit fontScale="85000" lnSpcReduction="20000"/>
          </a:bodyPr>
          <a:lstStyle/>
          <a:p>
            <a:pPr algn="ctr">
              <a:buNone/>
            </a:pPr>
            <a:r>
              <a:rPr lang="es-ES" b="1" dirty="0" smtClean="0">
                <a:latin typeface="Bradley Hand ITC" pitchFamily="66" charset="0"/>
              </a:rPr>
              <a:t>Análisis de riesgo</a:t>
            </a:r>
            <a:endParaRPr lang="es-CO" dirty="0" smtClean="0">
              <a:latin typeface="Bradley Hand ITC" pitchFamily="66" charset="0"/>
            </a:endParaRPr>
          </a:p>
          <a:p>
            <a:pPr algn="just"/>
            <a:r>
              <a:rPr lang="es-ES" b="1" dirty="0" smtClean="0">
                <a:solidFill>
                  <a:srgbClr val="00B0F0"/>
                </a:solidFill>
                <a:latin typeface="Bradley Hand ITC" pitchFamily="66" charset="0"/>
              </a:rPr>
              <a:t> Prácticamente cada decisión se basa en la interacción de variables importantes muchas de las cuales tiene un elemento de incertidumbre pero quizás un grado bastante alto de probabilidad por lo tanto la sensatez de lanzar un nuevo producto podría deprender de variables criticas.</a:t>
            </a:r>
            <a:endParaRPr lang="es-CO" dirty="0" smtClean="0">
              <a:solidFill>
                <a:srgbClr val="00B0F0"/>
              </a:solidFill>
              <a:latin typeface="Bradley Hand ITC" pitchFamily="66" charset="0"/>
            </a:endParaRPr>
          </a:p>
          <a:p>
            <a:pPr algn="ctr">
              <a:buNone/>
            </a:pPr>
            <a:r>
              <a:rPr lang="es-ES" b="1" dirty="0" smtClean="0">
                <a:latin typeface="Bradley Hand ITC" pitchFamily="66" charset="0"/>
              </a:rPr>
              <a:t>Árbol de decisión </a:t>
            </a:r>
            <a:endParaRPr lang="es-CO" dirty="0" smtClean="0">
              <a:latin typeface="Bradley Hand ITC" pitchFamily="66" charset="0"/>
            </a:endParaRPr>
          </a:p>
          <a:p>
            <a:pPr algn="just"/>
            <a:r>
              <a:rPr lang="es-ES" b="1" dirty="0" smtClean="0">
                <a:solidFill>
                  <a:srgbClr val="00B0F0"/>
                </a:solidFill>
                <a:latin typeface="Bradley Hand ITC" pitchFamily="66" charset="0"/>
              </a:rPr>
              <a:t>Presenta los puntos de decisión los acontecimientos fortuitos y las probabilidades existentes en los diversos cursos que se podrían seguir el enfoque de árbol de decisión hace posible observar las principales alternativas.</a:t>
            </a:r>
            <a:endParaRPr lang="es-CO" dirty="0" smtClean="0">
              <a:solidFill>
                <a:srgbClr val="00B0F0"/>
              </a:solidFill>
              <a:latin typeface="Bradley Hand ITC" pitchFamily="66" charset="0"/>
            </a:endParaRPr>
          </a:p>
          <a:p>
            <a:pPr algn="ctr">
              <a:buNone/>
            </a:pPr>
            <a:r>
              <a:rPr lang="es-ES" b="1" dirty="0" smtClean="0">
                <a:latin typeface="Bradley Hand ITC" pitchFamily="66" charset="0"/>
              </a:rPr>
              <a:t>Teorías de la referencia</a:t>
            </a:r>
            <a:endParaRPr lang="es-CO" dirty="0" smtClean="0">
              <a:latin typeface="Bradley Hand ITC" pitchFamily="66" charset="0"/>
            </a:endParaRPr>
          </a:p>
          <a:p>
            <a:pPr algn="just"/>
            <a:r>
              <a:rPr lang="es-ES" b="1" dirty="0" smtClean="0">
                <a:solidFill>
                  <a:srgbClr val="00B0F0"/>
                </a:solidFill>
                <a:latin typeface="Bradley Hand ITC" pitchFamily="66" charset="0"/>
              </a:rPr>
              <a:t>Se basa en las ideas de que las actitudes frente al riesgo varían. Podría parecer razonable que si existiera la posibilidad del 60% de que la decisión sea cierta una persona la tomaría sin embargo esto no es necesariamente cierto puesto que el riesgo de estar equivocado es del 40% quizás la persona después de la anterior apreciación no desee correr el riesgo.</a:t>
            </a:r>
            <a:endParaRPr lang="es-CO" dirty="0" smtClean="0">
              <a:solidFill>
                <a:srgbClr val="00B0F0"/>
              </a:solidFill>
              <a:latin typeface="Bradley Hand ITC" pitchFamily="66" charset="0"/>
            </a:endParaRPr>
          </a:p>
          <a:p>
            <a:endParaRPr lang="es-CO" dirty="0"/>
          </a:p>
        </p:txBody>
      </p:sp>
      <p:pic>
        <p:nvPicPr>
          <p:cNvPr id="31746" name="Picture 2" descr="https://encrypted-tbn0.google.com/images?q=tbn:ANd9GcQzyUEnAJjP7XNvsbtb_JGGllf8vOgFSfYsHr4bTkbDPafpcAZU"/>
          <p:cNvPicPr>
            <a:picLocks noChangeAspect="1" noChangeArrowheads="1"/>
          </p:cNvPicPr>
          <p:nvPr/>
        </p:nvPicPr>
        <p:blipFill>
          <a:blip r:embed="rId2" cstate="print"/>
          <a:srcRect/>
          <a:stretch>
            <a:fillRect/>
          </a:stretch>
        </p:blipFill>
        <p:spPr bwMode="auto">
          <a:xfrm>
            <a:off x="4751040" y="404664"/>
            <a:ext cx="2917304" cy="2608744"/>
          </a:xfrm>
          <a:prstGeom prst="rect">
            <a:avLst/>
          </a:prstGeom>
          <a:solidFill>
            <a:srgbClr val="FFFFFF">
              <a:shade val="85000"/>
            </a:srgbClr>
          </a:solidFill>
          <a:ln w="88900" cap="sq">
            <a:noFill/>
            <a:miter lim="800000"/>
          </a:ln>
          <a:effectLst/>
          <a:scene3d>
            <a:camera prst="orthographicFront">
              <a:rot lat="0" lon="0" rev="0"/>
            </a:camera>
            <a:lightRig rig="chilly" dir="t">
              <a:rot lat="0" lon="0" rev="18480000"/>
            </a:lightRig>
          </a:scene3d>
          <a:sp3d prstMaterial="clear">
            <a:bevelT h="63500"/>
          </a:sp3d>
        </p:spPr>
      </p:pic>
      <p:pic>
        <p:nvPicPr>
          <p:cNvPr id="31748" name="Picture 4" descr="https://encrypted-tbn1.google.com/images?q=tbn:ANd9GcT_YAZ1pkXxwfvjrisKFft8eNG5BpxciWsj2UtfNhdxE9LIWd-EJA"/>
          <p:cNvPicPr>
            <a:picLocks noChangeAspect="1" noChangeArrowheads="1"/>
          </p:cNvPicPr>
          <p:nvPr/>
        </p:nvPicPr>
        <p:blipFill>
          <a:blip r:embed="rId3" cstate="print"/>
          <a:srcRect/>
          <a:stretch>
            <a:fillRect/>
          </a:stretch>
        </p:blipFill>
        <p:spPr bwMode="auto">
          <a:xfrm>
            <a:off x="1331640" y="2132856"/>
            <a:ext cx="3456384" cy="2743162"/>
          </a:xfrm>
          <a:prstGeom prst="rect">
            <a:avLst/>
          </a:prstGeom>
          <a:noFill/>
          <a:ln>
            <a:noFill/>
          </a:ln>
          <a:effectLst/>
          <a:scene3d>
            <a:camera prst="orthographicFront">
              <a:rot lat="0" lon="0" rev="0"/>
            </a:camera>
            <a:lightRig rig="chilly" dir="t">
              <a:rot lat="0" lon="0" rev="18480000"/>
            </a:lightRig>
          </a:scene3d>
          <a:sp3d prstMaterial="clear">
            <a:bevelT h="63500"/>
          </a:sp3d>
        </p:spPr>
      </p:pic>
      <p:pic>
        <p:nvPicPr>
          <p:cNvPr id="31750" name="Picture 6" descr="https://encrypted-tbn3.google.com/images?q=tbn:ANd9GcSBH2J2Pvtl2egiTuSy-OkS5BBj1l7DDhU8tridCnUEgdXsWaSakA"/>
          <p:cNvPicPr>
            <a:picLocks noChangeAspect="1" noChangeArrowheads="1"/>
          </p:cNvPicPr>
          <p:nvPr/>
        </p:nvPicPr>
        <p:blipFill>
          <a:blip r:embed="rId4" cstate="print"/>
          <a:srcRect/>
          <a:stretch>
            <a:fillRect/>
          </a:stretch>
        </p:blipFill>
        <p:spPr bwMode="auto">
          <a:xfrm>
            <a:off x="4788024" y="4149080"/>
            <a:ext cx="3240360" cy="2471249"/>
          </a:xfrm>
          <a:prstGeom prst="rect">
            <a:avLst/>
          </a:prstGeom>
          <a:noFill/>
          <a:ln>
            <a:noFill/>
          </a:ln>
          <a:effectLst/>
          <a:scene3d>
            <a:camera prst="orthographicFront">
              <a:rot lat="0" lon="0" rev="0"/>
            </a:camera>
            <a:lightRig rig="chilly" dir="t">
              <a:rot lat="0" lon="0" rev="18480000"/>
            </a:lightRig>
          </a:scene3d>
          <a:sp3d prstMaterial="clear">
            <a:bevelT h="63500"/>
          </a:sp3d>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8075240" cy="6336704"/>
          </a:xfrm>
        </p:spPr>
        <p:txBody>
          <a:bodyPr>
            <a:normAutofit fontScale="70000" lnSpcReduction="20000"/>
          </a:bodyPr>
          <a:lstStyle/>
          <a:p>
            <a:pPr algn="ctr">
              <a:buNone/>
            </a:pPr>
            <a:r>
              <a:rPr lang="es-ES" sz="3700" b="1" dirty="0" smtClean="0">
                <a:latin typeface="Bradley Hand ITC" pitchFamily="66" charset="0"/>
              </a:rPr>
              <a:t>Creatividad e innovación:</a:t>
            </a:r>
            <a:endParaRPr lang="es-CO" sz="3700" dirty="0" smtClean="0">
              <a:latin typeface="Bradley Hand ITC" pitchFamily="66" charset="0"/>
            </a:endParaRPr>
          </a:p>
          <a:p>
            <a:pPr algn="just"/>
            <a:r>
              <a:rPr lang="es-ES" sz="3700" b="1" dirty="0" smtClean="0">
                <a:solidFill>
                  <a:srgbClr val="00B0F0"/>
                </a:solidFill>
                <a:latin typeface="Bradley Hand ITC" pitchFamily="66" charset="0"/>
              </a:rPr>
              <a:t>La creatividad suele  entenderse como la capacidad de desarrollar nuevas ideas por el contrario la innovar significa el uso de esas ideas que las convierten en aplicaciones prácticas.  </a:t>
            </a:r>
            <a:endParaRPr lang="es-CO" sz="3700" dirty="0" smtClean="0">
              <a:solidFill>
                <a:srgbClr val="00B0F0"/>
              </a:solidFill>
              <a:latin typeface="Bradley Hand ITC" pitchFamily="66" charset="0"/>
            </a:endParaRPr>
          </a:p>
          <a:p>
            <a:pPr algn="ctr">
              <a:buNone/>
            </a:pPr>
            <a:r>
              <a:rPr lang="es-ES" sz="3700" b="1" dirty="0" smtClean="0">
                <a:latin typeface="Bradley Hand ITC" pitchFamily="66" charset="0"/>
              </a:rPr>
              <a:t>Sistemas de apoyo a las decisiones:</a:t>
            </a:r>
            <a:endParaRPr lang="es-CO" sz="3700" dirty="0" smtClean="0">
              <a:latin typeface="Bradley Hand ITC" pitchFamily="66" charset="0"/>
            </a:endParaRPr>
          </a:p>
          <a:p>
            <a:pPr algn="just"/>
            <a:r>
              <a:rPr lang="es-ES" sz="3700" b="1" dirty="0" smtClean="0">
                <a:solidFill>
                  <a:srgbClr val="00B0F0"/>
                </a:solidFill>
                <a:latin typeface="Bradley Hand ITC" pitchFamily="66" charset="0"/>
              </a:rPr>
              <a:t>Los sistemas de apoyo a las decisiones  usan computadores para facilitar el proceso de toma de decisiones de tares </a:t>
            </a:r>
            <a:r>
              <a:rPr lang="es-ES" sz="3700" b="1" dirty="0" err="1" smtClean="0">
                <a:solidFill>
                  <a:srgbClr val="00B0F0"/>
                </a:solidFill>
                <a:latin typeface="Bradley Hand ITC" pitchFamily="66" charset="0"/>
              </a:rPr>
              <a:t>semiestructuradas</a:t>
            </a:r>
            <a:r>
              <a:rPr lang="es-ES" sz="3700" b="1" dirty="0" smtClean="0">
                <a:solidFill>
                  <a:srgbClr val="00B0F0"/>
                </a:solidFill>
                <a:latin typeface="Bradley Hand ITC" pitchFamily="66" charset="0"/>
              </a:rPr>
              <a:t>, estos sistemas están diseñados no para reemplazar los criterios administrativos sino para apoyarlos y hacer mas efectivos.</a:t>
            </a:r>
            <a:endParaRPr lang="es-CO" sz="3700" dirty="0" smtClean="0">
              <a:solidFill>
                <a:srgbClr val="00B0F0"/>
              </a:solidFill>
              <a:latin typeface="Bradley Hand ITC" pitchFamily="66" charset="0"/>
            </a:endParaRPr>
          </a:p>
          <a:p>
            <a:pPr algn="ctr">
              <a:buNone/>
            </a:pPr>
            <a:r>
              <a:rPr lang="es-ES" sz="3700" b="1" dirty="0" smtClean="0">
                <a:latin typeface="Bradley Hand ITC" pitchFamily="66" charset="0"/>
              </a:rPr>
              <a:t>Enfoque de sistemas en la toma de decisiones</a:t>
            </a:r>
            <a:r>
              <a:rPr lang="es-ES" sz="3700" b="1" dirty="0" smtClean="0">
                <a:solidFill>
                  <a:srgbClr val="00B0F0"/>
                </a:solidFill>
                <a:latin typeface="Bradley Hand ITC" pitchFamily="66" charset="0"/>
              </a:rPr>
              <a:t> </a:t>
            </a:r>
            <a:endParaRPr lang="es-CO" sz="3700" dirty="0" smtClean="0">
              <a:solidFill>
                <a:srgbClr val="00B0F0"/>
              </a:solidFill>
              <a:latin typeface="Bradley Hand ITC" pitchFamily="66" charset="0"/>
            </a:endParaRPr>
          </a:p>
          <a:p>
            <a:pPr algn="just"/>
            <a:r>
              <a:rPr lang="es-ES" sz="3700" b="1" dirty="0" smtClean="0">
                <a:solidFill>
                  <a:srgbClr val="00B0F0"/>
                </a:solidFill>
                <a:latin typeface="Bradley Hand ITC" pitchFamily="66" charset="0"/>
              </a:rPr>
              <a:t>Por lo general no se puede tomar decisión es en un ambiente de sistema cerrado además cada departamento o sección de una empresa los gerentes de estas unidades organizacionales tienen que ser sensibles a las políticas y programas.</a:t>
            </a:r>
            <a:endParaRPr lang="es-CO" sz="3700" dirty="0" smtClean="0">
              <a:solidFill>
                <a:srgbClr val="00B0F0"/>
              </a:solidFill>
              <a:latin typeface="Bradley Hand ITC" pitchFamily="66" charset="0"/>
            </a:endParaRPr>
          </a:p>
          <a:p>
            <a:endParaRPr lang="es-CO" dirty="0"/>
          </a:p>
        </p:txBody>
      </p:sp>
      <p:pic>
        <p:nvPicPr>
          <p:cNvPr id="33794" name="Picture 2" descr="https://encrypted-tbn1.google.com/images?q=tbn:ANd9GcRirGDsS_TQbXWJn_kakJN8P-PbD1cvFFuPe19DIul_erHKLRsV"/>
          <p:cNvPicPr>
            <a:picLocks noChangeAspect="1" noChangeArrowheads="1"/>
          </p:cNvPicPr>
          <p:nvPr/>
        </p:nvPicPr>
        <p:blipFill>
          <a:blip r:embed="rId2" cstate="print"/>
          <a:srcRect/>
          <a:stretch>
            <a:fillRect/>
          </a:stretch>
        </p:blipFill>
        <p:spPr bwMode="auto">
          <a:xfrm>
            <a:off x="4499992" y="548680"/>
            <a:ext cx="2791197" cy="2778793"/>
          </a:xfrm>
          <a:prstGeom prst="rect">
            <a:avLst/>
          </a:prstGeom>
          <a:noFill/>
          <a:ln>
            <a:noFill/>
          </a:ln>
          <a:effectLst/>
          <a:scene3d>
            <a:camera prst="orthographicFront">
              <a:rot lat="0" lon="0" rev="0"/>
            </a:camera>
            <a:lightRig rig="chilly" dir="t">
              <a:rot lat="0" lon="0" rev="18480000"/>
            </a:lightRig>
          </a:scene3d>
          <a:sp3d prstMaterial="clear">
            <a:bevelT h="63500"/>
          </a:sp3d>
        </p:spPr>
      </p:pic>
      <p:pic>
        <p:nvPicPr>
          <p:cNvPr id="33796" name="Picture 4" descr="https://encrypted-tbn0.google.com/images?q=tbn:ANd9GcTdSz5JtTJkryZbhaLRfHmmrh8m0ZX1PkHjzbR2DbtLZEljJzzO"/>
          <p:cNvPicPr>
            <a:picLocks noChangeAspect="1" noChangeArrowheads="1"/>
          </p:cNvPicPr>
          <p:nvPr/>
        </p:nvPicPr>
        <p:blipFill>
          <a:blip r:embed="rId3" cstate="print"/>
          <a:srcRect/>
          <a:stretch>
            <a:fillRect/>
          </a:stretch>
        </p:blipFill>
        <p:spPr bwMode="auto">
          <a:xfrm>
            <a:off x="1043608" y="2348880"/>
            <a:ext cx="3475087" cy="2602962"/>
          </a:xfrm>
          <a:prstGeom prst="rect">
            <a:avLst/>
          </a:prstGeom>
          <a:noFill/>
          <a:ln>
            <a:noFill/>
          </a:ln>
          <a:effectLst/>
          <a:scene3d>
            <a:camera prst="orthographicFront">
              <a:rot lat="0" lon="0" rev="0"/>
            </a:camera>
            <a:lightRig rig="chilly" dir="t">
              <a:rot lat="0" lon="0" rev="18480000"/>
            </a:lightRig>
          </a:scene3d>
          <a:sp3d prstMaterial="clear">
            <a:bevelT h="63500"/>
          </a:sp3d>
        </p:spPr>
      </p:pic>
      <p:pic>
        <p:nvPicPr>
          <p:cNvPr id="33798" name="Picture 6" descr="https://encrypted-tbn3.google.com/images?q=tbn:ANd9GcT0V7ufXTw9VGu0QyX6MwBm9-GYQRe4O6tIRPx4awnVC2E3IpObew"/>
          <p:cNvPicPr>
            <a:picLocks noChangeAspect="1" noChangeArrowheads="1"/>
          </p:cNvPicPr>
          <p:nvPr/>
        </p:nvPicPr>
        <p:blipFill>
          <a:blip r:embed="rId4" cstate="print"/>
          <a:srcRect/>
          <a:stretch>
            <a:fillRect/>
          </a:stretch>
        </p:blipFill>
        <p:spPr bwMode="auto">
          <a:xfrm>
            <a:off x="4499992" y="4149080"/>
            <a:ext cx="3168352" cy="2370028"/>
          </a:xfrm>
          <a:prstGeom prst="rect">
            <a:avLst/>
          </a:prstGeom>
          <a:noFill/>
          <a:ln>
            <a:noFill/>
          </a:ln>
          <a:effectLst/>
          <a:scene3d>
            <a:camera prst="orthographicFront">
              <a:rot lat="0" lon="0" rev="0"/>
            </a:camera>
            <a:lightRig rig="chilly" dir="t">
              <a:rot lat="0" lon="0" rev="18480000"/>
            </a:lightRig>
          </a:scene3d>
          <a:sp3d prstMaterial="clear">
            <a:bevelT h="63500"/>
          </a:sp3d>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29064" y="2348880"/>
            <a:ext cx="8247392" cy="3289920"/>
          </a:xfrm>
        </p:spPr>
        <p:txBody>
          <a:bodyPr>
            <a:normAutofit/>
          </a:bodyPr>
          <a:lstStyle/>
          <a:p>
            <a:pPr algn="ctr"/>
            <a:r>
              <a:rPr lang="es-ES" sz="5400" dirty="0" smtClean="0">
                <a:latin typeface="Bradley Hand ITC" pitchFamily="66" charset="0"/>
              </a:rPr>
              <a:t>TOMA DE DECISIONES DESDE EL PUNTO DE VISTA ADMINISTRATIVO</a:t>
            </a:r>
            <a:endParaRPr lang="es-CO" sz="5400" dirty="0">
              <a:latin typeface="Bradley Hand ITC" pitchFamily="66"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écnico">
  <a:themeElements>
    <a:clrScheme name="Técnico">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écnico">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écnico">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341</TotalTime>
  <Words>1227</Words>
  <Application>Microsoft Office PowerPoint</Application>
  <PresentationFormat>Presentación en pantalla (4:3)</PresentationFormat>
  <Paragraphs>91</Paragraphs>
  <Slides>20</Slides>
  <Notes>1</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Técnico</vt:lpstr>
      <vt:lpstr>TOMA DE DECISIONES </vt:lpstr>
      <vt:lpstr>La toma de decisiones consiste en elegir una opción entre dos o más alternativas que se presenten para resolver un problema. </vt:lpstr>
      <vt:lpstr>ESTILOS DE TOMA DE DECISIONES</vt:lpstr>
      <vt:lpstr>CARACTERÍSTICAS DE LA TOMA DE DECISIONES</vt:lpstr>
      <vt:lpstr>TIPO DE DECISIONES</vt:lpstr>
      <vt:lpstr>ENFOQUES MODERNOS DE LA TOMA DE DECISIONES BAJO CONDICIONES DE INCERTIDUMBRE </vt:lpstr>
      <vt:lpstr>Presentación de PowerPoint</vt:lpstr>
      <vt:lpstr>Presentación de PowerPoint</vt:lpstr>
      <vt:lpstr>TOMA DE DECISIONES DESDE EL PUNTO DE VISTA ADMINISTRATIVO</vt:lpstr>
      <vt:lpstr>La toma de decisiones de una organización invade las cuatro funciones administrativas que son; planeación, organización, dirección y control.</vt:lpstr>
      <vt:lpstr>Presentación de PowerPoint</vt:lpstr>
      <vt:lpstr>ETAPAS DE TOMA DE DECISIÓN</vt:lpstr>
      <vt:lpstr>Presentación de PowerPoint</vt:lpstr>
      <vt:lpstr>Barreras para no tomar decisiones efectivas</vt:lpstr>
      <vt:lpstr>Presentación de PowerPoint</vt:lpstr>
      <vt:lpstr>TOMA DE SICIONES EN CONDICIONES DE CERTEZA, INCERTIDUMBRE Y RIESGO </vt:lpstr>
      <vt:lpstr>Presentación de PowerPoint</vt:lpstr>
      <vt:lpstr>CATEGORÍAS DE PERSONAS QUE TOMAN DECISIONES</vt:lpstr>
      <vt:lpstr>COMO LOGRAR QUE FUNCIONE LA TOMA DE DECISIONES EN GRUPO</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TOMA DE DECISIONES</dc:title>
  <dc:creator>PC</dc:creator>
  <cp:lastModifiedBy>o</cp:lastModifiedBy>
  <cp:revision>37</cp:revision>
  <dcterms:created xsi:type="dcterms:W3CDTF">2012-06-20T02:54:27Z</dcterms:created>
  <dcterms:modified xsi:type="dcterms:W3CDTF">2016-09-13T17:22:43Z</dcterms:modified>
</cp:coreProperties>
</file>