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3BE184D2-40C5-4EFD-8130-7AB403D41E29}" type="datetimeFigureOut">
              <a:rPr lang="es-MX" smtClean="0"/>
              <a:t>17/07/2016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144C051C-3992-4064-8856-C575E0E257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11847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184D2-40C5-4EFD-8130-7AB403D41E29}" type="datetimeFigureOut">
              <a:rPr lang="es-MX" smtClean="0"/>
              <a:t>17/07/2016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C051C-3992-4064-8856-C575E0E257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84950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BE184D2-40C5-4EFD-8130-7AB403D41E29}" type="datetimeFigureOut">
              <a:rPr lang="es-MX" smtClean="0"/>
              <a:t>17/07/2016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44C051C-3992-4064-8856-C575E0E257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65115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BE184D2-40C5-4EFD-8130-7AB403D41E29}" type="datetimeFigureOut">
              <a:rPr lang="es-MX" smtClean="0"/>
              <a:t>17/07/2016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44C051C-3992-4064-8856-C575E0E2579C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66508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BE184D2-40C5-4EFD-8130-7AB403D41E29}" type="datetimeFigureOut">
              <a:rPr lang="es-MX" smtClean="0"/>
              <a:t>17/07/2016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44C051C-3992-4064-8856-C575E0E257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45185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184D2-40C5-4EFD-8130-7AB403D41E29}" type="datetimeFigureOut">
              <a:rPr lang="es-MX" smtClean="0"/>
              <a:t>17/07/2016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C051C-3992-4064-8856-C575E0E257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714039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184D2-40C5-4EFD-8130-7AB403D41E29}" type="datetimeFigureOut">
              <a:rPr lang="es-MX" smtClean="0"/>
              <a:t>17/07/2016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C051C-3992-4064-8856-C575E0E257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191872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184D2-40C5-4EFD-8130-7AB403D41E29}" type="datetimeFigureOut">
              <a:rPr lang="es-MX" smtClean="0"/>
              <a:t>17/07/2016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C051C-3992-4064-8856-C575E0E257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610536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BE184D2-40C5-4EFD-8130-7AB403D41E29}" type="datetimeFigureOut">
              <a:rPr lang="es-MX" smtClean="0"/>
              <a:t>17/07/2016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44C051C-3992-4064-8856-C575E0E257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32654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184D2-40C5-4EFD-8130-7AB403D41E29}" type="datetimeFigureOut">
              <a:rPr lang="es-MX" smtClean="0"/>
              <a:t>17/07/2016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C051C-3992-4064-8856-C575E0E257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46394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BE184D2-40C5-4EFD-8130-7AB403D41E29}" type="datetimeFigureOut">
              <a:rPr lang="es-MX" smtClean="0"/>
              <a:t>17/07/2016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44C051C-3992-4064-8856-C575E0E257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83086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184D2-40C5-4EFD-8130-7AB403D41E29}" type="datetimeFigureOut">
              <a:rPr lang="es-MX" smtClean="0"/>
              <a:t>17/07/2016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C051C-3992-4064-8856-C575E0E257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56784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184D2-40C5-4EFD-8130-7AB403D41E29}" type="datetimeFigureOut">
              <a:rPr lang="es-MX" smtClean="0"/>
              <a:t>17/07/2016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C051C-3992-4064-8856-C575E0E257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62050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184D2-40C5-4EFD-8130-7AB403D41E29}" type="datetimeFigureOut">
              <a:rPr lang="es-MX" smtClean="0"/>
              <a:t>17/07/2016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C051C-3992-4064-8856-C575E0E257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80459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184D2-40C5-4EFD-8130-7AB403D41E29}" type="datetimeFigureOut">
              <a:rPr lang="es-MX" smtClean="0"/>
              <a:t>17/07/2016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C051C-3992-4064-8856-C575E0E257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9965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184D2-40C5-4EFD-8130-7AB403D41E29}" type="datetimeFigureOut">
              <a:rPr lang="es-MX" smtClean="0"/>
              <a:t>17/07/2016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C051C-3992-4064-8856-C575E0E257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90859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184D2-40C5-4EFD-8130-7AB403D41E29}" type="datetimeFigureOut">
              <a:rPr lang="es-MX" smtClean="0"/>
              <a:t>17/07/2016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C051C-3992-4064-8856-C575E0E257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1816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184D2-40C5-4EFD-8130-7AB403D41E29}" type="datetimeFigureOut">
              <a:rPr lang="es-MX" smtClean="0"/>
              <a:t>17/07/2016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C051C-3992-4064-8856-C575E0E257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5459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647728" y="227760"/>
            <a:ext cx="6377940" cy="1293028"/>
          </a:xfrm>
        </p:spPr>
        <p:txBody>
          <a:bodyPr/>
          <a:lstStyle/>
          <a:p>
            <a:r>
              <a:rPr lang="es-MX" dirty="0" smtClean="0"/>
              <a:t>Presentación clínica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19536" y="1268761"/>
            <a:ext cx="8229600" cy="4525963"/>
          </a:xfrm>
        </p:spPr>
        <p:txBody>
          <a:bodyPr>
            <a:normAutofit lnSpcReduction="10000"/>
          </a:bodyPr>
          <a:lstStyle/>
          <a:p>
            <a:pPr algn="just"/>
            <a:r>
              <a:rPr lang="es-MX" sz="2800" dirty="0"/>
              <a:t>La toxina bloquea la neurotransmisión debido a que impide la secreción de </a:t>
            </a:r>
            <a:r>
              <a:rPr lang="es-MX" sz="2800" dirty="0" err="1"/>
              <a:t>acetilcolina</a:t>
            </a:r>
            <a:r>
              <a:rPr lang="es-MX" sz="2800" dirty="0"/>
              <a:t> </a:t>
            </a:r>
            <a:r>
              <a:rPr lang="es-MX" sz="2800" dirty="0" err="1"/>
              <a:t>presinápticamente</a:t>
            </a:r>
            <a:r>
              <a:rPr lang="es-MX" sz="2800" dirty="0"/>
              <a:t>. La muerte resulta por la parálisis de los músculos de la respiración </a:t>
            </a:r>
          </a:p>
          <a:p>
            <a:pPr algn="just"/>
            <a:r>
              <a:rPr lang="es-MX" sz="2800" dirty="0"/>
              <a:t>Los primeros síntomas aparecen entre las 8 y las 72 horas:</a:t>
            </a:r>
          </a:p>
          <a:p>
            <a:pPr algn="just">
              <a:buFont typeface="Symbol" pitchFamily="18" charset="2"/>
              <a:buChar char=""/>
            </a:pPr>
            <a:r>
              <a:rPr lang="es-MX" sz="2800" dirty="0"/>
              <a:t> Vómitos y náuseas</a:t>
            </a:r>
          </a:p>
          <a:p>
            <a:pPr algn="just">
              <a:buFont typeface="Symbol" pitchFamily="18" charset="2"/>
              <a:buChar char=""/>
            </a:pPr>
            <a:r>
              <a:rPr lang="es-MX" sz="2800" dirty="0"/>
              <a:t> Visión doble, </a:t>
            </a:r>
          </a:p>
          <a:p>
            <a:pPr algn="just">
              <a:buFont typeface="Symbol" pitchFamily="18" charset="2"/>
              <a:buChar char=""/>
            </a:pPr>
            <a:r>
              <a:rPr lang="es-MX" sz="2800" dirty="0"/>
              <a:t>D</a:t>
            </a:r>
            <a:r>
              <a:rPr lang="es-MX" sz="2800" dirty="0"/>
              <a:t>ificultad para deglutir</a:t>
            </a:r>
          </a:p>
          <a:p>
            <a:pPr algn="just">
              <a:buFont typeface="Symbol" pitchFamily="18" charset="2"/>
              <a:buChar char=""/>
            </a:pPr>
            <a:r>
              <a:rPr lang="es-MX" sz="2800" dirty="0"/>
              <a:t>D</a:t>
            </a:r>
            <a:r>
              <a:rPr lang="es-MX" sz="2800" dirty="0"/>
              <a:t>ificultad en el habla y asfixia</a:t>
            </a:r>
            <a:endParaRPr lang="es-MX" sz="2800" dirty="0"/>
          </a:p>
        </p:txBody>
      </p:sp>
      <p:pic>
        <p:nvPicPr>
          <p:cNvPr id="5" name="Picture 2" descr="http://www.tintero.com.ar/imagenes/enciclopedias/entexto/1410284889_dentrointox01.jpg"/>
          <p:cNvPicPr>
            <a:picLocks noChangeAspect="1" noChangeArrowheads="1"/>
          </p:cNvPicPr>
          <p:nvPr/>
        </p:nvPicPr>
        <p:blipFill>
          <a:blip r:embed="rId2" cstate="print"/>
          <a:srcRect l="49359" t="2358" b="39285"/>
          <a:stretch>
            <a:fillRect/>
          </a:stretch>
        </p:blipFill>
        <p:spPr bwMode="auto">
          <a:xfrm>
            <a:off x="7968208" y="3531741"/>
            <a:ext cx="2339752" cy="30737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5493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Tratamiento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063552" y="2047042"/>
            <a:ext cx="8219256" cy="4785395"/>
          </a:xfrm>
        </p:spPr>
        <p:txBody>
          <a:bodyPr>
            <a:normAutofit/>
          </a:bodyPr>
          <a:lstStyle/>
          <a:p>
            <a:pPr algn="just"/>
            <a:r>
              <a:rPr lang="es-MX" dirty="0" smtClean="0"/>
              <a:t>La inactivación de la toxina se logra principalmente por tratamiento térmico.</a:t>
            </a:r>
          </a:p>
          <a:p>
            <a:pPr algn="just"/>
            <a:r>
              <a:rPr lang="es-MX" dirty="0" smtClean="0"/>
              <a:t>Es entonces, necesario determinar las condiciones mínimas de tiempo y temperatura que preserven nutrimental y sensorialmente al alimento y que destruyan a este tóxico. Aparentemente, sigue una inactivación exponencial en sus tiempos iniciales pero en tiempos prologados tiende a ser asintótica. </a:t>
            </a:r>
          </a:p>
          <a:p>
            <a:pPr algn="just"/>
            <a:r>
              <a:rPr lang="es-MX" dirty="0" smtClean="0"/>
              <a:t>Se recomienda un tratamiento mínimo de 20 minutos a 79ºC para la inactivación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6024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MX" dirty="0" smtClean="0"/>
              <a:t>Exámenes de laboratorio: Se </a:t>
            </a:r>
            <a:r>
              <a:rPr lang="es-MX" dirty="0"/>
              <a:t>pueden llevar a cabo exámenes de sangre para identificar la toxina. También se puede ordenar un </a:t>
            </a:r>
            <a:r>
              <a:rPr lang="es-MX" dirty="0" smtClean="0"/>
              <a:t>coprocultivo. </a:t>
            </a:r>
            <a:r>
              <a:rPr lang="es-MX" dirty="0"/>
              <a:t>Asimismo, se pueden hacer pruebas de laboratorio a los alimentos implicados para confirmar el botulismo.</a:t>
            </a:r>
          </a:p>
        </p:txBody>
      </p:sp>
    </p:spTree>
    <p:extLst>
      <p:ext uri="{BB962C8B-B14F-4D97-AF65-F5344CB8AC3E}">
        <p14:creationId xmlns:p14="http://schemas.microsoft.com/office/powerpoint/2010/main" val="282247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Medidas preventivas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MX" dirty="0" smtClean="0"/>
              <a:t>Los medicamentos a base de toxina botulínica sólo deben ser administrados por médicos con la experiencia suficiente, incluyendo el uso del equipo necesario</a:t>
            </a:r>
            <a:endParaRPr lang="es-MX" dirty="0"/>
          </a:p>
          <a:p>
            <a:pPr algn="just"/>
            <a:r>
              <a:rPr lang="es-MX" dirty="0" smtClean="0"/>
              <a:t>No lo utilice durante la lactancia materna.</a:t>
            </a:r>
          </a:p>
          <a:p>
            <a:pPr algn="just"/>
            <a:r>
              <a:rPr lang="es-MX" dirty="0" smtClean="0"/>
              <a:t>Informe al médico si tiene problemas nerviosos o musculares.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4046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34095" y="620689"/>
            <a:ext cx="8748464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MX" sz="2800" u="sng" dirty="0"/>
              <a:t>Como agente de intoxicación produce una enfermedad llamada BOTULISMO</a:t>
            </a:r>
          </a:p>
          <a:p>
            <a:pPr algn="just">
              <a:buNone/>
            </a:pPr>
            <a:r>
              <a:rPr lang="es-MX" sz="3000" dirty="0"/>
              <a:t>     </a:t>
            </a:r>
            <a:r>
              <a:rPr lang="es-MX" sz="2600" dirty="0"/>
              <a:t>Se </a:t>
            </a:r>
            <a:r>
              <a:rPr lang="es-MX" sz="2600" dirty="0"/>
              <a:t>trata de una enfermedad neurológica </a:t>
            </a:r>
            <a:r>
              <a:rPr lang="es-MX" sz="2600" dirty="0"/>
              <a:t>severa caracterizada </a:t>
            </a:r>
            <a:r>
              <a:rPr lang="es-MX" sz="2600" dirty="0"/>
              <a:t>por una parálisis </a:t>
            </a:r>
            <a:r>
              <a:rPr lang="es-MX" sz="2600" dirty="0"/>
              <a:t>flácida </a:t>
            </a:r>
            <a:r>
              <a:rPr lang="es-MX" sz="2600" dirty="0"/>
              <a:t>que afecta a los humanos y a una variedad de animales, causada por la acción de la </a:t>
            </a:r>
            <a:r>
              <a:rPr lang="es-MX" sz="2600" dirty="0" err="1"/>
              <a:t>neurotóxicna</a:t>
            </a:r>
            <a:r>
              <a:rPr lang="es-MX" sz="2600" dirty="0"/>
              <a:t> botulínica.</a:t>
            </a:r>
          </a:p>
          <a:p>
            <a:pPr algn="just">
              <a:buNone/>
            </a:pPr>
            <a:r>
              <a:rPr lang="es-MX" sz="2600" dirty="0"/>
              <a:t>    El </a:t>
            </a:r>
            <a:r>
              <a:rPr lang="es-MX" sz="2600" dirty="0"/>
              <a:t>nombre de la enfermedad deriva de la palabra del latín </a:t>
            </a:r>
            <a:r>
              <a:rPr lang="es-MX" sz="2600" dirty="0" err="1"/>
              <a:t>botulus</a:t>
            </a:r>
            <a:r>
              <a:rPr lang="es-MX" sz="2600" dirty="0"/>
              <a:t>, que </a:t>
            </a:r>
            <a:r>
              <a:rPr lang="es-MX" sz="2600" dirty="0" err="1"/>
              <a:t>significaembutidos</a:t>
            </a:r>
            <a:r>
              <a:rPr lang="es-MX" sz="2600" dirty="0"/>
              <a:t>, </a:t>
            </a:r>
            <a:r>
              <a:rPr lang="es-MX" sz="2600" dirty="0"/>
              <a:t>dada la asociación de esta enfermedad con el consumo de </a:t>
            </a:r>
            <a:r>
              <a:rPr lang="es-MX" sz="2600" dirty="0"/>
              <a:t>estos y </a:t>
            </a:r>
            <a:r>
              <a:rPr lang="es-MX" sz="2600" dirty="0"/>
              <a:t>otros alimentos cárnicos.</a:t>
            </a:r>
          </a:p>
        </p:txBody>
      </p:sp>
      <p:pic>
        <p:nvPicPr>
          <p:cNvPr id="35842" name="Picture 2" descr="https://todosigueigual.files.wordpress.com/2013/10/botulismo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1" y="5010150"/>
            <a:ext cx="4238625" cy="18478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1246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91544" y="764705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es-MX" sz="2800" dirty="0"/>
              <a:t>El mayor riesgo del botulismo es que bloquea la liberación de una sustancia llamada </a:t>
            </a:r>
            <a:r>
              <a:rPr lang="es-MX" sz="2800" dirty="0" err="1"/>
              <a:t>acetilcolina</a:t>
            </a:r>
            <a:r>
              <a:rPr lang="es-MX" sz="2800" dirty="0"/>
              <a:t> en las terminaciones nerviosas .paraliza los músculos y puede llevar a la muerte por parada respiratoria </a:t>
            </a:r>
          </a:p>
          <a:p>
            <a:pPr algn="just"/>
            <a:endParaRPr lang="es-MX" sz="2800" dirty="0"/>
          </a:p>
          <a:p>
            <a:pPr algn="just"/>
            <a:r>
              <a:rPr lang="es-MX" sz="2800" dirty="0"/>
              <a:t>Las fuentes de infección más frecuentes son los alimentos envasados en el hogar, fundamentalmente hortalizas , verduras  y frutas</a:t>
            </a:r>
            <a:r>
              <a:rPr lang="es-MX" dirty="0" smtClean="0"/>
              <a:t>.</a:t>
            </a:r>
          </a:p>
        </p:txBody>
      </p:sp>
      <p:pic>
        <p:nvPicPr>
          <p:cNvPr id="37890" name="Picture 2" descr="http://www.gastronomiasolar.com/wp-content/uploads/2013/07/botulismo-conservas.jpg"/>
          <p:cNvPicPr>
            <a:picLocks noChangeAspect="1" noChangeArrowheads="1"/>
          </p:cNvPicPr>
          <p:nvPr/>
        </p:nvPicPr>
        <p:blipFill>
          <a:blip r:embed="rId2" cstate="print"/>
          <a:srcRect b="7966"/>
          <a:stretch>
            <a:fillRect/>
          </a:stretch>
        </p:blipFill>
        <p:spPr bwMode="auto">
          <a:xfrm>
            <a:off x="7536160" y="4509121"/>
            <a:ext cx="2843808" cy="19338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8813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6866" name="Picture 2" descr="http://eleconomista.com.mx/files/imagecache/infografia_nota_completa/botulismo_070813.png"/>
          <p:cNvPicPr>
            <a:picLocks noChangeAspect="1" noChangeArrowheads="1"/>
          </p:cNvPicPr>
          <p:nvPr/>
        </p:nvPicPr>
        <p:blipFill>
          <a:blip r:embed="rId2" cstate="print"/>
          <a:srcRect l="1917" t="3724" r="2340" b="4736"/>
          <a:stretch>
            <a:fillRect/>
          </a:stretch>
        </p:blipFill>
        <p:spPr bwMode="auto">
          <a:xfrm>
            <a:off x="2567608" y="0"/>
            <a:ext cx="72008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154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ela de condensación">
  <a:themeElements>
    <a:clrScheme name="Estela de condensació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Estela de condensació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tela de condensació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Estela de condensación</Template>
  <TotalTime>4</TotalTime>
  <Words>324</Words>
  <Application>Microsoft Office PowerPoint</Application>
  <PresentationFormat>Panorámica</PresentationFormat>
  <Paragraphs>22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Symbol</vt:lpstr>
      <vt:lpstr>Estela de condensación</vt:lpstr>
      <vt:lpstr>Presentación clínica </vt:lpstr>
      <vt:lpstr>Tratamiento </vt:lpstr>
      <vt:lpstr>Presentación de PowerPoint</vt:lpstr>
      <vt:lpstr>Medidas preventivas 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CLOSTRIDIUM BOTULINUM</dc:title>
  <dc:creator>Valeria</dc:creator>
  <cp:lastModifiedBy>Valeria</cp:lastModifiedBy>
  <cp:revision>3</cp:revision>
  <dcterms:created xsi:type="dcterms:W3CDTF">2016-07-17T23:08:35Z</dcterms:created>
  <dcterms:modified xsi:type="dcterms:W3CDTF">2016-07-17T23:13:02Z</dcterms:modified>
</cp:coreProperties>
</file>