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9A83-B0C9-4B0A-AC2F-00EFAC677A9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2081-BE98-45C1-ADBD-40D3608BD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0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www.educa2.madrid.org/web/educamadrid/principal/files/6046b373-a0b6-4737-8f6b-4553dfefcd53/16.- Estafilococos.pdf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http://es.slideshare.net/nanotoka/staphylococcus-12146117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http://www.higiene.edu.uy/cefa/2008/Staphylococcus.pdf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http://es.scribd.com/doc/18666932/9-Staphylococcus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BB1B-1A88-4DFE-9A35-6BCBFF71CCD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7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 combinar </a:t>
            </a:r>
            <a:r>
              <a:rPr lang="es-MX" dirty="0" err="1" smtClean="0"/>
              <a:t>bioquimica</a:t>
            </a:r>
            <a:r>
              <a:rPr lang="es-MX" dirty="0" smtClean="0"/>
              <a:t>  inmune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BB1B-1A88-4DFE-9A35-6BCBFF71CCD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55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Ac. </a:t>
            </a:r>
            <a:r>
              <a:rPr lang="es-MX" dirty="0" err="1" smtClean="0"/>
              <a:t>Teicoico</a:t>
            </a:r>
            <a:r>
              <a:rPr lang="es-MX" dirty="0" smtClean="0"/>
              <a:t>  </a:t>
            </a:r>
            <a:r>
              <a:rPr lang="es-MX" dirty="0" err="1" smtClean="0"/>
              <a:t>proteina</a:t>
            </a:r>
            <a:r>
              <a:rPr lang="es-MX" dirty="0" smtClean="0"/>
              <a:t> A no va se pone en otro lado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BB1B-1A88-4DFE-9A35-6BCBFF71CCD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98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 dirty="0" smtClean="0"/>
              <a:t>de que vive  sus alimentos……   fuente </a:t>
            </a:r>
            <a:r>
              <a:rPr lang="es-MX" baseline="0" dirty="0" smtClean="0">
                <a:sym typeface="Wingdings" pitchFamily="2" charset="2"/>
              </a:rPr>
              <a:t></a:t>
            </a:r>
            <a:r>
              <a:rPr lang="es-MX" baseline="0" dirty="0" smtClean="0"/>
              <a:t>   http://www.educa2.madrid.org/web/educamadrid/principal/files/6046b373-a0b6-4737-8f6b-4553dfefcd53/16.-%20Estafilococos.pdf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BB1B-1A88-4DFE-9A35-6BCBFF71CCD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9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23793" y="692697"/>
            <a:ext cx="5825205" cy="1515533"/>
          </a:xfrm>
        </p:spPr>
        <p:txBody>
          <a:bodyPr>
            <a:normAutofit fontScale="90000"/>
          </a:bodyPr>
          <a:lstStyle/>
          <a:p>
            <a:r>
              <a:rPr lang="es-MX" dirty="0"/>
              <a:t>ESTAFILOCOCOS</a:t>
            </a:r>
            <a:endParaRPr lang="es-MX" dirty="0"/>
          </a:p>
        </p:txBody>
      </p:sp>
      <p:pic>
        <p:nvPicPr>
          <p:cNvPr id="2050" name="Picture 2" descr="https://compendiomicrobiologia.files.wordpress.com/2014/03/staphylococc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6203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u="sng" dirty="0" smtClean="0"/>
              <a:t>CARACTERISTICAS BIOQUIMICAS</a:t>
            </a:r>
            <a:endParaRPr lang="es-MX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935480"/>
            <a:ext cx="6707088" cy="4389120"/>
          </a:xfrm>
        </p:spPr>
        <p:txBody>
          <a:bodyPr>
            <a:normAutofit/>
          </a:bodyPr>
          <a:lstStyle/>
          <a:p>
            <a:r>
              <a:rPr lang="es-MX" dirty="0"/>
              <a:t>R</a:t>
            </a:r>
            <a:r>
              <a:rPr lang="es-MX" dirty="0" smtClean="0"/>
              <a:t>equieren  </a:t>
            </a:r>
            <a:r>
              <a:rPr lang="es-MX" dirty="0"/>
              <a:t>concentraciones  altas de sal (</a:t>
            </a:r>
            <a:r>
              <a:rPr lang="es-MX" dirty="0" err="1"/>
              <a:t>NaCl</a:t>
            </a:r>
            <a:r>
              <a:rPr lang="es-MX" dirty="0"/>
              <a:t>); de al menos  10% de cloruro de sodio para su crecimiento </a:t>
            </a:r>
            <a:br>
              <a:rPr lang="es-MX" dirty="0"/>
            </a:br>
            <a:r>
              <a:rPr lang="es-MX" dirty="0"/>
              <a:t> -</a:t>
            </a:r>
            <a:r>
              <a:rPr lang="es-MX" dirty="0" err="1"/>
              <a:t>halofila</a:t>
            </a:r>
            <a:endParaRPr lang="es-MX" dirty="0"/>
          </a:p>
          <a:p>
            <a:endParaRPr lang="es-MX" dirty="0"/>
          </a:p>
          <a:p>
            <a:r>
              <a:rPr lang="es-MX" dirty="0"/>
              <a:t>Aerobio-Anaerobio </a:t>
            </a:r>
            <a:r>
              <a:rPr lang="es-MX" dirty="0" smtClean="0"/>
              <a:t>facultativo</a:t>
            </a:r>
          </a:p>
          <a:p>
            <a:endParaRPr lang="es-MX" dirty="0"/>
          </a:p>
          <a:p>
            <a:r>
              <a:rPr lang="es-MX" dirty="0" smtClean="0"/>
              <a:t>Su temperatura optima: 37°C,  rango: 2° a 55° y  a 62° muere en una hora .</a:t>
            </a:r>
            <a:endParaRPr lang="es-MX" dirty="0"/>
          </a:p>
        </p:txBody>
      </p:sp>
      <p:pic>
        <p:nvPicPr>
          <p:cNvPr id="12290" name="Picture 2" descr="https://encrypted-tbn1.gstatic.com/images?q=tbn:ANd9GcSiqewwnn5VgaPtSCCMfwLWPF04MMw-sAipGzA8k59uHd0Y2Zn7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19" y="1886806"/>
            <a:ext cx="1521723" cy="15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3.gstatic.com/images?q=tbn:ANd9GcSwqcjEpa0NhkyDdaV0ePAjPSWQjnANajbj23bouFd_UUZuz7N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7"/>
          <a:stretch/>
        </p:blipFill>
        <p:spPr bwMode="auto">
          <a:xfrm>
            <a:off x="8716619" y="3829186"/>
            <a:ext cx="1545266" cy="12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1.gstatic.com/images?q=tbn:ANd9GcTrWxFSQZbejDmhAYbvySZM9jFezzDayOuYsmjOQPe4BNCuT4s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25" y="500023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343872"/>
          </a:xfrm>
        </p:spPr>
        <p:txBody>
          <a:bodyPr>
            <a:normAutofit/>
          </a:bodyPr>
          <a:lstStyle/>
          <a:p>
            <a:r>
              <a:rPr lang="es-MX" dirty="0"/>
              <a:t>Obtienen energía exclusivamente por fermentación de azúcares</a:t>
            </a:r>
          </a:p>
          <a:p>
            <a:endParaRPr lang="es-MX" dirty="0"/>
          </a:p>
          <a:p>
            <a:r>
              <a:rPr lang="es-MX" dirty="0"/>
              <a:t>Las enzimas </a:t>
            </a:r>
            <a:r>
              <a:rPr lang="es-MX" dirty="0" err="1"/>
              <a:t>desdobladoras</a:t>
            </a:r>
            <a:r>
              <a:rPr lang="es-MX" dirty="0"/>
              <a:t> de peróxidos (la catalasa), le permite desarrollarse en presencia de oxígeno y utilizar la cadena respiratoria como fuente de energía.</a:t>
            </a:r>
          </a:p>
          <a:p>
            <a:endParaRPr lang="es-MX" dirty="0"/>
          </a:p>
          <a:p>
            <a:r>
              <a:rPr lang="es-MX" dirty="0"/>
              <a:t> En anaerobiosis es capaz de utilizar fermentativamente la glucosa y el manitol </a:t>
            </a:r>
            <a:endParaRPr lang="es-MX" b="1" dirty="0"/>
          </a:p>
          <a:p>
            <a:pPr marL="0" indent="0">
              <a:buNone/>
            </a:pPr>
            <a:endParaRPr lang="es-MX" b="1" dirty="0"/>
          </a:p>
        </p:txBody>
      </p:sp>
      <p:pic>
        <p:nvPicPr>
          <p:cNvPr id="13314" name="Picture 2" descr="https://encrypted-tbn2.gstatic.com/images?q=tbn:ANd9GcSbkIm_JBnH2My6oLXBV14II4rYez-w0b3S_9xqRGGtjvXFBK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645024"/>
            <a:ext cx="21574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9576" y="836712"/>
            <a:ext cx="8229600" cy="512784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epidermidis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coagulasa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negativa o estafilococo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albus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MX" dirty="0"/>
          </a:p>
        </p:txBody>
      </p:sp>
      <p:pic>
        <p:nvPicPr>
          <p:cNvPr id="4" name="Picture 7" descr="C:\Users\Usuario\Desktop\staphylococcusepiderm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9047" y="2993375"/>
            <a:ext cx="3006831" cy="35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9175" y="160338"/>
            <a:ext cx="8229600" cy="5813425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coagulasa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positivo o estafilococo dorado</a:t>
            </a:r>
            <a:r>
              <a:rPr lang="es-MX" sz="2400" dirty="0"/>
              <a:t>)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AutoShape 2" descr="data:image/jpeg;base64,/9j/4AAQSkZJRgABAQAAAQABAAD/2wCEAAkGBhQSERUUExQWFRUWGSAaGRgYGB8eIBwhGyAcISAeHxwiGyYhHyAnHR0fHy8hJCcqLCwsHB8xNTAqNSYrLCkBCQoKDgwOGg8PGjIlHyUsLCwtMi8qLCwvLywsKiwsLDIyLCwsLCwqLCwsLCwsLCwsNCwsLCwsLCwsLCwsLCwsLP/AABEIALkBEQMBIgACEQEDEQH/xAAcAAADAQADAQEAAAAAAAAAAAAFBgcEAAIDAQj/xABKEAACAQIEBAQDBAUICAcAAwABAgMEEQASITEFBhNBIlFhcQcygRSRocEjQlJysRUXMzVi0eHwNFNUc4KTstIWJEOSosLxCHSz/8QAGgEAAwEBAQEAAAAAAAAAAAAAAwQFAgEGAP/EADIRAAICAgEDAwIDCAMBAQAAAAECAAMEESESEzEiQVEUYXGhwQUjMlKBkfDxFbHh0UL/2gAMAwEAAhEDEQA/AGvjXHishy+EDQAaAAe3pgBDBFU1avKWC5GaRVNs+XQa6WNzr54AN8RaOoGaZZYJNbrlzrc72Ya29xj7y5xD7RUs9IMyRLaXqjLmD3sFtcjYnXHm2puVizjj8pVWysgBTGaomhBZYIY4WItmRdSL7NrqMA63iYVJorFpirKVUaKSO7bWx24pxCaFHkSnUkbHPmC/2suUXtvbAm/SgaZyLEE5mPzFv4k+mAKpb1Hk+0KSF4mLgfGykQjlhlJjOUsi5gcvl9Bthd4vxWStqY0gVl8QWJb2bMxAuSO5P3Yq9O/SiiCkEFFfMO+YXv8AjhH5h4lHRcZp6kICUySSoNNTfW+1yuv3eeKGGyG5vTzzFcgMKxzxKMeUatIViHEAaoLbM8YK5v2c2/pmIJ727Yj1Xw+eKplSqzdcN+kzG5JPe/cEWII7YtE9YlQevTyrJG2tww072YX8JHcHE3+IvHI6isVo2DZIgkjLqCy5tm2awsL64PiP+9ZenUWy1/dA73F6qrQumt9gBqfoMH+QeDx11cVqlYxQRtK0bXXNqoUW0O7X9hhq+CvDI+jVVzANMsnTW+pRcoJI8iSd/T3w01lXJVZkByuPlaw7dj5qdrYNk5Qr9I8wWNiA+owfW0tBNeF6OnWPYFIwjL6q4AOJTx3lyaCrenhjlqAPEjIhYlW2JAGh7H1GGuHmeB16hlVbbrrmBHa3fXTDPy7xJjRLNG5YSElrHYg2ynXSwG3ridTlXVkmwbEftxq3ACyMTo8cgWZGiNvkkRlPpa4xt4bAxmi6blCzqocEi2Y23HviszuKyN0qFEihWNnFytlJ0O6n2xGqcnKpBN1sQRvpipj5AyFJAkzIp7DDmXbjiwQysnRRl0Butydrm/nfuO+FziHEEgsZZMsTGyOx+uU+o8/LAeX4mwSqDUxTLKB4jGqkMdNQSwtfcjAl6puNVMFHCDFFcsxZSxXKDdzbTbQDQXO+JX0Vj2EONLzKgyECAqdmN/BeZ1qpwIGDpSqTmy7mTTwX1AstsH+EcXZpgG1DGzA7EHe/0wKoeS6GjutO0wlK5TIXuT/waLbTa31wj86cz1UE0lGqopawEiA5nVxoBroTextrvjIp67emk8D5mjZ0ptxyYqMqiSTJqodgvsCbfhg9wHlesrFzUtNJIg/X0Vb9wGZgD9Mbm+CfERFmHQZrX6Qk8Y9LEBb+l8UqTiCwpHBBdI4VWMKCRaw1v6339TitflpSoPmTa8U2sdySyLV8JrIpJoWjddbG1nUizAMLqdD2Ohthqj+I9PlMkEE8strqhQZQf7TAm4B8h92GPmuSKq4bJHUXzIQ8ZtsQdRfsGF1+uFihrlsMoUKLAADb0sMTsjIrsC2dOzHaaWrJTehFzgs0tZUsJcyMSXlY6bnWw9dhhhreFxSApEtmQeFlJBv21vffHXj1JLIYmpVaSWxDIguWXz+h/jgbxPidXRKEmpmhkkHgdtRbvbS2b3Jt9cDCveQ9fH23CllqBDxhoIpKhVkDmVgMps2Yg9xYXsb+e+NHOHGxTcMmppDeepyqkd7soVgxdh+qNLC+pOJdBS21UsL91Nj9bY28A5elq6jowKC5BZ3Y2VVG7M2++ncknD9WAKrO4WiL5vcXoAnFay+2CnDOV62pTqQUkzxnZ7BQfVcxFx6jDZR/C1Kd0nqKmOaONszwxxsc1u2Yna+9xtfDbPzc7tdG8PbLtbsMEuzq6vvAU4LPy3EjFfSSRMY5o3jcbq4yketj2wc4TRSmBJijtZroxGYkDy9L3F8OfxQMVRQRTykLIkqoG7sr/Mv0tm+nrjlfxkBUVVARFCqoBsFGg0+muFM3JV6117xrExmrsPxA0HGjKbgm43HcH1GOnP3Fg3DUhHjkaYNZbtlCqbk2vb5gPvx4czRpPDmKOrKynqLoQpYZttSLfkcGqfi6Ullg/R9/Cd/U9ybd9cI1EUstmj+H/sesHdBSSWFwRj1ipme5RHcDcopa3vYaYo3NfBI66ellXKjyOEqMosWUa5wB+sACt/Y9sOv/AInWFVjplWOFdFVAALfmfM4rn9oVBQ0ljBcsRPz59D+OPuP0P/4vbyT7sfcY/wCSqm/oGkB4jwyeJc8lNOqHUO0TBfe5GGT4WcwRxvUQOwXrqpRj+2p0H1DEe4w8VnM8pY+Mm/a+h+/f/wDcTjmTgcb1LGPKoIuwFlAY7gaaDv8AU4+qylyt1a1xOWU/SgWbj41Z0SzSjw2ItbfQ6YmEPI3EJouqtJUPHa4OU7egOpHsMOXws5dWSu/8w7SrDGZY4y5IzKVA072ve3oMUmu5gcybm3+fXAk6cEEE7Jhuo5emXwJBOH861kMYgRltH4RnQFl1vbUdj2O2AtU7SO0krl3Y3ZidScOfxfWNa9XSwaSJWkA/auRc+pAH8e+DvJXJdIlJHU1kfWlmBZEdiERdgSARdjqdTYAjTvh7uVVp3da3AdFjN0D2kuiiVtAfpg/wvluSpljpoAvUkO50VVGpYkdgBrht545Qo3pXqKaIU8sViVUnI6kgHQk2IuDcYXOT+ZzQVkcsw/RsjRuV1sH/AFgO5FgSO4v3xuu5bU6kgbKijhWMo3L/AAf+Rs4ilNWJQOpGwCLcbFT4iCNRruO3lh458R2WQ00FGYJZlNpXkDWBBuUAFr6EXvocEwqytnjljdN84YWtbcm+n1xPPiVzDHLUQJTOrfZ11kXUFyQSFPcCw12JJ3xKoa2+w9Y+fbxKVgStB0me6cMVEtYab6eWPvCuPPRljHlMbWzRNsfUeRG17a4yUPH5atkhEQEjkLnUm2u5ynbv3wyPy9HEuVhmOxN/vtgTk0nVvvCLqwbrmdeaZ6lZIYYRH1VytITcqrb6C24uPY4VeJ8EmpGVZQCr3KOuxta49CL7Ya6CeOJDGLKVNz6g979z2xsq+ES8Qp41WKYxrJnMqJcCwINr779gdsGpyeizpRdJ+f4xezGLpt220n5UEdsPfwYr4o6iqhJCyTRL0+1yhYlQfM3B9bYG1/LlKR04+skgNs7Nex8mSwFvbXCkYb3DaMpINvMH/DFFLkyFIWItU+OQzS41CLCHmqrJFHqxbT6D+0dgB3xFqfmZjxNa2UXHVDEWvlQGwA9VXb1GOUnDKqtkEMfWqWAuFzFgBtfU2Ueptj141yvU0eUVNO8QbQMbFT6BgSL+l74xj4i0gjeyYW3JazRA4Etv2eR8skLdSOTVHQ3Bv+fnhL5x4y0bKIY4nqJnyjMQSLfrAd9rXxO6eaSNCkcsqqd1V2VT9AbY8KbNDNHKurRsHF9jlN7H0wNMBFJJ5+NzrZjMV0dfP3lTXhq2y1DtKRqVJslz3yAAHW9gScB+YeDii6UiE9CQkAHUqw1I9rbYYqHj1FVKZBUJC7DxRSsEKnuLmwYX2I/DADmeoNWY6eBkkSNixdWBW9rXv5AH6k4TRGJ6XGlHn4hy/Rtgeok8QrydUnotUA+J2yj0Ve3p54baORa6N6aoHUjcd91OtnB3BB1vhM4Py5UUt1iZahG1aP5T/wAOtr4FcV+JTCKSCnp2gZrpI7td1GoKqoACntcknytvjFFbtdus+kf9Q9zqtfrHMU4Bca2IHft74ZeQONR0008cpyidVAfa2W+l/I3wsU3lj1mS411xctr7iFD7yHXb27OoStmkmVhlBZTtbvhU4pIUrpYoJMkQZVIUA2bKM1r+uE/+VKiNCiVEyof1RIwH3Xthy4BydVClRpOmhbxIHPiytsSLaE9r62tiO2GuOpZjuVlyjcdINTeOApVRGKRndv1S51UjY22GFOHmkFQjnLIpynNsbHcHbDBV0tTShAy2SQ26ga+vltuRtfG2KGCcCKSJGU6bC/le41Hv/dhRXVD6xsb2OfEaKsy+k6Oos8KleoLoZDkP6wsbX0v5kDyGmC03C5YlL51mVRc2FmsO9r6+eMfLRihmnoWcKySMEJ2bzW57+nfDFX1KUcMkkxA8JCJfV2IsAB3HmdrA4Pku72BAvHtxAY1aVoW6uT5gThkc0w6w/Rqwslyc1tfId8bIlkhFpAGjvo665b9m2sPXGDlnmSCamWOSSOCWPQh2srjsQx0v5gnGqv4vHIVpIZVkMmshU3AQbi47nyGwwvZU4cqy8fp+MaSxSoIMN3i/10X/AL1/vx9xg/k6D/VL9w/ux9wt+7+8J651SjleGOaQRU7SLmAJLGx2a2lr3vYm/wB+FrifDGibxuHDa5h3/Me2D/EuKirjSaI+Eoqkd1YAAqR212/xxj4LkmZ3YqywkC1r+I/xsBilTaaHYhePcf8AsQvpGQir1cwCeYmpZUlppFWVL6bg33UjuCO2Ck/xWnnKpHRx9dyFUqzG7NoLJbue18bOb+Hw1FM7qoSWFc6sABcDdD9NR6j1wp8jcSjg4hSzzf0aSAsfK4IzfQkN9MUa2qyk6yviJit8U9AMoH8x/WJlrq8iok1YIgIU+WYtrbbQAaY+cxcOfhcdPDNKskRBVJvlva/hZbm1lPmRhv4tFK0l0u6tqCuoIOxBGhwk/E3mJJIYqMMsjo+eQg3CEAgLf9rUkjtYeeFA/wBU3aZeBG2HYXuAwLLVT16mnoYZJo7gzOiaGxuqgmwA0v66dhjxqeQK6R+mKOa9u62H/vJy/jin8GrFpeG0qQDKrxLIxG7M+rE+t9PoPLGV+b3OW7E6MP4HGvq6sb90o8QbYr3kWMZGuYOSp6IA1EMkYbQFhdT7MLi/pfBXkfliGSI1VQMwzZY472Bta7N3I7W98VT+VFqongns0cikMDqB5N7g639MSDg4liUxaaa6nQ6nUdvW2C/UNk1ntcGZNa47DuniGuLFYHWeGNFKG9l0/P6YI8U4qXjWTozKGF79NtL+trfXHXkV1m4hGJsrgK8gS97lNr9rX1t3tihVvOb5t7C9rdsIWqEA7x5jlT9ezV4ihwaoRIm6LCUtqV0JN+2Xywei5kmjSMNdCFF1GoU9xdbgYX+I1SU1fBVogCTBoZQo/aFw4H01t5eZxsqOLxQFpWmTpr63Jt2C73PlhZgRooSdw41z1e07VGWvqlmjkVFRQsj5b52B7bXIGhOEnnHkmagHX6i1FO76yKpUqzXNmQnS/Ygke2GnlisSWlV4iNWa66Aqbk2I/HHOeOMpBw+aGRlM1QoVIxYkDMCXIGwABsTufbDmLa6XFNfjFcitHr3uafhFxKMUFQsek3VzSeZTKMh9gcw9z64Y6yUVFHVRT2MfSdrtrlKAlWBPcEYg3DqySnZZYnMci7MPxB7EHyOHD+XuK8UpjGkUawubPIoEYky/q5maxF9wvlrh62lu6LOriK1WKaygHMUoG8IuT+GOr1a7Ei/rg/QciVP2uGCoieFHbxSCzDKNWs4JW9hYC+5GKdFX09OOjBTwiMaZemrX/eJBLH1N8FuzK6tbgKsR7OZEkpmk+RS3c2IH4nDtyBkFO4/9TqEsO+gAGCPMHDaRZ1aKLpB1zPGuikgnYdh6DCrxqneGYVFG2SwBk8r3/HS2MZCjJp9J1vxM493ZyChHiP3Dq1lkB2N//wA/z7YBc48vSVfFJEp4hdlSRpNFRcyi+Y7bj31wvS/EWty2AgRv21j8XuLkj8MMvw+kd6KWd3LStMysxN2PhUjftr6WvhGuq3DQ2HRlF2ryiEEycU+FFZDGZI2iqAou6RscwA3IBUZvob+mFFZNvXFo5brpOulrnXt64k3MdWgrqsw5em0sgW2osWPy29dvTD2Hk99SSIhmYwq1qDXlyspIzAMCR5gEXGLVXVhqkFRATJHJqCP1fNT5EHQg4i++OU1bJA2aKWSPXUoxW473t6eeN5WN311vUzi5HZPiVDmSb/yLRHxTM6lEG5ym5PoLXF8KlZzP9iFukwqCt1zCyqDoGP7W221xr5YYKynWKYsLsW1zHUkHUXJwM+I+WWgikbR4pAoPcq4Nx66jN9MRcfoaxa3HH6yzdsIWUxI4dwGqrMzw080+pLOqEi51Ou1+9sZ/5LmMph6MpmXQx5GLi3mtr4uMc2SOJKYWhCr0wu1iLg28ze5PnfGTinOP/nBAjgyrEBJl3JuSFLaXsDt2vih/yHLaXxE/pPHq8yPUvAZZKqKmdGheV1T9IpUjMQL2I2GK9Ny9RUoEMcXyiwkJ8ZPds3Yk9hpjJzDxhniCSEdRWDQswBKsp+YX20+++McnHhKwVlPVf5VXZ8upse31288KZOU16AIIxTQKidmbP5HP+vl/+P8A24+4zfa6n/Vf/NcfcT/X9vyjexF7lfk9JYpaiUsEuYlVGK5msCxYj9UAjTufbGyTloRqxomZXYj9GzXVzfQAm1jr3OM/JPNEKRSUkzZMz54nOozEAFDbzsLHzv54a6bk2rkZZFMcaK4YNKxGexv4VAJt6m2K2Sb+8R/+fyk7HFXaG/P5ztWfD2EQtDPVSCaVRmMViincgg6sL+xsMSar4e0E0tPJq0TFTbY22I9CNcVDjnEfsrZ6y8Yv4SPF1LdkI3+thtiZV3FDU1U1QwCmVywHkOw97W1wfBZz1bXS+0FmhQo52Z7RzSqhRZpFjI+QOwX7gbYJcE5EraiLqQU56R2dmVA37uZhceo0wCkrkzKpPhuM2va+v4Yu/MXE/GFit0wAECkWy2FrDythjKyBjr1a8xbGoa86Yye8E5gnpI3pKmFiIj4VY5WQtqRfYqTr/DHfhlW9ZVRQQwkFr6l728ydLAAf3Y+c28RElUFzAskYVve5Nj6j88bvhZxRIuIMrWDSxtGhP7VwQPra2BCiq5O6y8kTvftrt7IbgRr/AJvRkeNq20p0uqeEeh1vb2Iwp0vC4aWVqeohUyR/MTrmv+sPQ6fw7YbKl5BJrcG+Ff4n8WiWppg0irKsP6Te4BN0BsN7X08j64mIe4CqDWueJUZQpDPz+MVeeuH/AGKenqKR2QMCy66qwOov3UgjfzIxtoPiMky2qICrgXLxkANbzUjS/cg4AcxccFS8eW/RhSym1rk6s1vLYD0AwV4J8N5aooJG6Ik/o0teR++YjZFtqSdbdsUzWjUr9R5/OJB2FhFPj8pnqublnkIIWMRk9MXJvfck7X09NzjVJxKMRnOwGcZTcaeLQgruR3uMN0f/APHaLLleuPU9Ihb7i9/xxNeZuQqmgldJonKKbCYKcjA7EN2v5HY46cWo8LxO99xyf9ylHhUUCCNI0CqPIG+m5J39/bArnzgNO/DzVBBHNEyC4AHUDnLlI7kbg72BGFfhHPVVBGsZWOdALL1AbgdhmBBI9748uNcx1NaFWXIkSNmEaAgX2uSSST7nTW2F6MO2u7rJ4hLcmtq+mBar+jPbTFtrXEUUKRgCNYkCgeRUfibkm+I+9JmXDTy78QelAtPUwmUReFXVgGCjZSCLMB2OmmGM6h7kASLYd6Vk9Ub5ppJIWGa2Xxqb7Ea6+n5YAU/MOdQ/QfXc6Wvr93+OBPMPxGaSMxU8PRVh4mYhnYHcDQBb97XPrgnw6sRlQR7ZQbDW3fX64j2YzVIDYPP5SrXcth9JmUs1VNme3hAAUHYG5wVhhVIZS+idNgb+osPrf8sCuL1Mn2qFaUqJspLki4tpYNf6+uNHGaCVgrSzFwjBumoCqbeY7/U4+IPp2dD2Hv8A4Z8NerQ5+Zl4X8PVaNXqahoywvkjQEj95mNh7W+uOnEYJuDqHpZRLBM1iJUHzKNLgHyJ1GD8kzPlZflOoPngfzFH1lipGJAZw5I3UKDcget7YNXlvZYBb/D7iDOMqL6PMXK/4n1boyL04AwsxiUhiO4zFiQPa2DHKHw0E0Kz1kzRROLokVi7DsxY3Cg9hYk+mGjh9PS0sfTigjs2jM6h2f8AeZh+AsPQY8Y+NLm6LEIUAKeEgZOwFhYW2tgr5yhStC6g1xSTu0xf5w+HK0kH2qlmeSFSBIkgGZMxsGDCwYZrC1ri4wpslx9MUrnzj4g4W0KqzmpIBcKciBSCQWItmJAsPK5xMopdL4p4tjWVhmk3LrCPpYY4Vze8Uawyw9dEFkIfKyj9kmxBA7dxjJzFzDJV5QyCKJNUjU31P6zN+se3YDy3wwcP+G1VNEsjPBTq4uomZgxB2OVVOUEeeuF3j/BZ6OTpVCgEi6spujjzVu+vbceWPlrpFhZddU0bLigB8Rr5E4bOlJ1XqZY45L9KJWtoDYtrqLm9gtu5xt/kOkJt0RmJvnHz3882/rfAnlXm6LoJTVDdJoriOQ6qVJJsTbwkXIudLeWDLcWo4AZJKqN/7MTB2P0W/wCJAxHykvNx0D9tSpQ1XbHMG09Gy1EkBJIUKwkJJeznRST30Op+7Giqo1jAqYlvJTgvqx8QA8QPlpfbCdLzpIa56oKMrjL0ydMgFgLjuAL387428T57MsDxRQ9ISaOxbMbdwBYWv3P3WwU4d3WpHjjf6zH1NfSd/wBP0hf+dyH/AGR/+aP+zHMI32BP2lxzFD6DH/l/OJ/XWfP5So8bkphURTCCGOzBWdFCBFYgZyB4bi+5th75kqnByr8qgZbeVtMTDiHKc00bI89s2wA8N9Nye1/LC9w/nbiNKDTLKT0yVCOiuVte4UkE2G9tsT61bIqKB+RGnC0WdfT5jd8Vq5fsUEL6ytKJEHcKoYMSPIkgepHpgb8KuW4p5JaipTNBANA3yPI2ynzsLtl9RfCXVVslRIZZpGlkbdmPlsPQDyFhirfD/iCvwvoxm0kDsZF8w5urkdx+rf0th1gcbH0OSIqpF93MNcaqkqFFOYIir+BUCKPqumlt7ja18AP5pK+KHJT8RUuL2iuwAHYLIb2P0Avjbyy6faJJQgBC5A19A17mwvYEr9+CprnD3F/cHEqvKKcv6t/MotQG/h4kt4ZA0KNHIpWbO3UDDxA+R737/XHjXUILaaG1wwNiDfQg9sGufuKpJxOZkYHwxhyNs6qA33aD3vjDw3hs1XL0qdQzZcxLEKqC/wAzN2F/qe2PQqwK9U801bLaQs8ZeduJouX7UxG2Yqme375XN9b4C0XD5amYqiSVEzeJrAsx82JOwv3J+uHuo+ENSyHJVUsj/s3Zb+gYrb77YyfDuo+zS1dNMOnUllFjvZM2ZR7Gx9cAe1K0LoAdfEoV12OwWyCzy3PSTQvWU7xw9RczEBl37lSQPYnFF5I4wG4i2Y3YxOEPYN4Ta/nYHGGs4q/9Gf1yFtfTU2tgvxirQIII1VIkGVUXQC35+u+I9mWLCLCOR4lKvG7YKg+Zulr36trm9/8APtjnEK9nrT1FtTLFkZ2tkcKGMh9hfLr5e2Fagr6jO8fXZo0PhzgNlAGozEX01747c5VH8oUSU9GWQo2ds5I6umq38762Omg9MYqILFS2hxCOCBsDnmS7htE00gihRnLsRGo33Pf0G5O1sNdb8OK2GJpLRSBRdkjkzOoG5tbW2uxOPH4br0mnci0igKARqAb5vvIAw78J4oyyBr/Kb/51xQyc81WdAEQqwhavWTJdBKCBbuMef2UvKqLbNIyoD6nT8L4daH4etWVNRKkscNL1WyufETc3sqjsCbXJG3fGri3wfkRDLS1SzmPx5MhVjbXw+Ign00w+LlI4MQ+ndWPHEPw01PQjowRoLeFpCoLubasWIvqe2gGE7nTh6QPHLEcjSZs6r3ItrYbb2OPvDeLVdYbxxgEnVibC/cjHrznyLWJCKtpFlVF8aLe8YvvbuPM/ltIoFjZH7w/rK1/SKPQP0g3lHi9KkjLOFBdfCWOUAi+jN2Bvvfthkn4bIsbvIAEVcxa+hFt7+Xria0fCmqZkhj8TysAPzJ9ALk+gxSZfg/HJF0E4i3g1AdLISfTNcDDOVjVs4JbRMBi3uqdIG9Rc4NHO12imkSJm8KAjLbuRcWF8e1Tw40rCtJZ8gAkuSxIY20v3BPtj7U1T8NcUlbZGRRlMQLB17N23sd7fTATmXnEzxdGJSkR1YtbM9joNNFHe1yfXthZaLmt1r0+/3H6xprq1Te+f1jLPzZRZeoJXva4Xpm9/IDa/ubYIcEcdATqSRN4gbagA2APtb2wPmp4QiRgAIUUgqPMAj78YKGqqKcmKELJGTfpsdB5kW+XCoqVwVrB3v3PtDNYU9TniUbgVQKhXgmUNFKpV1PlY6+hG98RrgHApamUJABJlbQb3CnewB09TYYdaziFY1NKqCKElSLrfMV1zAMdjb88aPh/XJT8PyxWErMTKRubHwrfyC2NttScUKi+JSTbJzPXmWaqPjzN/MVfMHLTRvFmO7C4H1BI/HAvjNCeIU0USSR543LZ3Jy2IsQCFOt7fdjbX8XvDLnJIZDoe9xoAPfASh4h4FA8NgNPyt2+uJlblT3EHO5TZAw6Gipx3lyakkCTqviF0dTmV7b2bzHcWuMevJ/Kf26rWDNkWxeRhuqLvbtc6Ae+GXnmRpKSFFRncSlrKC2UBLG9hpckW9sAeSuZhRViysCY2Vo5LbhX7geYIBt6HHoKLmtp69cyNbUK7en2lMj5c4XGMgoo2UaFnJZz65s17+1sBqH4aUJrJJM7GmQKwgub5mv4S+5TS+mpva/c7aniVKB1ftcOTcEOLm/8AZ3v9PPGChrJR1maJwrsGQjxeEAAXAN/p64jjJyE2W/OVOxS2gIxfyJwn/YoPvb+/HMLn8qDyk/5bf9uOYH9ZkzX01Uzx8UkqEMlLFJKNs2qgEdiTufS/lho4QyU9JFKkaColU9eTKOpmvYqW7WGmmPV5BJQUrU1jD0gPD2awzBrbNmvf/HCnV1VTE2WnTqSyHWJhdWHdjqMth3uMdPoc1V8b958PUoduZ4fEWNJaZagqqzLIq5lAGcNe4Nvmta4Pvgb8K+ErPxSJXdlCqzkK2XPlF8mh2O5HcA49ubOWOJShZGijMcYzdOF75dNWKnVjbyvoMKnDa+SKRJoWKSIbqw7H/OljixiKezpjsyXkkC3YGpceYzHqkcSxja6DKfvFsTTjMtYJoqSCSQvO2VfFc2OnlceZIOwONE3xhqSn6Smp3fu9nF/UqGt91sL/AC/X1FVxFalms8X6S66BQvyqB2F9Ld7nAKcWxbCW1o/b+0LdkV9sEb4+8rtJ8NOGUiKksJqJf1nd3Fz3sAQLY71nLtPSQSTUStGGZBIhYkb2XKTcjVtR6nHX+cChn1qGenlFg3gZlJHcFb7+RGFL4k87xTUwo6UM0bEO8rArmK6gKN7X1JPpjTVXWEo38M4t1KgOvmHop3zDffCTxmjTiHGjkchVVOq6HXMgAOU+d7C/ocEeVeEuaSN5pJJeoLhWYlVGtha/l543T8LihBenhSOQC90uLgdmG1vbEutxjs6g7PgfEosptCkjjzDFVwejTUI5kGqyNIxIPmNbfhgBLXOZ+nLqLXVwdTrpcDbvjRw2c1ksccDoWk28Q8IGrEgagD/PbDDP8OqdjZqyYSWykqqhfuILAf8AFgmMD3A9o4Hz8wGWC1RSs8mJM9RZmjSWwJ8UYsbX1sTa9t++CSdRApADXYAHYD3Hlpj5WcvtSyinkCi4zI6aBlJ3Hr5jHRIHNRJF1Fbo2PTX5vEN211tf6YPa9Dq3UmiP89onVTlVOnS+199zkfw9TNmhqpEmYm7MFym+p0Fjb64UuK8z1qGSnbLEyEo+VdTbfxG+h30tiicKp3dwAO/+d/4nE/52rkqOIVEkWqXVMw1DlFClh6EjHcE98k2DevBjGX+5X0HW5QuA1gbh1M8R8OQK1uzjRgfW+v1wV4PxApeaQlY4wWdtdFG+n+b4jnCeMVFLm6EpVWPiU2Km3mCCAfXfHrxrm2oqlVZZLRrrkXRT6sBYH67Y2f2cTb1BuJgZw6Na5jHypzfHnfqSLFmkYrn0ADG4udh5YOcT+IFNDG6dX7Q0qlCsfiADixJJ8Ol9BriX08kbabnsL479Be2GPoKw/WCYuc5+npIhz4Zzxx192kCtkdYwwNyWGhuNL20t66Yf5Kw5wBffCH8PeEwy1Mssy5xTKrInYsxsC1uy2vYbm2G0pGznI8kRPk399/PE79paNut+0oYW+3vU58R+AzcSno0p1VpEibquxAVAWBXM2/mQBc67Yxv8DmyWWthMlvlKMFv+9cn65cbOVYejBL4i8hkbqOTqbHz9sbYuItm3ue2Nf8AINWAgG9Thww56jEus4JPTEUtQ6q8S2FtfCTcEHuOw/wx70tGscIkz62zMfS+CPMs6VNat1zdJQhI/WO9jqBpe2PWs5YWSCTJ4SFuQCQoC6+Z2t7YcXIrrAYry0l249t7msNwP7fhPfg3Cw4zzs2VhpGpsSD+1bzGthgPznwr+TOnU0RtHMSjxyeIBlsw37EX79sHuBTLVRKYpEYgAMoNiNNbg2I97YDfEzjsTQRUcbLK6ydSRlNwpsVCX7nU38rDvstQ911pFo4+PaPtXTj1fuuJo5JrftEbVThTLG+Wy6BBYEMBc6m519MGuYslRSyuykSRi6SJcNoQLE9wfXEo4VxCalcvBJkYizCwIYeRUgg/xwQ4tzhWzpkaURqDqsahLkG4uRqQN97YK+A/c2h0Jxc1Oj1eZR+C8UFMoWK69ybm59TrqcLfxX4enVpqlQFedWEgAAuYytnsO5DWJ9BgdQ8/yKoE1OsrjZwxS/7wAI+62BHFeKy1cxlmIvYKqqDlRRsqg62vr6kk4+w8a6qwlzxM5WRU6enzBbUY3tfFc4rWaLJEfAyhh7EXtv22wn8vciz1sZkVo4YVOXqSXsxG4UAEm3c7euCXE+BVNDTKI2WtQPayBlMebsAbkqSfLQn1xr9oILAoB5+JnAZl2SOIR/l5v2TjmMH8i1n7MP8AzTjmI/aX7f3Eq9f+agrl3lWv6JnhmNLFJoCSbyW7hR2/tG3phq+HvDGgpqrqMJJ+qLtck5coym51sTm+7BXmPi6SHNG69JdBsAoFhb0sO2JvzLzRLDUJJSs6hFs8mU5HJO1iLMANLn6Yod18mxkUDUTFa0IGPmUKkqn6l/lVdSewA3/DfEhMqvLK6CyM7Mo8gWJH4YbZeG8Xr6cF+nFC4uFJWIyDsSNWK+V7A4VZqSSCRoZUKSJup/Ag7EW2I7YawaOzsFtn7RXNtNgGhxPKtjyjUW9Dht5V4QYKd3fRprEDuFF7X9Te/wB2F3harNWxKwJUnUMd8oJ1+62HriU119xfFKQclyAK/nzF+oiBP43xj4jSghNNLnX37W/PG+Q/5tjohu1if8PXH04pI5nflXnQUsfQqYXliX+jeMjMouTlIJAI1/z22yc9R1c0dHTRGFahhG8spGbKTYhQNFuNLknfthSkqEOYnQFrLf8ADA2ceIFCQwNwRpYjUHCrYlTEtrmWK8uzQUniWrhckPD6yIiMRxqpjchdg3fT+1a/1wfruGur3AuDqDvfyIO2JQfii7pappUmlAt1A5QN6soUi/sRfAUfEXiKselUPGrfLEmqr2ARTe301wguFYwKv+IO5QOUgO1lI+LnM7U1PSxRsq1OZmvYEolrd9szWtp+qcRqCsdJOqsjLJe+cNrc7m+GP/wPVTlpaiZVkbU9Uuzm/wC0QDb2JxTOTuW4OG00RdIpqmUZ2cqGyg/Kq3GgtY+ZJwyt1FSnnfzAtVa58aknn5kq506clTKyHdc1gfcC1/rjMCEHoMVfnzk6CpEdVCyU7s4WYW0N9mC/taajvf64FjknhyAEyTyutje6KCRY2yZTp6XvjX1lCDzAnFtc8zNwf4Vl0SWrm6OcBhCouxB1Gdtlv5C5Hphh5Y5Go6eWapkQSKpCQxM2db2uXYEethe/c+VvKq4z9odnuFsdQzAW9rkXHrjHQcwx3kSRmVSwZJGByHSxF+22hOhxObNuYnpHEeXDqUDcYea+V6fiVPI8cSpWRpmjdfDmy65CBobgEC+1xiMwyXAxYuG8wwx5xHMkkjIQuSzhSRYFyDoATfe5xOONfD2oo4eurpUQLbOyXDJ6sp7eoJt3w9hZHUvS55imZRz1IOIM4bxaSkm6sYBuMrodnXy9DexB7HDTT8yLUX+zU8pkUZiGy5R21a/nptfChe/r63w6fDPKaaqjW3V6iuQN8liAR5gNe/7wx3OpQobCNkTOFcwbo3xMfDa+qpOoZYutExLsqkXX1Xvt541Jzj1FvSUshLbNKVCg/Q3OC8YObyHb+84D8LrRlI1GVmAJGh101xG7iuCxQE/1/wCpW6SOAeIL4dUfZnvW5oSQfEVLByTrksD9caOP8/RtTvTUisRJpJM4t4bg5UF7621Jtp2wZ5jEVVQ9FiBKHUxE30JNj5mxU6/TA7h/w4pwLPVSZj+wi5R9CbkfdihXZQdXW8N4+3ERdLADXXyPP94kLQi1yMe8cIHpg1x7laakdRcTI/yPH3vsCu6t6e2uGbh/w8gSMGrmk6jC/ThKgL6FyDc+dhb1OKTZFaqGJ4MmrTa7FQIn8G4FNVydKmjMjbnUAADuxJsBhlqvg9XqhZehIwH9Gkl3/FQD9+GTlx4KNZqenz3kIfO5GZgBbLoBoL3+pwS4ZVymQZb3vrb1whZ+0lDAKNiPV4Hp2x5kZyMLqysrA2YEWKkbgjscaaCgkqJUghUvI58I/iSdgANSTtg/8Spo24pOYrbKJLbGQKM3pfYH1Bx4fD/jiUtY3UIQSxGNXOysSpFz2Bta+KTPpOoCTlrBs6TG/i1BVUNDDGbSxwoc7wm+UliTcWBsL2zYUqrmr9EQGOuw118z+eKFRSyxuS6kxG4e/wApU3v6WthGoqSIF2AuhZsl9PDfw/hb1x50ujbdhzuehVWUBQeJ3/8AFif6z+H/AG45jR0If2V+7/DHMB6qv5T+X/yE9fzNPCqGKWsMjRqziJiLi4uCNSNjoSMdeJ8fKEZtEDDMCNLX8tjpgfRUbuIqosYnW5RVPy7jX9rTcWwW5cTqSTPNlaSOxjAXQAg3a2ovewv2xogbGzvU4PsPML8T4i0smjZr2sQdLabfTE++Jler1iqpu0USpIf7Vybf8INsPMKK8weTQLcs21gNSSfKw/DEallLu8huc7Fr7bm98O/sxep2sMTzmAQLGXkKkPUkmYeEDIpt3Nr2+mn1wwcQe5sdthgfyTTmOkLn/wBRyR7Lpf78enEH1vi7PKW+u4/2mYjfRhY9x5eXp64+U1MZp44o9GlZUBOurHf6Xv8ATHnK+GvgXw5rupDUWjhyurgSvZjlIPygE9tjbHGOhuMUp1MI0pQ0dAvSggja2jSSKGZzsbkg6eg0wqc5cjQ1KLPRiKnfNlkQnKhzbMosbG+hAFje9sEeYOLqJ2WUGNibhSL5r7EWvce2BPEuLXMUaq4UtcuwIBI2Guxx54Zd4sJnqDjVFAImcc5QqaROpIqvFfWSJswW+ni7r9RbHXkXIeJ0me2Xqae9jl/+VsUzhVRkEjSgGEI3UD2ylbbG47/x98RmMsWDKCHLXUKLG5OgAHrtbFPFvbIrPUIhfSKXGpX+KUrZ2BGM6cwJCqQ1CSsyg5GjAN17ZrsCNbj2HpjSUrUhRJpo3mGrsYwSCdcpNxcjufPAJI3WVhOwd3Phe1gR+z6WttiF0hSw3uVtlgD4npxzjEs4QJFlhQ5ipN3Y6i+mgtvbX3xpoYEdQyTReZDSKGHupN/8nHvw6lObUgW1JOgAG59B3wlvRR1NVUSR6qG09tr28jgqKLQSeAPiZY9BAHkwtXTxNUxPkzRxhg0ltMxtbvtvr643y1OyrlYvsN9++nYb3OmMiWjjCtax0YaaD8rY1ukUIVUCIp7qbk+5uThrHxluHUTwvH6/0k/NzWxz0Ku2b/P6ztS8NjjDvF4W1LDcNb+B9sGaCvZqaZFXqPNC6JHfVi4tbU7C9yToLYWqUzFwqySkyNlWNVRjrsAStx9dr4feE8hilDFagdd9wwzAf2cwtYX7gYJkFHYPWOR/TcxhV3VqVubYPj3I+faSTiXI1fRxdSemdYxu4KuF9WyE5frgRT1EiOJYXaN1+VkJB+/F94FxKXrGGS9wcrq2oI7+hFu/cYhVVHGtRULEbxLK4Tyyhjlt6Ww/j5HfB48QORT2TsGPHKXF5+ICZKmQMsSK3hRVZrmxBZQLjz9xhiWtc/ox8g0C9rW2ttiWcL4lLTTCaBsrjQ3F1YHdWXuDg/V/E6qKkRw00LbZ1VmI9szED7jbCWTgs77r4EZx8xVTT+Z141AEqXKfoxfa2xtrb0xog4hfTNZgbb/wvjJy3TtPTPLLI8j9VsxZiT8q/XX8sNPBVXMsbIrLfYj1/wA64BmW18V65HG5vDpsUlyeDzqBOYZS1PlsTLmUxKNybjbva18e1ZxFlA6qshsNwfqNL47cucKiTiFbIhZxE+VLm+W+pF77jUfTDJS5ZXyWHi9MJ26TVfnX6x5Odt4/8i1w+kWciV2ZFX+jymxPqSNh6YNV3DahqGdqWqlWRF6hGl2RR4kDgXBtc/TC01WlPUy0zSAZG09AdcGq/m2GjpZUjlWWomQoqo18gYEF2bUCwOg3JwelH7yjXH6QdrL2ydyZ0v8AHHolO0hyqjSNb5VUsfuAOPFjlX2GL1wKmThtFCkQAeSNZJZAPE7ML6nyF7AeWLt1y1L1NIdNJtbQkCnEsTBT1EKnNkcEDTzQ4duH8dpZlF5Fgb9ZJL2v/Za1iPTfbFF4ysfEaWaKcAsqM0TkDMjKLjXextqO4xEaXlyraMSCkqClr5hC5FvfL+OFStWYvV4jvVZjHXmOfUp/9rg/93+OOYQsn9l/uxzA/wDja/5j+U79fZ/LHqPmikDywNOEyuzBrXU5tbBhfYkjYDyOMH26aScDhpMkqavIvyBT2JbQgnz8vuYarg1HTqY0gjIGnjXMT6kkXP4fljbyHHHlqIolSOQv1Mg0LLYDMo8gb7bXwgjVBiyAkj58GPMHI0xEUec5eKCMieNUp2sGMIGU+jsCTv2NgcJcg0sNzt7nF0qj0oZjOLQ5GD5vlII29SToO+2InwmkMs0UeurC/oBqfwGKmDZ1p/DrUm5q9DbJ3KLVOIoUi3KKq3HoNfxwHp6eWokyQxtK+9lBOg8+wGu5xs4p1JnbpRvJbfIjNb3sMUHlYCl4VEUUpJNmaQkENcEixB1AAAA/xw1bYKkLmR8LGNra+YiUHL1RS1dNJV00iwiZMxy3A1Fr2Jtrbfyw98wceDSm0qkHazfwOBnFOIsYnd2CxgDMWNhvrc+v5jBibqyspCjKQCuQC1raWt2xDyMpshdAaE9Lj4q4587gDiteslREikOyREkgbZjoLn27YJ8Ko1lDCYDphSzE7AAXv9MAPidzM9JJTinZTJECJgQGHj1CN62F7bi/rhH438RqurjMTGOKI/MkS5c37xJJIvra9vTBK8BmYOfE4+YoBUeZmr+aKmpj6ckn6K98iqFBttewufYk4zUsoiliktm6ciuV8wrAkfdjRwTl+qqReCB3X9rQLp/bYgH78fOLcJnpmCVMLxEjTNsw8wwJB+hxZUIo6Fkly5PWZU+Jjq2miYPG/iVxqDf/ADqO2BfMUghoZXc2ci0V989xa3sLn6dsIHDeLT01+hM8QbcK3hPuu1/W2B3GOKvKS00jSPawLG/3eQxMT9mhbOoniUDn9S9IHMaeF0HEOIQ+ObJTnS7+EPbyVVu9j3OmPem5cahYvm68j+BQqkKAbX33Jt3tbDNLVJ0IRCR0+imX2yj8d/rfGGv4ktPHG0z5B1FFrXJtvp5AWJP54UsybHY1ION+AI0lCKA7Hn5g+eOrAN0jXz0J/O33DHXl2piS8VUYoZSSQxGVWU7eLYWsRrbDVJGmXqtNEITrnMgy2/ifYa4mvM/ElqalnQERIAkdxYlRfU+7En7sdxaWu2rDQ+ZzIuWoBgdmPUXFaSiniqHqYnEbXyRsHY6EaAEgWBvqRh7pEhq7S008cqHUWcXHfxDcEa3Bx+dnpAcfIImjkWSIlHU3VhoQR5HFIYKBencQ+uJbctPGCJ697OTCUWNlBIV8osxuLHW9t9hiV81cFSk4hPTw36asCLm9gyhst+9r2wcX4n1mW3Tpupt1el4ve2bJf/h+mFlyzM0krF3c5mdjqSdSTjuNRZWzM58zGTfW6gLO18GuG/D+sqYhLFEqowurSOEzfug7j129cFeXvhlUThJZjHBC1mtITndd9EA0BHc23w38R4nI0xS1ivygfLYd1PcY5lZnZ0ByZ9i4nc2W4koiNZw2ZwY2jPyurrdG7jUaHzBBxpqOfaxwI4ljiZzlBjU5iTpYFmNtT2scN3xH4g32SJVIks56xU5umLDIpt8t2JPuMTimqikkcoGsbq4HqpB/LBKwl6iwqNz52elim+JS+GcmLQIVEzfaHA6jbpf9kDyBJ8W5xyo4vPSwPLHEjOLDOGuFvpnykYNCpi4gOrTSKxbUxkgOh/ZK76HuND54F838RjoqOSGQrJPKMqxhr5R3d7bW7X1JtiL0W2X+pfeVeutauDFiHLclxmZjdidyTfU4+8d4RE1I86KFeLKW0+ZSQNQO4vv6e2M0XGad0BzlGtrnGg9iBY/4Y20y/bI3ggkCxkjqzMpt4bNlRdL6gXJt2wSvrrsDHY0efjUzYFdCvn4iv0Qy97djh14L8RBHTx01XE8gQZY5UIBsNlYHQgDQG98ZJ+RREl4aky5RfKY7H2FmOAAvIypGC8hNljAuSfXyxXD05Ckb2JFK3Y7j7x1HH2ldDGCkJJuACW0F7Mdhra4A2wYh5qkvo7W9/LAWhpZKaIxSglzfxRm+p2UX/jjGnFmpo4+tSMbkgESiwtsCSpN7d7dsS8imtiv0558a3KGLdcOsZC8Dncf/APxXJ+1j7hA/nMP+yJ/zW/7Mcxj6TK/ww31WN8zrX88UEw6hMyN3jy3sfINfLa/nbCZVVclRUCSJXV9o0juWAHkV1J7kjzxR+LkJeNUVY18IQAWsPTv+OvrjT8PhDFDUtCgWfPZiP1UI0C+S3udPTyGCY91KFmVT/ff+p9dVYwClpMeMz1d1Wsapv+qJy/4ZsMnwy4Ks1Spc2zsIxb2zNY/ui31w2cR4mJEaOdVeNtw/b1BOx8iMT7hHFzCq9J7NHIzIw9CLH7hihiZQvB0NakzOxzWBzsGfoDjPEPswEUKhFA0Ci2EarqpJJ5CZXUZBmAIsWO297EDBWn45PXcPjqGRInZmXMtzcLpcKdiTfz2wv03CpI3JjZpc5u6sdSfNT5+m2JOazd0gn8JYxgvbBUT0bltK6NoJGc31Ulz4WANjYaW17ja+J3wrjVVDH046qZEv8qSMAPYXt92KAOYginpgQk3UvKy+E7EAA79tcI9fFErhYbFVFiQbgnuR6f44pYFTomrJIzcqt31WfxnlTUL1BFOil5Zm8Ot/EL+InytqSe18NUPwXjUKJawGQEFkWPwGx1XNmB1sRmt9MC+ROKRwcQR5WCKUdFZjYKzLZST28r+uH6oQqxZ2CoNS7EBQPO97Y5mZD1EKg8w2DQrqWYzFLxUk5AMoTwhBsuXTLbsPLAn4l8RUcPhiksZXlDp5hVUhm9iSB/8AmPCetWeqkljkcR6KuQ2DZRq3nqfyx484cqrUQ/aYBI1QlgyXLZ120B1BG9huL4nYpCXjrP8AuUcgFqvSIB5D4FHW1qwyk9JUaRwNCwT9W/a5I18r4p8r0qDpx0lMqDS3RQk9tSQSe+uJXw/h3EOGzR1TUsqqnzAjQqRZg1r2uPPbDTL8Q+HsMxaUHfL09fa4Nj9+Hs3vNrs8j7RPFFaj1+YN5jpSlTEkZ6aMBYJoEuxBsBt5288FTwClkXJKme/61yXHqG8/w9MLdTxesqqkVENJK0CiyrlJuP2r2sW76XHbtjdDzjTf+qXjdSQV6bBvuGl/O5wtfXdpOnyBzrzuHp7YLb8E8fhFvjnLX2OpaIkMLBka26tsT5HsfUY8TIB3G2PXmfmL7VUGaxVQqogNr5V2vbuSSfriycp8JpqGjgkESSTSxrI8jqGPiF8q32UA20/HFY29qsNbJppNthCeJGA99tce2T78VjmDkyl4gySxyLSS2IYLEMrnsTYix3F9b/TCvwr4dzSTSRsyxxwvlkmPfvaNb+O419ARe22OpkVuNgwNmPYh1qKfRy72vjkU4V0MnyB1LD+yGBI9dMUet+FEDqfstU5mtosoXK58tACt/riT1JbNkOjZspB7G9rffja2K42pmTS6EdUvvHFeWTMhLI/iRl2IO1vpbCVzvVxlIqXMGlz53Cm5QAEWNu5ve1+3rj0rOGLTIlMksuWMagSMAzH5jlB0ue3YYCnh8QSUEZTlurgXsdxrfudNced6k7hYb8z0Wm6ADCvBmCwzQhVJkidFj0GdmU2A+vf0wl1/KFZTJnnppETu9rge5UkD64ZuSZ7l3Y55RYAm2gPZbevfvhz4Xxpg9r3B0IIvcHsR5dsHryDiOa2G4u9S5SB1MiopAbbXx9ekGZRbTc+trYZ+d+DJS10kcekbBZEA/VDi+X6G4HpbAz7PcDLYHzOLZ9aemRg3asAfxPSnjFxuunb+OC3BJFSZoHcIZAJEzeG+pG50ubaDGLlHhU9RUFE6QVAWaQi4QA7gdyToMbuN/CqpkzSxVAq5LXZGXK+nZdSpt5XHoMSmoBbt2NrcsC709aDcbKLhkkTGST9Gi/M7Gw33JNgcKXI1QjcWkcD5hL07+bHS3ra+E6HM9kZnKr+qzGwt/ZO2vpj2ljIIKkqwNwQbEW8jfDNOF21YdXJiduZ1uvHiU3iGbPb1t/n0OPPjUoSiIkGrHwjzsPL6jAzhnNNXUKq5IpHCm8rK17DuQCAW7euNNFwxJZQ1UTM22ptYX2UCwH074lLWMa0Gz2+JQZ/qaSK/fiIuX0xzFY/m1of25/vx9xY+sSSfoHiHS881E7xwSQxySu6xhzmRrk5fEBpe+50w2cV4OlIziBmWTW8mtz79relrYR/iHMUr0mj8LlEcsB+uCdb7X0F8NUPPdPWRZqlJIpgPE0a5kY+YF/CTvY6YSvo7lYsqXz5lGu0VsUsPiMnDuBxGCOeVklmK66jLe/ZTZbgaE6/KfPALnPhUDJmIjVlH9IuVbZvCC2U6rchvFrocfaLnmnSAREXC3K+Eg2I+UjLYPc73I0Jza2Aqs4jHXGnpBZetNEjWBzWzPnJNgLHwFbba3t37Xj3LYCBocTL5FTKQTub+TfiTTQI1DUMRCrfo5luwB0zZrD5GfMykX0PscM8PMNGqZqaoilmZgi2N8pYqASptci5IFtSALgAkGeI0EFIvRgiSNFFwqqNTre5tqdQ1z5euEzmXlmA0VRUqiRyxhTnCgbuguSBfQE/Kb6nRtACF6nyAGHMz02JSSpinFwKG4Lzlr3JBeO4YgeAnN82Yk3Ay2UjQ7fOAUsEiXlfKRIpN2AugHjA9TcWbtY4xcVkiITpZRvstrCy2DaC7A57tre41PYjyjwc1Am/R5lVdXIsBo/hDEZQSSp0IPh3sTioSANmSddTaAjVy78MKaSNaioLSo/yRq9lIH6xYa2B8OUG51PoCPF/hvw+qtEkfQOytEx0IJAupJBBte++u+CHBebqMRJSzSxQSx3CrqEKlyQAxRRtYG9vrjJxLmqniIFPJHPVE2VImzLe2rMR4VUG7HXYba4m32OWBQ8SrQiqvSfMnVHxGGEMkr9J0umqMQcotfwg3B3w6cKkgmdum4UR2Is4bOGAGYgOcoBv81r+QtfGKPkOkkB68k5mfUuGWwJ8ly7bDfGes4bDw+oAvGjmPwELZXTNFqT0GOoVwQQ5Gvj1Fg10U3AlDtoR77KiOsaEOSV/6UBLsum5ve4Gh9NTp9MJ/BOWqCatyXU+ORgmfQ9Av+jt5PdWHpGwG+PHiHM07oUQRw9jIly1v7N9Fv57+Vsb+QOVEnKZGRWhYO8pj1RfHoTlsXJy5SWawvoCpzFxMZ6QxY63A35NdpUJzG3iNSFPhsLMwsrXGUWync2v5emwwq898KhkUTlAZ2Ur8wBIVTZrdVLm9lzWfYDL5t3EaElH6LLJUXBTOlg1j8oswy39b9td8TKo4i0wl65DTlgqLkOZWDIMo8Ngts4y5hY3uGJBAMGo9w2bGofLtAQLrmOfL3wxo4E69UftRYXjjvlWxym7WbU+LYG1hfUEY2ceqrIPs4VY1svSGgC32X9k/hjDwjizwUiQ1iFcmiOviATsHtsQdB6Wx1q+NU8aN05EnlIsqrfcjQsdgBvbfQ4DlW2Wv0jlfyhseta134MOyxxRF26mUJa4KyCxIFgWEZXc20wI4DxeJrxyVUPVdyQP0oGuwBeMa9remFSapqCiCokZipvmYkgkX/Vvb02wG4rEi6sC+Zh2+/Te+OrTWT0j3+NzncfWzxr5lwp2SjInqJo0QepufIBct2+mI1xPld5Z3lWpgJkkMgCrPcZiW+UQHHY0sQOZbMLXv5bb+3lgfTcRdpUOYhc47277aW7b++GsUMoIr8e+4vkFdjr8/aUOukjfKZZ4ElK3dT1RY7HeL662OB3FOGZUjZJBIrFiShJUFCNBcDXXXe2lvLGuIjOAV07C2n44WeaadqKvP2dyiyIsuUbAvfMMuosSpP1wljoLmIUaPkfEauftAFuRGXgVAsUTS9MZmNvnF7Ddip0AA723ubgDUrFJTo7L1CzKxBRSumVmW5Iay3AB8/TE7r+Y6mVMjynKdwqqub0OUC/sdMH+RQkkMiA/pg2YjuVOzDzsbg/44PfilKzZZyeIvTkq79CcCbOYeX3q6mSoDgsbDKQQAFAAAOp7YCcL5f60jK7GKxy20Y372GYADDNRKysSTlA3JwucN4oHnlyFbPI1tzcHvYa4HRlXMCvV/XXidyMapfX07PxvzD3CRHw+Rx1S8c6AFyuXIQbi+p0Pn6Dzwz8Oo5Q2fREFjnJsoHnm8vrhcl4cBC0kzCJASSWFlA8tTdj6WufLXCFxNoppLQu3SYgKjZvCBpmI2Fzr9carpbJsJY+Pf5nzXrj1DQ1v2+Ju53r4ZeIVE0BBRyNQLBiFAZrerAn1vfGrgvw/rKuDrx9NUa+QyvkL23Kix07XNhhZ6cfVVM11Lhc22hIBO+LPzVxJll6UYyxxgIgHYAAae40tijlZH06DXmI49HfYkybUlPV8JqOrUQuIyCrAOpVw21muQbGx+nbBleeaFfGOu5GoTJa/oWLWHv+GPH4j8XX7HFA1mdnzLfdAtwWHlmOnqAfLG/g/w0oxGsk000oYAgRlUB9b2LZew2wqzU3Ittw1G1W2pilZ3Bv8AO/J/syf8w45hl/m+4X/qZv8Ant/djmOdzD+JvpyYD47Ux/ZZYXQZAPAB2bsQfO+nrrj14P8AD2plpUdzHSx2uolzZj/aygE6+tvbGqT/AEym/wD7Mf8AA4eub/nP+e5wvj5BopLDmayMdb7AG9pHuO8vTUjKsoVkb5ZEN1a241AII8iBgbE5SRJIyA0bBlPqpuPxGKBzX/V4/wB4v8DidUu5xXxbjdWGMkZVQpsKrLRR8+0NfGvWkFNPbxK98pP9ltiPexwuc/c30/2ZqOkcSmUgyyC+UKpvlUn5iSNxoB74nDfMP89jjv8Arn2/LGvp06+vXM+OW/T0Tyy2GLPRUQXhtIIBeNowxP7Tvq5Prm0+lsRqbYYtfwo/qs/71v4DA8tOuojcLhN02biRzZw7MEjUDrZsxPZVN9z6m1h6HGXk+oWkrY2qBZCGVmA0GcWBI3009bXwx8xf6TP+8P8A64VeMfL9P78ScW9lPZ9pSyaVINvuP0lPHLjMc6srRnUOGGW3ne+Jv8TOYIZqiGKGRXWnQqXGoZmN2APcCwF/fAniH9Xt+9/246fDv+mb90flh6ulMcNYv4RV7WyNIeP9TMs1x2w6/CrjcUT1FPMwjFRlyO2i5kv4ST5hri/l6jC9zZ/pX0H54W+ObD6/nh4atr59xEFHat0J+ho+W5VcHW3mPLzviR1vHqeTjzyoB0mcqrn5c9gM4I01Yb+RvgvQf1OvscfZ/wCqv+AfliQOmoMAPPHmWebCCfaG0oJC2oso1LNtYdydsK09dTCqlZSFjJsGCnKbAajTYm+uN/Hf6qT2H/UMCYvk+n5HCSVhV/HiNMx3PnMPGUkREpbNlNy+W+3YBt/uxr4VAEQSNd5GGpP8Bpphfpfk+/8Ajg5D/RD3P8WwS1Qq9C/M4p2eoz04jw6OeJyVCsFJzAa3H8Rjz4TyCgRZJpn6uhyoQAvcXJBv+GNg/wBGk9vywbm2X2H8MBGRZWhVTxOmlHbqYQdxOSWlpnqUWOfIVBzi1gxtchTZtSNNN8T+s4pLUSmaU5new0H0CgDYdgBilcw/1TWeyf8A+iYnnK/+mUn++j/6xiv+zgO1165kzOJLhd8Rmg+FNdIgZjBExFxHI5DfUBSFPoT31wl13D56eqaJgyTxNbwnUHcEMPTW47HF/wCI/wCk/wDF+eEDnj+vJv8AcRf9IwejINrMpHiByKRQnWs7cCpXmo0lrJWmJY5VJ0AGmtrZjcHe+CdHw2KpuqqI5cpEbpoUa1lN/IG2BPBP6uh/3kn/AFNg7yr/AEq/v/kMRLWPfOvmV6xuob+JFamokkYmZ2kYE3LMW99zin8o/DCH7OtRX5wXsyQo2UhTsXNibncAWIG+9hMpfnP7zfxx+ieZfmT2T8sWsu401bWS8esWvpopcwfDeiqacrRR9GZQSh6jMHturZidT2bCh8P5K+skNOswWKJbvJKmfpjYAdySdApNtD2GKLy//Sj3P8Wwt/DT+k4r/vl/65cJU5BtpY2AHXzHHqFbgJxue3GfhVSz3K1c/XtYPLlZTbsVUAqPYm3kcDOXuPt/oE6N1qe8YKKWBVfO21tNdjphjg+b6nAah/ruu/dT/wCmFhebqmDjwNiG7YrcFfeEMrfsy/h/fjmCWOYn8RnZn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hQSERUUExQWFRUWGSAaGRgYGB8eIBwhGyAcISAeHxwiGyYhHyAnHR0fHy8hJCcqLCwsHB8xNTAqNSYrLCkBCQoKDgwOGg8PGjIlHyUsLCwtMi8qLCwvLywsKiwsLDIyLCwsLCwqLCwsLCwsLCwsNCwsLCwsLCwsLCwsLCwsLP/AABEIALkBEQMBIgACEQEDEQH/xAAcAAADAQADAQEAAAAAAAAAAAAFBgcEAAIDAQj/xABKEAACAQIEBAQDBAUICAcAAwABAgMEEQASITEFBhNBIlFhcQcygRSRocEjQlJysRUXMzVi0eHwNFNUc4KTstIWJEOSosLxCHSz/8QAGgEAAwEBAQEAAAAAAAAAAAAAAwQFAgEGAP/EADIRAAICAgEDAwIDCAMBAQAAAAECAAMEESESEzEiQVEUYXGhwQUjMlKBkfDxFbHh0UL/2gAMAwEAAhEDEQA/AGvjXHishy+EDQAaAAe3pgBDBFU1avKWC5GaRVNs+XQa6WNzr54AN8RaOoGaZZYJNbrlzrc72Ya29xj7y5xD7RUs9IMyRLaXqjLmD3sFtcjYnXHm2puVizjj8pVWysgBTGaomhBZYIY4WItmRdSL7NrqMA63iYVJorFpirKVUaKSO7bWx24pxCaFHkSnUkbHPmC/2suUXtvbAm/SgaZyLEE5mPzFv4k+mAKpb1Hk+0KSF4mLgfGykQjlhlJjOUsi5gcvl9Bthd4vxWStqY0gVl8QWJb2bMxAuSO5P3Yq9O/SiiCkEFFfMO+YXv8AjhH5h4lHRcZp6kICUySSoNNTfW+1yuv3eeKGGyG5vTzzFcgMKxzxKMeUatIViHEAaoLbM8YK5v2c2/pmIJ727Yj1Xw+eKplSqzdcN+kzG5JPe/cEWII7YtE9YlQevTyrJG2tww072YX8JHcHE3+IvHI6isVo2DZIgkjLqCy5tm2awsL64PiP+9ZenUWy1/dA73F6qrQumt9gBqfoMH+QeDx11cVqlYxQRtK0bXXNqoUW0O7X9hhq+CvDI+jVVzANMsnTW+pRcoJI8iSd/T3w01lXJVZkByuPlaw7dj5qdrYNk5Qr9I8wWNiA+owfW0tBNeF6OnWPYFIwjL6q4AOJTx3lyaCrenhjlqAPEjIhYlW2JAGh7H1GGuHmeB16hlVbbrrmBHa3fXTDPy7xJjRLNG5YSElrHYg2ynXSwG3ridTlXVkmwbEftxq3ACyMTo8cgWZGiNvkkRlPpa4xt4bAxmi6blCzqocEi2Y23HviszuKyN0qFEihWNnFytlJ0O6n2xGqcnKpBN1sQRvpipj5AyFJAkzIp7DDmXbjiwQysnRRl0Butydrm/nfuO+FziHEEgsZZMsTGyOx+uU+o8/LAeX4mwSqDUxTLKB4jGqkMdNQSwtfcjAl6puNVMFHCDFFcsxZSxXKDdzbTbQDQXO+JX0Vj2EONLzKgyECAqdmN/BeZ1qpwIGDpSqTmy7mTTwX1AstsH+EcXZpgG1DGzA7EHe/0wKoeS6GjutO0wlK5TIXuT/waLbTa31wj86cz1UE0lGqopawEiA5nVxoBroTextrvjIp67emk8D5mjZ0ptxyYqMqiSTJqodgvsCbfhg9wHlesrFzUtNJIg/X0Vb9wGZgD9Mbm+CfERFmHQZrX6Qk8Y9LEBb+l8UqTiCwpHBBdI4VWMKCRaw1v6339TitflpSoPmTa8U2sdySyLV8JrIpJoWjddbG1nUizAMLqdD2Ohthqj+I9PlMkEE8strqhQZQf7TAm4B8h92GPmuSKq4bJHUXzIQ8ZtsQdRfsGF1+uFihrlsMoUKLAADb0sMTsjIrsC2dOzHaaWrJTehFzgs0tZUsJcyMSXlY6bnWw9dhhhreFxSApEtmQeFlJBv21vffHXj1JLIYmpVaSWxDIguWXz+h/jgbxPidXRKEmpmhkkHgdtRbvbS2b3Jt9cDCveQ9fH23CllqBDxhoIpKhVkDmVgMps2Yg9xYXsb+e+NHOHGxTcMmppDeepyqkd7soVgxdh+qNLC+pOJdBS21UsL91Nj9bY28A5elq6jowKC5BZ3Y2VVG7M2++ncknD9WAKrO4WiL5vcXoAnFay+2CnDOV62pTqQUkzxnZ7BQfVcxFx6jDZR/C1Kd0nqKmOaONszwxxsc1u2Yna+9xtfDbPzc7tdG8PbLtbsMEuzq6vvAU4LPy3EjFfSSRMY5o3jcbq4yketj2wc4TRSmBJijtZroxGYkDy9L3F8OfxQMVRQRTykLIkqoG7sr/Mv0tm+nrjlfxkBUVVARFCqoBsFGg0+muFM3JV6117xrExmrsPxA0HGjKbgm43HcH1GOnP3Fg3DUhHjkaYNZbtlCqbk2vb5gPvx4czRpPDmKOrKynqLoQpYZttSLfkcGqfi6Ullg/R9/Cd/U9ybd9cI1EUstmj+H/sesHdBSSWFwRj1ipme5RHcDcopa3vYaYo3NfBI66ellXKjyOEqMosWUa5wB+sACt/Y9sOv/AInWFVjplWOFdFVAALfmfM4rn9oVBQ0ljBcsRPz59D+OPuP0P/4vbyT7sfcY/wCSqm/oGkB4jwyeJc8lNOqHUO0TBfe5GGT4WcwRxvUQOwXrqpRj+2p0H1DEe4w8VnM8pY+Mm/a+h+/f/wDcTjmTgcb1LGPKoIuwFlAY7gaaDv8AU4+qylyt1a1xOWU/SgWbj41Z0SzSjw2ItbfQ6YmEPI3EJouqtJUPHa4OU7egOpHsMOXws5dWSu/8w7SrDGZY4y5IzKVA072ve3oMUmu5gcybm3+fXAk6cEEE7Jhuo5emXwJBOH861kMYgRltH4RnQFl1vbUdj2O2AtU7SO0krl3Y3ZidScOfxfWNa9XSwaSJWkA/auRc+pAH8e+DvJXJdIlJHU1kfWlmBZEdiERdgSARdjqdTYAjTvh7uVVp3da3AdFjN0D2kuiiVtAfpg/wvluSpljpoAvUkO50VVGpYkdgBrht545Qo3pXqKaIU8sViVUnI6kgHQk2IuDcYXOT+ZzQVkcsw/RsjRuV1sH/AFgO5FgSO4v3xuu5bU6kgbKijhWMo3L/AAf+Rs4ilNWJQOpGwCLcbFT4iCNRruO3lh458R2WQ00FGYJZlNpXkDWBBuUAFr6EXvocEwqytnjljdN84YWtbcm+n1xPPiVzDHLUQJTOrfZ11kXUFyQSFPcCw12JJ3xKoa2+w9Y+fbxKVgStB0me6cMVEtYab6eWPvCuPPRljHlMbWzRNsfUeRG17a4yUPH5atkhEQEjkLnUm2u5ynbv3wyPy9HEuVhmOxN/vtgTk0nVvvCLqwbrmdeaZ6lZIYYRH1VytITcqrb6C24uPY4VeJ8EmpGVZQCr3KOuxta49CL7Ya6CeOJDGLKVNz6g979z2xsq+ES8Qp41WKYxrJnMqJcCwINr779gdsGpyeizpRdJ+f4xezGLpt220n5UEdsPfwYr4o6iqhJCyTRL0+1yhYlQfM3B9bYG1/LlKR04+skgNs7Nex8mSwFvbXCkYb3DaMpINvMH/DFFLkyFIWItU+OQzS41CLCHmqrJFHqxbT6D+0dgB3xFqfmZjxNa2UXHVDEWvlQGwA9VXb1GOUnDKqtkEMfWqWAuFzFgBtfU2Ueptj141yvU0eUVNO8QbQMbFT6BgSL+l74xj4i0gjeyYW3JazRA4Etv2eR8skLdSOTVHQ3Bv+fnhL5x4y0bKIY4nqJnyjMQSLfrAd9rXxO6eaSNCkcsqqd1V2VT9AbY8KbNDNHKurRsHF9jlN7H0wNMBFJJ5+NzrZjMV0dfP3lTXhq2y1DtKRqVJslz3yAAHW9gScB+YeDii6UiE9CQkAHUqw1I9rbYYqHj1FVKZBUJC7DxRSsEKnuLmwYX2I/DADmeoNWY6eBkkSNixdWBW9rXv5AH6k4TRGJ6XGlHn4hy/Rtgeok8QrydUnotUA+J2yj0Ve3p54baORa6N6aoHUjcd91OtnB3BB1vhM4Py5UUt1iZahG1aP5T/wAOtr4FcV+JTCKSCnp2gZrpI7td1GoKqoACntcknytvjFFbtdus+kf9Q9zqtfrHMU4Bca2IHft74ZeQONR0008cpyidVAfa2W+l/I3wsU3lj1mS411xctr7iFD7yHXb27OoStmkmVhlBZTtbvhU4pIUrpYoJMkQZVIUA2bKM1r+uE/+VKiNCiVEyof1RIwH3Xthy4BydVClRpOmhbxIHPiytsSLaE9r62tiO2GuOpZjuVlyjcdINTeOApVRGKRndv1S51UjY22GFOHmkFQjnLIpynNsbHcHbDBV0tTShAy2SQ26ga+vltuRtfG2KGCcCKSJGU6bC/le41Hv/dhRXVD6xsb2OfEaKsy+k6Oos8KleoLoZDkP6wsbX0v5kDyGmC03C5YlL51mVRc2FmsO9r6+eMfLRihmnoWcKySMEJ2bzW57+nfDFX1KUcMkkxA8JCJfV2IsAB3HmdrA4Pku72BAvHtxAY1aVoW6uT5gThkc0w6w/Rqwslyc1tfId8bIlkhFpAGjvo665b9m2sPXGDlnmSCamWOSSOCWPQh2srjsQx0v5gnGqv4vHIVpIZVkMmshU3AQbi47nyGwwvZU4cqy8fp+MaSxSoIMN3i/10X/AL1/vx9xg/k6D/VL9w/ux9wt+7+8J651SjleGOaQRU7SLmAJLGx2a2lr3vYm/wB+FrifDGibxuHDa5h3/Me2D/EuKirjSaI+Eoqkd1YAAqR212/xxj4LkmZ3YqywkC1r+I/xsBilTaaHYhePcf8AsQvpGQir1cwCeYmpZUlppFWVL6bg33UjuCO2Ck/xWnnKpHRx9dyFUqzG7NoLJbue18bOb+Hw1FM7qoSWFc6sABcDdD9NR6j1wp8jcSjg4hSzzf0aSAsfK4IzfQkN9MUa2qyk6yviJit8U9AMoH8x/WJlrq8iok1YIgIU+WYtrbbQAaY+cxcOfhcdPDNKskRBVJvlva/hZbm1lPmRhv4tFK0l0u6tqCuoIOxBGhwk/E3mJJIYqMMsjo+eQg3CEAgLf9rUkjtYeeFA/wBU3aZeBG2HYXuAwLLVT16mnoYZJo7gzOiaGxuqgmwA0v66dhjxqeQK6R+mKOa9u62H/vJy/jin8GrFpeG0qQDKrxLIxG7M+rE+t9PoPLGV+b3OW7E6MP4HGvq6sb90o8QbYr3kWMZGuYOSp6IA1EMkYbQFhdT7MLi/pfBXkfliGSI1VQMwzZY472Bta7N3I7W98VT+VFqongns0cikMDqB5N7g639MSDg4liUxaaa6nQ6nUdvW2C/UNk1ntcGZNa47DuniGuLFYHWeGNFKG9l0/P6YI8U4qXjWTozKGF79NtL+trfXHXkV1m4hGJsrgK8gS97lNr9rX1t3tihVvOb5t7C9rdsIWqEA7x5jlT9ezV4ihwaoRIm6LCUtqV0JN+2Xywei5kmjSMNdCFF1GoU9xdbgYX+I1SU1fBVogCTBoZQo/aFw4H01t5eZxsqOLxQFpWmTpr63Jt2C73PlhZgRooSdw41z1e07VGWvqlmjkVFRQsj5b52B7bXIGhOEnnHkmagHX6i1FO76yKpUqzXNmQnS/Ygke2GnlisSWlV4iNWa66Aqbk2I/HHOeOMpBw+aGRlM1QoVIxYkDMCXIGwABsTufbDmLa6XFNfjFcitHr3uafhFxKMUFQsek3VzSeZTKMh9gcw9z64Y6yUVFHVRT2MfSdrtrlKAlWBPcEYg3DqySnZZYnMci7MPxB7EHyOHD+XuK8UpjGkUawubPIoEYky/q5maxF9wvlrh62lu6LOriK1WKaygHMUoG8IuT+GOr1a7Ei/rg/QciVP2uGCoieFHbxSCzDKNWs4JW9hYC+5GKdFX09OOjBTwiMaZemrX/eJBLH1N8FuzK6tbgKsR7OZEkpmk+RS3c2IH4nDtyBkFO4/9TqEsO+gAGCPMHDaRZ1aKLpB1zPGuikgnYdh6DCrxqneGYVFG2SwBk8r3/HS2MZCjJp9J1vxM493ZyChHiP3Dq1lkB2N//wA/z7YBc48vSVfFJEp4hdlSRpNFRcyi+Y7bj31wvS/EWty2AgRv21j8XuLkj8MMvw+kd6KWd3LStMysxN2PhUjftr6WvhGuq3DQ2HRlF2ryiEEycU+FFZDGZI2iqAou6RscwA3IBUZvob+mFFZNvXFo5brpOulrnXt64k3MdWgrqsw5em0sgW2osWPy29dvTD2Hk99SSIhmYwq1qDXlyspIzAMCR5gEXGLVXVhqkFRATJHJqCP1fNT5EHQg4i++OU1bJA2aKWSPXUoxW473t6eeN5WN311vUzi5HZPiVDmSb/yLRHxTM6lEG5ym5PoLXF8KlZzP9iFukwqCt1zCyqDoGP7W221xr5YYKynWKYsLsW1zHUkHUXJwM+I+WWgikbR4pAoPcq4Nx66jN9MRcfoaxa3HH6yzdsIWUxI4dwGqrMzw080+pLOqEi51Ou1+9sZ/5LmMph6MpmXQx5GLi3mtr4uMc2SOJKYWhCr0wu1iLg28ze5PnfGTinOP/nBAjgyrEBJl3JuSFLaXsDt2vih/yHLaXxE/pPHq8yPUvAZZKqKmdGheV1T9IpUjMQL2I2GK9Ny9RUoEMcXyiwkJ8ZPds3Yk9hpjJzDxhniCSEdRWDQswBKsp+YX20+++McnHhKwVlPVf5VXZ8upse31288KZOU16AIIxTQKidmbP5HP+vl/+P8A24+4zfa6n/Vf/NcfcT/X9vyjexF7lfk9JYpaiUsEuYlVGK5msCxYj9UAjTufbGyTloRqxomZXYj9GzXVzfQAm1jr3OM/JPNEKRSUkzZMz54nOozEAFDbzsLHzv54a6bk2rkZZFMcaK4YNKxGexv4VAJt6m2K2Sb+8R/+fyk7HFXaG/P5ztWfD2EQtDPVSCaVRmMViincgg6sL+xsMSar4e0E0tPJq0TFTbY22I9CNcVDjnEfsrZ6y8Yv4SPF1LdkI3+thtiZV3FDU1U1QwCmVywHkOw97W1wfBZz1bXS+0FmhQo52Z7RzSqhRZpFjI+QOwX7gbYJcE5EraiLqQU56R2dmVA37uZhceo0wCkrkzKpPhuM2va+v4Yu/MXE/GFit0wAECkWy2FrDythjKyBjr1a8xbGoa86Yye8E5gnpI3pKmFiIj4VY5WQtqRfYqTr/DHfhlW9ZVRQQwkFr6l728ydLAAf3Y+c28RElUFzAskYVve5Nj6j88bvhZxRIuIMrWDSxtGhP7VwQPra2BCiq5O6y8kTvftrt7IbgRr/AJvRkeNq20p0uqeEeh1vb2Iwp0vC4aWVqeohUyR/MTrmv+sPQ6fw7YbKl5BJrcG+Ff4n8WiWppg0irKsP6Te4BN0BsN7X08j64mIe4CqDWueJUZQpDPz+MVeeuH/AGKenqKR2QMCy66qwOov3UgjfzIxtoPiMky2qICrgXLxkANbzUjS/cg4AcxccFS8eW/RhSym1rk6s1vLYD0AwV4J8N5aooJG6Ik/o0teR++YjZFtqSdbdsUzWjUr9R5/OJB2FhFPj8pnqublnkIIWMRk9MXJvfck7X09NzjVJxKMRnOwGcZTcaeLQgruR3uMN0f/APHaLLleuPU9Ihb7i9/xxNeZuQqmgldJonKKbCYKcjA7EN2v5HY46cWo8LxO99xyf9ylHhUUCCNI0CqPIG+m5J39/bArnzgNO/DzVBBHNEyC4AHUDnLlI7kbg72BGFfhHPVVBGsZWOdALL1AbgdhmBBI9748uNcx1NaFWXIkSNmEaAgX2uSSST7nTW2F6MO2u7rJ4hLcmtq+mBar+jPbTFtrXEUUKRgCNYkCgeRUfibkm+I+9JmXDTy78QelAtPUwmUReFXVgGCjZSCLMB2OmmGM6h7kASLYd6Vk9Ub5ppJIWGa2Xxqb7Ea6+n5YAU/MOdQ/QfXc6Wvr93+OBPMPxGaSMxU8PRVh4mYhnYHcDQBb97XPrgnw6sRlQR7ZQbDW3fX64j2YzVIDYPP5SrXcth9JmUs1VNme3hAAUHYG5wVhhVIZS+idNgb+osPrf8sCuL1Mn2qFaUqJspLki4tpYNf6+uNHGaCVgrSzFwjBumoCqbeY7/U4+IPp2dD2Hv8A4Z8NerQ5+Zl4X8PVaNXqahoywvkjQEj95mNh7W+uOnEYJuDqHpZRLBM1iJUHzKNLgHyJ1GD8kzPlZflOoPngfzFH1lipGJAZw5I3UKDcget7YNXlvZYBb/D7iDOMqL6PMXK/4n1boyL04AwsxiUhiO4zFiQPa2DHKHw0E0Kz1kzRROLokVi7DsxY3Cg9hYk+mGjh9PS0sfTigjs2jM6h2f8AeZh+AsPQY8Y+NLm6LEIUAKeEgZOwFhYW2tgr5yhStC6g1xSTu0xf5w+HK0kH2qlmeSFSBIkgGZMxsGDCwYZrC1ri4wpslx9MUrnzj4g4W0KqzmpIBcKciBSCQWItmJAsPK5xMopdL4p4tjWVhmk3LrCPpYY4Vze8Uawyw9dEFkIfKyj9kmxBA7dxjJzFzDJV5QyCKJNUjU31P6zN+se3YDy3wwcP+G1VNEsjPBTq4uomZgxB2OVVOUEeeuF3j/BZ6OTpVCgEi6spujjzVu+vbceWPlrpFhZddU0bLigB8Rr5E4bOlJ1XqZY45L9KJWtoDYtrqLm9gtu5xt/kOkJt0RmJvnHz3882/rfAnlXm6LoJTVDdJoriOQ6qVJJsTbwkXIudLeWDLcWo4AZJKqN/7MTB2P0W/wCJAxHykvNx0D9tSpQ1XbHMG09Gy1EkBJIUKwkJJeznRST30Op+7Giqo1jAqYlvJTgvqx8QA8QPlpfbCdLzpIa56oKMrjL0ydMgFgLjuAL387428T57MsDxRQ9ISaOxbMbdwBYWv3P3WwU4d3WpHjjf6zH1NfSd/wBP0hf+dyH/AGR/+aP+zHMI32BP2lxzFD6DH/l/OJ/XWfP5So8bkphURTCCGOzBWdFCBFYgZyB4bi+5th75kqnByr8qgZbeVtMTDiHKc00bI89s2wA8N9Nye1/LC9w/nbiNKDTLKT0yVCOiuVte4UkE2G9tsT61bIqKB+RGnC0WdfT5jd8Vq5fsUEL6ytKJEHcKoYMSPIkgepHpgb8KuW4p5JaipTNBANA3yPI2ynzsLtl9RfCXVVslRIZZpGlkbdmPlsPQDyFhirfD/iCvwvoxm0kDsZF8w5urkdx+rf0th1gcbH0OSIqpF93MNcaqkqFFOYIir+BUCKPqumlt7ja18AP5pK+KHJT8RUuL2iuwAHYLIb2P0Avjbyy6faJJQgBC5A19A17mwvYEr9+CprnD3F/cHEqvKKcv6t/MotQG/h4kt4ZA0KNHIpWbO3UDDxA+R737/XHjXUILaaG1wwNiDfQg9sGufuKpJxOZkYHwxhyNs6qA33aD3vjDw3hs1XL0qdQzZcxLEKqC/wAzN2F/qe2PQqwK9U801bLaQs8ZeduJouX7UxG2Yqme375XN9b4C0XD5amYqiSVEzeJrAsx82JOwv3J+uHuo+ENSyHJVUsj/s3Zb+gYrb77YyfDuo+zS1dNMOnUllFjvZM2ZR7Gx9cAe1K0LoAdfEoV12OwWyCzy3PSTQvWU7xw9RczEBl37lSQPYnFF5I4wG4i2Y3YxOEPYN4Ta/nYHGGs4q/9Gf1yFtfTU2tgvxirQIII1VIkGVUXQC35+u+I9mWLCLCOR4lKvG7YKg+Zulr36trm9/8APtjnEK9nrT1FtTLFkZ2tkcKGMh9hfLr5e2Fagr6jO8fXZo0PhzgNlAGozEX01747c5VH8oUSU9GWQo2ds5I6umq38762Omg9MYqILFS2hxCOCBsDnmS7htE00gihRnLsRGo33Pf0G5O1sNdb8OK2GJpLRSBRdkjkzOoG5tbW2uxOPH4br0mnci0igKARqAb5vvIAw78J4oyyBr/Kb/51xQyc81WdAEQqwhavWTJdBKCBbuMef2UvKqLbNIyoD6nT8L4daH4etWVNRKkscNL1WyufETc3sqjsCbXJG3fGri3wfkRDLS1SzmPx5MhVjbXw+Ign00w+LlI4MQ+ndWPHEPw01PQjowRoLeFpCoLubasWIvqe2gGE7nTh6QPHLEcjSZs6r3ItrYbb2OPvDeLVdYbxxgEnVibC/cjHrznyLWJCKtpFlVF8aLe8YvvbuPM/ltIoFjZH7w/rK1/SKPQP0g3lHi9KkjLOFBdfCWOUAi+jN2Bvvfthkn4bIsbvIAEVcxa+hFt7+Xria0fCmqZkhj8TysAPzJ9ALk+gxSZfg/HJF0E4i3g1AdLISfTNcDDOVjVs4JbRMBi3uqdIG9Rc4NHO12imkSJm8KAjLbuRcWF8e1Tw40rCtJZ8gAkuSxIY20v3BPtj7U1T8NcUlbZGRRlMQLB17N23sd7fTATmXnEzxdGJSkR1YtbM9joNNFHe1yfXthZaLmt1r0+/3H6xprq1Te+f1jLPzZRZeoJXva4Xpm9/IDa/ubYIcEcdATqSRN4gbagA2APtb2wPmp4QiRgAIUUgqPMAj78YKGqqKcmKELJGTfpsdB5kW+XCoqVwVrB3v3PtDNYU9TniUbgVQKhXgmUNFKpV1PlY6+hG98RrgHApamUJABJlbQb3CnewB09TYYdaziFY1NKqCKElSLrfMV1zAMdjb88aPh/XJT8PyxWErMTKRubHwrfyC2NttScUKi+JSTbJzPXmWaqPjzN/MVfMHLTRvFmO7C4H1BI/HAvjNCeIU0USSR543LZ3Jy2IsQCFOt7fdjbX8XvDLnJIZDoe9xoAPfASh4h4FA8NgNPyt2+uJlblT3EHO5TZAw6Gipx3lyakkCTqviF0dTmV7b2bzHcWuMevJ/Kf26rWDNkWxeRhuqLvbtc6Ae+GXnmRpKSFFRncSlrKC2UBLG9hpckW9sAeSuZhRViysCY2Vo5LbhX7geYIBt6HHoKLmtp69cyNbUK7en2lMj5c4XGMgoo2UaFnJZz65s17+1sBqH4aUJrJJM7GmQKwgub5mv4S+5TS+mpva/c7aniVKB1ftcOTcEOLm/8AZ3v9PPGChrJR1maJwrsGQjxeEAAXAN/p64jjJyE2W/OVOxS2gIxfyJwn/YoPvb+/HMLn8qDyk/5bf9uOYH9ZkzX01Uzx8UkqEMlLFJKNs2qgEdiTufS/lho4QyU9JFKkaColU9eTKOpmvYqW7WGmmPV5BJQUrU1jD0gPD2awzBrbNmvf/HCnV1VTE2WnTqSyHWJhdWHdjqMth3uMdPoc1V8b958PUoduZ4fEWNJaZagqqzLIq5lAGcNe4Nvmta4Pvgb8K+ErPxSJXdlCqzkK2XPlF8mh2O5HcA49ubOWOJShZGijMcYzdOF75dNWKnVjbyvoMKnDa+SKRJoWKSIbqw7H/OljixiKezpjsyXkkC3YGpceYzHqkcSxja6DKfvFsTTjMtYJoqSCSQvO2VfFc2OnlceZIOwONE3xhqSn6Smp3fu9nF/UqGt91sL/AC/X1FVxFalms8X6S66BQvyqB2F9Ld7nAKcWxbCW1o/b+0LdkV9sEb4+8rtJ8NOGUiKksJqJf1nd3Fz3sAQLY71nLtPSQSTUStGGZBIhYkb2XKTcjVtR6nHX+cChn1qGenlFg3gZlJHcFb7+RGFL4k87xTUwo6UM0bEO8rArmK6gKN7X1JPpjTVXWEo38M4t1KgOvmHop3zDffCTxmjTiHGjkchVVOq6HXMgAOU+d7C/ocEeVeEuaSN5pJJeoLhWYlVGtha/l543T8LihBenhSOQC90uLgdmG1vbEutxjs6g7PgfEosptCkjjzDFVwejTUI5kGqyNIxIPmNbfhgBLXOZ+nLqLXVwdTrpcDbvjRw2c1ksccDoWk28Q8IGrEgagD/PbDDP8OqdjZqyYSWykqqhfuILAf8AFgmMD3A9o4Hz8wGWC1RSs8mJM9RZmjSWwJ8UYsbX1sTa9t++CSdRApADXYAHYD3Hlpj5WcvtSyinkCi4zI6aBlJ3Hr5jHRIHNRJF1Fbo2PTX5vEN211tf6YPa9Dq3UmiP89onVTlVOnS+199zkfw9TNmhqpEmYm7MFym+p0Fjb64UuK8z1qGSnbLEyEo+VdTbfxG+h30tiicKp3dwAO/+d/4nE/52rkqOIVEkWqXVMw1DlFClh6EjHcE98k2DevBjGX+5X0HW5QuA1gbh1M8R8OQK1uzjRgfW+v1wV4PxApeaQlY4wWdtdFG+n+b4jnCeMVFLm6EpVWPiU2Km3mCCAfXfHrxrm2oqlVZZLRrrkXRT6sBYH67Y2f2cTb1BuJgZw6Na5jHypzfHnfqSLFmkYrn0ADG4udh5YOcT+IFNDG6dX7Q0qlCsfiADixJJ8Ol9BriX08kbabnsL479Be2GPoKw/WCYuc5+npIhz4Zzxx192kCtkdYwwNyWGhuNL20t66Yf5Kw5wBffCH8PeEwy1Mssy5xTKrInYsxsC1uy2vYbm2G0pGznI8kRPk399/PE79paNut+0oYW+3vU58R+AzcSno0p1VpEibquxAVAWBXM2/mQBc67Yxv8DmyWWthMlvlKMFv+9cn65cbOVYejBL4i8hkbqOTqbHz9sbYuItm3ue2Nf8AINWAgG9Thww56jEus4JPTEUtQ6q8S2FtfCTcEHuOw/wx70tGscIkz62zMfS+CPMs6VNat1zdJQhI/WO9jqBpe2PWs5YWSCTJ4SFuQCQoC6+Z2t7YcXIrrAYry0l249t7msNwP7fhPfg3Cw4zzs2VhpGpsSD+1bzGthgPznwr+TOnU0RtHMSjxyeIBlsw37EX79sHuBTLVRKYpEYgAMoNiNNbg2I97YDfEzjsTQRUcbLK6ydSRlNwpsVCX7nU38rDvstQ911pFo4+PaPtXTj1fuuJo5JrftEbVThTLG+Wy6BBYEMBc6m519MGuYslRSyuykSRi6SJcNoQLE9wfXEo4VxCalcvBJkYizCwIYeRUgg/xwQ4tzhWzpkaURqDqsahLkG4uRqQN97YK+A/c2h0Jxc1Oj1eZR+C8UFMoWK69ybm59TrqcLfxX4enVpqlQFedWEgAAuYytnsO5DWJ9BgdQ8/yKoE1OsrjZwxS/7wAI+62BHFeKy1cxlmIvYKqqDlRRsqg62vr6kk4+w8a6qwlzxM5WRU6enzBbUY3tfFc4rWaLJEfAyhh7EXtv22wn8vciz1sZkVo4YVOXqSXsxG4UAEm3c7euCXE+BVNDTKI2WtQPayBlMebsAbkqSfLQn1xr9oILAoB5+JnAZl2SOIR/l5v2TjmMH8i1n7MP8AzTjmI/aX7f3Eq9f+agrl3lWv6JnhmNLFJoCSbyW7hR2/tG3phq+HvDGgpqrqMJJ+qLtck5coym51sTm+7BXmPi6SHNG69JdBsAoFhb0sO2JvzLzRLDUJJSs6hFs8mU5HJO1iLMANLn6Yod18mxkUDUTFa0IGPmUKkqn6l/lVdSewA3/DfEhMqvLK6CyM7Mo8gWJH4YbZeG8Xr6cF+nFC4uFJWIyDsSNWK+V7A4VZqSSCRoZUKSJup/Ag7EW2I7YawaOzsFtn7RXNtNgGhxPKtjyjUW9Dht5V4QYKd3fRprEDuFF7X9Te/wB2F3harNWxKwJUnUMd8oJ1+62HriU119xfFKQclyAK/nzF+oiBP43xj4jSghNNLnX37W/PG+Q/5tjohu1if8PXH04pI5nflXnQUsfQqYXliX+jeMjMouTlIJAI1/z22yc9R1c0dHTRGFahhG8spGbKTYhQNFuNLknfthSkqEOYnQFrLf8ADA2ceIFCQwNwRpYjUHCrYlTEtrmWK8uzQUniWrhckPD6yIiMRxqpjchdg3fT+1a/1wfruGur3AuDqDvfyIO2JQfii7pappUmlAt1A5QN6soUi/sRfAUfEXiKselUPGrfLEmqr2ARTe301wguFYwKv+IO5QOUgO1lI+LnM7U1PSxRsq1OZmvYEolrd9szWtp+qcRqCsdJOqsjLJe+cNrc7m+GP/wPVTlpaiZVkbU9Uuzm/wC0QDb2JxTOTuW4OG00RdIpqmUZ2cqGyg/Kq3GgtY+ZJwyt1FSnnfzAtVa58aknn5kq506clTKyHdc1gfcC1/rjMCEHoMVfnzk6CpEdVCyU7s4WYW0N9mC/taajvf64FjknhyAEyTyutje6KCRY2yZTp6XvjX1lCDzAnFtc8zNwf4Vl0SWrm6OcBhCouxB1Gdtlv5C5Hphh5Y5Go6eWapkQSKpCQxM2db2uXYEethe/c+VvKq4z9odnuFsdQzAW9rkXHrjHQcwx3kSRmVSwZJGByHSxF+22hOhxObNuYnpHEeXDqUDcYea+V6fiVPI8cSpWRpmjdfDmy65CBobgEC+1xiMwyXAxYuG8wwx5xHMkkjIQuSzhSRYFyDoATfe5xOONfD2oo4eurpUQLbOyXDJ6sp7eoJt3w9hZHUvS55imZRz1IOIM4bxaSkm6sYBuMrodnXy9DexB7HDTT8yLUX+zU8pkUZiGy5R21a/nptfChe/r63w6fDPKaaqjW3V6iuQN8liAR5gNe/7wx3OpQobCNkTOFcwbo3xMfDa+qpOoZYutExLsqkXX1Xvt541Jzj1FvSUshLbNKVCg/Q3OC8YObyHb+84D8LrRlI1GVmAJGh101xG7iuCxQE/1/wCpW6SOAeIL4dUfZnvW5oSQfEVLByTrksD9caOP8/RtTvTUisRJpJM4t4bg5UF7621Jtp2wZ5jEVVQ9FiBKHUxE30JNj5mxU6/TA7h/w4pwLPVSZj+wi5R9CbkfdihXZQdXW8N4+3ERdLADXXyPP94kLQi1yMe8cIHpg1x7laakdRcTI/yPH3vsCu6t6e2uGbh/w8gSMGrmk6jC/ThKgL6FyDc+dhb1OKTZFaqGJ4MmrTa7FQIn8G4FNVydKmjMjbnUAADuxJsBhlqvg9XqhZehIwH9Gkl3/FQD9+GTlx4KNZqenz3kIfO5GZgBbLoBoL3+pwS4ZVymQZb3vrb1whZ+0lDAKNiPV4Hp2x5kZyMLqysrA2YEWKkbgjscaaCgkqJUghUvI58I/iSdgANSTtg/8Spo24pOYrbKJLbGQKM3pfYH1Bx4fD/jiUtY3UIQSxGNXOysSpFz2Bta+KTPpOoCTlrBs6TG/i1BVUNDDGbSxwoc7wm+UliTcWBsL2zYUqrmr9EQGOuw118z+eKFRSyxuS6kxG4e/wApU3v6WthGoqSIF2AuhZsl9PDfw/hb1x50ujbdhzuehVWUBQeJ3/8AFif6z+H/AG45jR0If2V+7/DHMB6qv5T+X/yE9fzNPCqGKWsMjRqziJiLi4uCNSNjoSMdeJ8fKEZtEDDMCNLX8tjpgfRUbuIqosYnW5RVPy7jX9rTcWwW5cTqSTPNlaSOxjAXQAg3a2ovewv2xogbGzvU4PsPML8T4i0smjZr2sQdLabfTE++Jler1iqpu0USpIf7Vybf8INsPMKK8weTQLcs21gNSSfKw/DEallLu8huc7Fr7bm98O/sxep2sMTzmAQLGXkKkPUkmYeEDIpt3Nr2+mn1wwcQe5sdthgfyTTmOkLn/wBRyR7Lpf78enEH1vi7PKW+u4/2mYjfRhY9x5eXp64+U1MZp44o9GlZUBOurHf6Xv8ATHnK+GvgXw5rupDUWjhyurgSvZjlIPygE9tjbHGOhuMUp1MI0pQ0dAvSggja2jSSKGZzsbkg6eg0wqc5cjQ1KLPRiKnfNlkQnKhzbMosbG+hAFje9sEeYOLqJ2WUGNibhSL5r7EWvce2BPEuLXMUaq4UtcuwIBI2Guxx54Zd4sJnqDjVFAImcc5QqaROpIqvFfWSJswW+ni7r9RbHXkXIeJ0me2Xqae9jl/+VsUzhVRkEjSgGEI3UD2ylbbG47/x98RmMsWDKCHLXUKLG5OgAHrtbFPFvbIrPUIhfSKXGpX+KUrZ2BGM6cwJCqQ1CSsyg5GjAN17ZrsCNbj2HpjSUrUhRJpo3mGrsYwSCdcpNxcjufPAJI3WVhOwd3Phe1gR+z6WttiF0hSw3uVtlgD4npxzjEs4QJFlhQ5ipN3Y6i+mgtvbX3xpoYEdQyTReZDSKGHupN/8nHvw6lObUgW1JOgAG59B3wlvRR1NVUSR6qG09tr28jgqKLQSeAPiZY9BAHkwtXTxNUxPkzRxhg0ltMxtbvtvr643y1OyrlYvsN9++nYb3OmMiWjjCtax0YaaD8rY1ukUIVUCIp7qbk+5uThrHxluHUTwvH6/0k/NzWxz0Ku2b/P6ztS8NjjDvF4W1LDcNb+B9sGaCvZqaZFXqPNC6JHfVi4tbU7C9yToLYWqUzFwqySkyNlWNVRjrsAStx9dr4feE8hilDFagdd9wwzAf2cwtYX7gYJkFHYPWOR/TcxhV3VqVubYPj3I+faSTiXI1fRxdSemdYxu4KuF9WyE5frgRT1EiOJYXaN1+VkJB+/F94FxKXrGGS9wcrq2oI7+hFu/cYhVVHGtRULEbxLK4Tyyhjlt6Ww/j5HfB48QORT2TsGPHKXF5+ICZKmQMsSK3hRVZrmxBZQLjz9xhiWtc/ox8g0C9rW2ttiWcL4lLTTCaBsrjQ3F1YHdWXuDg/V/E6qKkRw00LbZ1VmI9szED7jbCWTgs77r4EZx8xVTT+Z141AEqXKfoxfa2xtrb0xog4hfTNZgbb/wvjJy3TtPTPLLI8j9VsxZiT8q/XX8sNPBVXMsbIrLfYj1/wA64BmW18V65HG5vDpsUlyeDzqBOYZS1PlsTLmUxKNybjbva18e1ZxFlA6qshsNwfqNL47cucKiTiFbIhZxE+VLm+W+pF77jUfTDJS5ZXyWHi9MJ26TVfnX6x5Odt4/8i1w+kWciV2ZFX+jymxPqSNh6YNV3DahqGdqWqlWRF6hGl2RR4kDgXBtc/TC01WlPUy0zSAZG09AdcGq/m2GjpZUjlWWomQoqo18gYEF2bUCwOg3JwelH7yjXH6QdrL2ydyZ0v8AHHolO0hyqjSNb5VUsfuAOPFjlX2GL1wKmThtFCkQAeSNZJZAPE7ML6nyF7AeWLt1y1L1NIdNJtbQkCnEsTBT1EKnNkcEDTzQ4duH8dpZlF5Fgb9ZJL2v/Za1iPTfbFF4ysfEaWaKcAsqM0TkDMjKLjXextqO4xEaXlyraMSCkqClr5hC5FvfL+OFStWYvV4jvVZjHXmOfUp/9rg/93+OOYQsn9l/uxzA/wDja/5j+U79fZ/LHqPmikDywNOEyuzBrXU5tbBhfYkjYDyOMH26aScDhpMkqavIvyBT2JbQgnz8vuYarg1HTqY0gjIGnjXMT6kkXP4fljbyHHHlqIolSOQv1Mg0LLYDMo8gb7bXwgjVBiyAkj58GPMHI0xEUec5eKCMieNUp2sGMIGU+jsCTv2NgcJcg0sNzt7nF0qj0oZjOLQ5GD5vlII29SToO+2InwmkMs0UeurC/oBqfwGKmDZ1p/DrUm5q9DbJ3KLVOIoUi3KKq3HoNfxwHp6eWokyQxtK+9lBOg8+wGu5xs4p1JnbpRvJbfIjNb3sMUHlYCl4VEUUpJNmaQkENcEixB1AAAA/xw1bYKkLmR8LGNra+YiUHL1RS1dNJV00iwiZMxy3A1Fr2Jtrbfyw98wceDSm0qkHazfwOBnFOIsYnd2CxgDMWNhvrc+v5jBibqyspCjKQCuQC1raWt2xDyMpshdAaE9Lj4q4587gDiteslREikOyREkgbZjoLn27YJ8Ko1lDCYDphSzE7AAXv9MAPidzM9JJTinZTJECJgQGHj1CN62F7bi/rhH438RqurjMTGOKI/MkS5c37xJJIvra9vTBK8BmYOfE4+YoBUeZmr+aKmpj6ckn6K98iqFBttewufYk4zUsoiliktm6ciuV8wrAkfdjRwTl+qqReCB3X9rQLp/bYgH78fOLcJnpmCVMLxEjTNsw8wwJB+hxZUIo6Fkly5PWZU+Jjq2miYPG/iVxqDf/ADqO2BfMUghoZXc2ci0V989xa3sLn6dsIHDeLT01+hM8QbcK3hPuu1/W2B3GOKvKS00jSPawLG/3eQxMT9mhbOoniUDn9S9IHMaeF0HEOIQ+ObJTnS7+EPbyVVu9j3OmPem5cahYvm68j+BQqkKAbX33Jt3tbDNLVJ0IRCR0+imX2yj8d/rfGGv4ktPHG0z5B1FFrXJtvp5AWJP54UsybHY1ION+AI0lCKA7Hn5g+eOrAN0jXz0J/O33DHXl2piS8VUYoZSSQxGVWU7eLYWsRrbDVJGmXqtNEITrnMgy2/ifYa4mvM/ElqalnQERIAkdxYlRfU+7En7sdxaWu2rDQ+ZzIuWoBgdmPUXFaSiniqHqYnEbXyRsHY6EaAEgWBvqRh7pEhq7S008cqHUWcXHfxDcEa3Bx+dnpAcfIImjkWSIlHU3VhoQR5HFIYKBencQ+uJbctPGCJ697OTCUWNlBIV8osxuLHW9t9hiV81cFSk4hPTw36asCLm9gyhst+9r2wcX4n1mW3Tpupt1el4ve2bJf/h+mFlyzM0krF3c5mdjqSdSTjuNRZWzM58zGTfW6gLO18GuG/D+sqYhLFEqowurSOEzfug7j129cFeXvhlUThJZjHBC1mtITndd9EA0BHc23w38R4nI0xS1ivygfLYd1PcY5lZnZ0ByZ9i4nc2W4koiNZw2ZwY2jPyurrdG7jUaHzBBxpqOfaxwI4ljiZzlBjU5iTpYFmNtT2scN3xH4g32SJVIks56xU5umLDIpt8t2JPuMTimqikkcoGsbq4HqpB/LBKwl6iwqNz52elim+JS+GcmLQIVEzfaHA6jbpf9kDyBJ8W5xyo4vPSwPLHEjOLDOGuFvpnykYNCpi4gOrTSKxbUxkgOh/ZK76HuND54F838RjoqOSGQrJPKMqxhr5R3d7bW7X1JtiL0W2X+pfeVeutauDFiHLclxmZjdidyTfU4+8d4RE1I86KFeLKW0+ZSQNQO4vv6e2M0XGad0BzlGtrnGg9iBY/4Y20y/bI3ggkCxkjqzMpt4bNlRdL6gXJt2wSvrrsDHY0efjUzYFdCvn4iv0Qy97djh14L8RBHTx01XE8gQZY5UIBsNlYHQgDQG98ZJ+RREl4aky5RfKY7H2FmOAAvIypGC8hNljAuSfXyxXD05Ckb2JFK3Y7j7x1HH2ldDGCkJJuACW0F7Mdhra4A2wYh5qkvo7W9/LAWhpZKaIxSglzfxRm+p2UX/jjGnFmpo4+tSMbkgESiwtsCSpN7d7dsS8imtiv0558a3KGLdcOsZC8Dncf/APxXJ+1j7hA/nMP+yJ/zW/7Mcxj6TK/ww31WN8zrX88UEw6hMyN3jy3sfINfLa/nbCZVVclRUCSJXV9o0juWAHkV1J7kjzxR+LkJeNUVY18IQAWsPTv+OvrjT8PhDFDUtCgWfPZiP1UI0C+S3udPTyGCY91KFmVT/ff+p9dVYwClpMeMz1d1Wsapv+qJy/4ZsMnwy4Ks1Spc2zsIxb2zNY/ui31w2cR4mJEaOdVeNtw/b1BOx8iMT7hHFzCq9J7NHIzIw9CLH7hihiZQvB0NakzOxzWBzsGfoDjPEPswEUKhFA0Ci2EarqpJJ5CZXUZBmAIsWO297EDBWn45PXcPjqGRInZmXMtzcLpcKdiTfz2wv03CpI3JjZpc5u6sdSfNT5+m2JOazd0gn8JYxgvbBUT0bltK6NoJGc31Ulz4WANjYaW17ja+J3wrjVVDH046qZEv8qSMAPYXt92KAOYginpgQk3UvKy+E7EAA79tcI9fFErhYbFVFiQbgnuR6f44pYFTomrJIzcqt31WfxnlTUL1BFOil5Zm8Ot/EL+InytqSe18NUPwXjUKJawGQEFkWPwGx1XNmB1sRmt9MC+ROKRwcQR5WCKUdFZjYKzLZST28r+uH6oQqxZ2CoNS7EBQPO97Y5mZD1EKg8w2DQrqWYzFLxUk5AMoTwhBsuXTLbsPLAn4l8RUcPhiksZXlDp5hVUhm9iSB/8AmPCetWeqkljkcR6KuQ2DZRq3nqfyx484cqrUQ/aYBI1QlgyXLZ120B1BG9huL4nYpCXjrP8AuUcgFqvSIB5D4FHW1qwyk9JUaRwNCwT9W/a5I18r4p8r0qDpx0lMqDS3RQk9tSQSe+uJXw/h3EOGzR1TUsqqnzAjQqRZg1r2uPPbDTL8Q+HsMxaUHfL09fa4Nj9+Hs3vNrs8j7RPFFaj1+YN5jpSlTEkZ6aMBYJoEuxBsBt5288FTwClkXJKme/61yXHqG8/w9MLdTxesqqkVENJK0CiyrlJuP2r2sW76XHbtjdDzjTf+qXjdSQV6bBvuGl/O5wtfXdpOnyBzrzuHp7YLb8E8fhFvjnLX2OpaIkMLBka26tsT5HsfUY8TIB3G2PXmfmL7VUGaxVQqogNr5V2vbuSSfriycp8JpqGjgkESSTSxrI8jqGPiF8q32UA20/HFY29qsNbJppNthCeJGA99tce2T78VjmDkyl4gySxyLSS2IYLEMrnsTYix3F9b/TCvwr4dzSTSRsyxxwvlkmPfvaNb+O419ARe22OpkVuNgwNmPYh1qKfRy72vjkU4V0MnyB1LD+yGBI9dMUet+FEDqfstU5mtosoXK58tACt/riT1JbNkOjZspB7G9rffja2K42pmTS6EdUvvHFeWTMhLI/iRl2IO1vpbCVzvVxlIqXMGlz53Cm5QAEWNu5ve1+3rj0rOGLTIlMksuWMagSMAzH5jlB0ue3YYCnh8QSUEZTlurgXsdxrfudNced6k7hYb8z0Wm6ADCvBmCwzQhVJkidFj0GdmU2A+vf0wl1/KFZTJnnppETu9rge5UkD64ZuSZ7l3Y55RYAm2gPZbevfvhz4Xxpg9r3B0IIvcHsR5dsHryDiOa2G4u9S5SB1MiopAbbXx9ekGZRbTc+trYZ+d+DJS10kcekbBZEA/VDi+X6G4HpbAz7PcDLYHzOLZ9aemRg3asAfxPSnjFxuunb+OC3BJFSZoHcIZAJEzeG+pG50ubaDGLlHhU9RUFE6QVAWaQi4QA7gdyToMbuN/CqpkzSxVAq5LXZGXK+nZdSpt5XHoMSmoBbt2NrcsC709aDcbKLhkkTGST9Gi/M7Gw33JNgcKXI1QjcWkcD5hL07+bHS3ra+E6HM9kZnKr+qzGwt/ZO2vpj2ljIIKkqwNwQbEW8jfDNOF21YdXJiduZ1uvHiU3iGbPb1t/n0OPPjUoSiIkGrHwjzsPL6jAzhnNNXUKq5IpHCm8rK17DuQCAW7euNNFwxJZQ1UTM22ptYX2UCwH074lLWMa0Gz2+JQZ/qaSK/fiIuX0xzFY/m1of25/vx9xY+sSSfoHiHS881E7xwSQxySu6xhzmRrk5fEBpe+50w2cV4OlIziBmWTW8mtz79relrYR/iHMUr0mj8LlEcsB+uCdb7X0F8NUPPdPWRZqlJIpgPE0a5kY+YF/CTvY6YSvo7lYsqXz5lGu0VsUsPiMnDuBxGCOeVklmK66jLe/ZTZbgaE6/KfPALnPhUDJmIjVlH9IuVbZvCC2U6rchvFrocfaLnmnSAREXC3K+Eg2I+UjLYPc73I0Jza2Aqs4jHXGnpBZetNEjWBzWzPnJNgLHwFbba3t37Xj3LYCBocTL5FTKQTub+TfiTTQI1DUMRCrfo5luwB0zZrD5GfMykX0PscM8PMNGqZqaoilmZgi2N8pYqASptci5IFtSALgAkGeI0EFIvRgiSNFFwqqNTre5tqdQ1z5euEzmXlmA0VRUqiRyxhTnCgbuguSBfQE/Kb6nRtACF6nyAGHMz02JSSpinFwKG4Lzlr3JBeO4YgeAnN82Yk3Ay2UjQ7fOAUsEiXlfKRIpN2AugHjA9TcWbtY4xcVkiITpZRvstrCy2DaC7A57tre41PYjyjwc1Am/R5lVdXIsBo/hDEZQSSp0IPh3sTioSANmSddTaAjVy78MKaSNaioLSo/yRq9lIH6xYa2B8OUG51PoCPF/hvw+qtEkfQOytEx0IJAupJBBte++u+CHBebqMRJSzSxQSx3CrqEKlyQAxRRtYG9vrjJxLmqniIFPJHPVE2VImzLe2rMR4VUG7HXYba4m32OWBQ8SrQiqvSfMnVHxGGEMkr9J0umqMQcotfwg3B3w6cKkgmdum4UR2Is4bOGAGYgOcoBv81r+QtfGKPkOkkB68k5mfUuGWwJ8ly7bDfGes4bDw+oAvGjmPwELZXTNFqT0GOoVwQQ5Gvj1Fg10U3AlDtoR77KiOsaEOSV/6UBLsum5ve4Gh9NTp9MJ/BOWqCatyXU+ORgmfQ9Av+jt5PdWHpGwG+PHiHM07oUQRw9jIly1v7N9Fv57+Vsb+QOVEnKZGRWhYO8pj1RfHoTlsXJy5SWawvoCpzFxMZ6QxY63A35NdpUJzG3iNSFPhsLMwsrXGUWync2v5emwwq898KhkUTlAZ2Ur8wBIVTZrdVLm9lzWfYDL5t3EaElH6LLJUXBTOlg1j8oswy39b9td8TKo4i0wl65DTlgqLkOZWDIMo8Ngts4y5hY3uGJBAMGo9w2bGofLtAQLrmOfL3wxo4E69UftRYXjjvlWxym7WbU+LYG1hfUEY2ceqrIPs4VY1svSGgC32X9k/hjDwjizwUiQ1iFcmiOviATsHtsQdB6Wx1q+NU8aN05EnlIsqrfcjQsdgBvbfQ4DlW2Wv0jlfyhseta134MOyxxRF26mUJa4KyCxIFgWEZXc20wI4DxeJrxyVUPVdyQP0oGuwBeMa9remFSapqCiCokZipvmYkgkX/Vvb02wG4rEi6sC+Zh2+/Te+OrTWT0j3+NzncfWzxr5lwp2SjInqJo0QepufIBct2+mI1xPld5Z3lWpgJkkMgCrPcZiW+UQHHY0sQOZbMLXv5bb+3lgfTcRdpUOYhc47277aW7b++GsUMoIr8e+4vkFdjr8/aUOukjfKZZ4ElK3dT1RY7HeL662OB3FOGZUjZJBIrFiShJUFCNBcDXXXe2lvLGuIjOAV07C2n44WeaadqKvP2dyiyIsuUbAvfMMuosSpP1wljoLmIUaPkfEauftAFuRGXgVAsUTS9MZmNvnF7Ddip0AA723ubgDUrFJTo7L1CzKxBRSumVmW5Iay3AB8/TE7r+Y6mVMjynKdwqqub0OUC/sdMH+RQkkMiA/pg2YjuVOzDzsbg/44PfilKzZZyeIvTkq79CcCbOYeX3q6mSoDgsbDKQQAFAAAOp7YCcL5f60jK7GKxy20Y372GYADDNRKysSTlA3JwucN4oHnlyFbPI1tzcHvYa4HRlXMCvV/XXidyMapfX07PxvzD3CRHw+Rx1S8c6AFyuXIQbi+p0Pn6Dzwz8Oo5Q2fREFjnJsoHnm8vrhcl4cBC0kzCJASSWFlA8tTdj6WufLXCFxNoppLQu3SYgKjZvCBpmI2Fzr9carpbJsJY+Pf5nzXrj1DQ1v2+Ju53r4ZeIVE0BBRyNQLBiFAZrerAn1vfGrgvw/rKuDrx9NUa+QyvkL23Kix07XNhhZ6cfVVM11Lhc22hIBO+LPzVxJll6UYyxxgIgHYAAae40tijlZH06DXmI49HfYkybUlPV8JqOrUQuIyCrAOpVw21muQbGx+nbBleeaFfGOu5GoTJa/oWLWHv+GPH4j8XX7HFA1mdnzLfdAtwWHlmOnqAfLG/g/w0oxGsk000oYAgRlUB9b2LZew2wqzU3Ittw1G1W2pilZ3Bv8AO/J/syf8w45hl/m+4X/qZv8Ant/djmOdzD+JvpyYD47Ux/ZZYXQZAPAB2bsQfO+nrrj14P8AD2plpUdzHSx2uolzZj/aygE6+tvbGqT/AEym/wD7Mf8AA4eub/nP+e5wvj5BopLDmayMdb7AG9pHuO8vTUjKsoVkb5ZEN1a241AII8iBgbE5SRJIyA0bBlPqpuPxGKBzX/V4/wB4v8DidUu5xXxbjdWGMkZVQpsKrLRR8+0NfGvWkFNPbxK98pP9ltiPexwuc/c30/2ZqOkcSmUgyyC+UKpvlUn5iSNxoB74nDfMP89jjv8Arn2/LGvp06+vXM+OW/T0Tyy2GLPRUQXhtIIBeNowxP7Tvq5Prm0+lsRqbYYtfwo/qs/71v4DA8tOuojcLhN02biRzZw7MEjUDrZsxPZVN9z6m1h6HGXk+oWkrY2qBZCGVmA0GcWBI3009bXwx8xf6TP+8P8A64VeMfL9P78ScW9lPZ9pSyaVINvuP0lPHLjMc6srRnUOGGW3ne+Jv8TOYIZqiGKGRXWnQqXGoZmN2APcCwF/fAniH9Xt+9/246fDv+mb90flh6ulMcNYv4RV7WyNIeP9TMs1x2w6/CrjcUT1FPMwjFRlyO2i5kv4ST5hri/l6jC9zZ/pX0H54W+ObD6/nh4atr59xEFHat0J+ho+W5VcHW3mPLzviR1vHqeTjzyoB0mcqrn5c9gM4I01Yb+RvgvQf1OvscfZ/wCqv+AfliQOmoMAPPHmWebCCfaG0oJC2oso1LNtYdydsK09dTCqlZSFjJsGCnKbAajTYm+uN/Hf6qT2H/UMCYvk+n5HCSVhV/HiNMx3PnMPGUkREpbNlNy+W+3YBt/uxr4VAEQSNd5GGpP8Bpphfpfk+/8Ajg5D/RD3P8WwS1Qq9C/M4p2eoz04jw6OeJyVCsFJzAa3H8Rjz4TyCgRZJpn6uhyoQAvcXJBv+GNg/wBGk9vywbm2X2H8MBGRZWhVTxOmlHbqYQdxOSWlpnqUWOfIVBzi1gxtchTZtSNNN8T+s4pLUSmaU5new0H0CgDYdgBilcw/1TWeyf8A+iYnnK/+mUn++j/6xiv+zgO1165kzOJLhd8Rmg+FNdIgZjBExFxHI5DfUBSFPoT31wl13D56eqaJgyTxNbwnUHcEMPTW47HF/wCI/wCk/wDF+eEDnj+vJv8AcRf9IwejINrMpHiByKRQnWs7cCpXmo0lrJWmJY5VJ0AGmtrZjcHe+CdHw2KpuqqI5cpEbpoUa1lN/IG2BPBP6uh/3kn/AFNg7yr/AEq/v/kMRLWPfOvmV6xuob+JFamokkYmZ2kYE3LMW99zin8o/DCH7OtRX5wXsyQo2UhTsXNibncAWIG+9hMpfnP7zfxx+ieZfmT2T8sWsu401bWS8esWvpopcwfDeiqacrRR9GZQSh6jMHturZidT2bCh8P5K+skNOswWKJbvJKmfpjYAdySdApNtD2GKLy//Sj3P8Wwt/DT+k4r/vl/65cJU5BtpY2AHXzHHqFbgJxue3GfhVSz3K1c/XtYPLlZTbsVUAqPYm3kcDOXuPt/oE6N1qe8YKKWBVfO21tNdjphjg+b6nAah/ruu/dT/wCmFhebqmDjwNiG7YrcFfeEMrfsy/h/fjmCWOYn8RnZn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microbewiki.kenyon.edu/images/3/3d/Just_staphylococcus_aure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996952"/>
            <a:ext cx="43494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42" t="34239" r="35533" b="28766"/>
          <a:stretch/>
        </p:blipFill>
        <p:spPr>
          <a:xfrm>
            <a:off x="1991544" y="692697"/>
            <a:ext cx="8247562" cy="57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836713"/>
            <a:ext cx="7344815" cy="5427563"/>
          </a:xfrm>
        </p:spPr>
      </p:pic>
    </p:spTree>
    <p:extLst>
      <p:ext uri="{BB962C8B-B14F-4D97-AF65-F5344CB8AC3E}">
        <p14:creationId xmlns:p14="http://schemas.microsoft.com/office/powerpoint/2010/main" val="36761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9616" y="485800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MORFOLOGIA BACTERINA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79482" y="1596860"/>
            <a:ext cx="6798736" cy="3848364"/>
          </a:xfrm>
        </p:spPr>
        <p:txBody>
          <a:bodyPr>
            <a:normAutofit fontScale="25000" lnSpcReduction="20000"/>
          </a:bodyPr>
          <a:lstStyle/>
          <a:p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FORMA:</a:t>
            </a:r>
          </a:p>
          <a:p>
            <a:pPr marL="0" indent="0">
              <a:buNone/>
            </a:pP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Esférica o redonda (coco)</a:t>
            </a:r>
          </a:p>
          <a:p>
            <a:pPr marL="0" indent="0">
              <a:buNone/>
            </a:pP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AGRUPACION:</a:t>
            </a:r>
          </a:p>
          <a:p>
            <a:pPr marL="0" indent="0">
              <a:buNone/>
            </a:pP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Racimos de uvas o en pares</a:t>
            </a:r>
          </a:p>
          <a:p>
            <a:pPr marL="0" indent="0">
              <a:buNone/>
            </a:pP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DIMENCIONES:</a:t>
            </a:r>
          </a:p>
          <a:p>
            <a:pPr marL="0" indent="0">
              <a:buNone/>
            </a:pP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Aprox.  0.5 a 1µ de diámetro</a:t>
            </a:r>
            <a:b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</a:p>
          <a:p>
            <a:pPr marL="0" indent="0">
              <a:buNone/>
            </a:pP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+  (INICIO-MESETA)</a:t>
            </a:r>
            <a:b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-  (DECLINE-MUERTE)</a:t>
            </a:r>
          </a:p>
          <a:p>
            <a:pPr marL="0" indent="0">
              <a:buNone/>
            </a:pP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CAPSULA</a:t>
            </a: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Solo algunas cepas </a:t>
            </a:r>
            <a:r>
              <a:rPr lang="es-MX" sz="6000" dirty="0" err="1">
                <a:latin typeface="Arial" panose="020B0604020202020204" pitchFamily="34" charset="0"/>
                <a:cs typeface="Arial" panose="020B0604020202020204" pitchFamily="34" charset="0"/>
              </a:rPr>
              <a:t>mucoides</a:t>
            </a: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6000" dirty="0" err="1"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1026" name="Picture 2" descr="http://www.classe.es/salud/img/estafiloco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628800"/>
            <a:ext cx="4151126" cy="3168352"/>
          </a:xfrm>
          <a:prstGeom prst="rect">
            <a:avLst/>
          </a:prstGeom>
          <a:noFill/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1020741"/>
            <a:ext cx="8229600" cy="5415880"/>
          </a:xfrm>
        </p:spPr>
        <p:txBody>
          <a:bodyPr>
            <a:normAutofit/>
          </a:bodyPr>
          <a:lstStyle/>
          <a:p>
            <a:r>
              <a:rPr lang="es-MX" sz="2400" b="1" dirty="0"/>
              <a:t>ÁCIDOS TEICOICOS: </a:t>
            </a:r>
          </a:p>
          <a:p>
            <a:pPr marL="0" indent="0" algn="just">
              <a:buNone/>
            </a:pPr>
            <a:r>
              <a:rPr lang="es-MX" sz="2400" dirty="0"/>
              <a:t>Median en la unión de los estafilococos a las superficies mucosas a través de su unión  especifica a la </a:t>
            </a:r>
            <a:r>
              <a:rPr lang="es-MX" sz="2400" dirty="0" err="1"/>
              <a:t>fibronectina</a:t>
            </a:r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S. </a:t>
            </a:r>
            <a:r>
              <a:rPr lang="es-MX" sz="2400" i="1" dirty="0" err="1"/>
              <a:t>aureus</a:t>
            </a:r>
            <a:r>
              <a:rPr lang="es-MX" sz="2400" i="1" dirty="0"/>
              <a:t> </a:t>
            </a:r>
            <a:r>
              <a:rPr lang="es-MX" sz="2400" i="1" dirty="0">
                <a:sym typeface="Wingdings" pitchFamily="2" charset="2"/>
              </a:rPr>
              <a:t> </a:t>
            </a:r>
            <a:r>
              <a:rPr lang="es-MX" sz="2400" dirty="0"/>
              <a:t>A.T. de </a:t>
            </a:r>
            <a:r>
              <a:rPr lang="es-MX" sz="2400" dirty="0" err="1"/>
              <a:t>R</a:t>
            </a:r>
            <a:r>
              <a:rPr lang="es-MX" sz="2400" dirty="0" err="1"/>
              <a:t>ibitol</a:t>
            </a:r>
            <a:r>
              <a:rPr lang="es-MX" sz="2400" dirty="0"/>
              <a:t> + </a:t>
            </a:r>
            <a:r>
              <a:rPr lang="es-MX" sz="2400" dirty="0" err="1"/>
              <a:t>polisacarido</a:t>
            </a:r>
            <a:r>
              <a:rPr lang="es-MX" sz="2400" dirty="0"/>
              <a:t> A</a:t>
            </a:r>
          </a:p>
          <a:p>
            <a:pPr algn="just"/>
            <a:r>
              <a:rPr lang="es-MX" sz="2400" dirty="0"/>
              <a:t>S. </a:t>
            </a:r>
            <a:r>
              <a:rPr lang="es-MX" sz="2400" i="1" dirty="0" err="1"/>
              <a:t>epidermidis</a:t>
            </a:r>
            <a:r>
              <a:rPr lang="es-MX" sz="2400" i="1" dirty="0"/>
              <a:t>  </a:t>
            </a:r>
            <a:r>
              <a:rPr lang="es-MX" sz="2400" i="1" dirty="0">
                <a:sym typeface="Wingdings" pitchFamily="2" charset="2"/>
              </a:rPr>
              <a:t> </a:t>
            </a:r>
            <a:r>
              <a:rPr lang="es-MX" sz="2400" dirty="0">
                <a:sym typeface="Wingdings" pitchFamily="2" charset="2"/>
              </a:rPr>
              <a:t> A.T.  Glicerol + </a:t>
            </a:r>
            <a:r>
              <a:rPr lang="es-MX" sz="2400" dirty="0" err="1">
                <a:sym typeface="Wingdings" pitchFamily="2" charset="2"/>
              </a:rPr>
              <a:t>polisacarido</a:t>
            </a:r>
            <a:r>
              <a:rPr lang="es-MX" sz="2400" dirty="0">
                <a:sym typeface="Wingdings" pitchFamily="2" charset="2"/>
              </a:rPr>
              <a:t> B</a:t>
            </a:r>
            <a:endParaRPr lang="es-MX" sz="2400" dirty="0"/>
          </a:p>
        </p:txBody>
      </p:sp>
      <p:pic>
        <p:nvPicPr>
          <p:cNvPr id="4" name="Picture 2" descr="http://image.slidesharecdn.com/staphylococcus-120325004755-phpapp02/95/slide-4-728.jpg?1333529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005065"/>
            <a:ext cx="4824536" cy="24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es-MX" dirty="0" smtClean="0"/>
              <a:t>PROTEINA A:</a:t>
            </a:r>
            <a:br>
              <a:rPr lang="es-MX" dirty="0" smtClean="0"/>
            </a:br>
            <a:r>
              <a:rPr lang="es-MX" dirty="0" smtClean="0"/>
              <a:t>se encuentra en la superficie  de  los </a:t>
            </a:r>
            <a:r>
              <a:rPr lang="es-MX" i="1" dirty="0" err="1" smtClean="0"/>
              <a:t>staphylococcus</a:t>
            </a:r>
            <a:r>
              <a:rPr lang="es-MX" i="1" dirty="0" smtClean="0"/>
              <a:t>  </a:t>
            </a:r>
            <a:r>
              <a:rPr lang="es-MX" dirty="0" err="1" smtClean="0"/>
              <a:t>coagulasa</a:t>
            </a:r>
            <a:r>
              <a:rPr lang="es-MX" dirty="0" smtClean="0"/>
              <a:t>-positiva.</a:t>
            </a:r>
          </a:p>
          <a:p>
            <a:r>
              <a:rPr lang="es-MX" dirty="0" smtClean="0"/>
              <a:t>Esta  se encuentra unida a la capa de </a:t>
            </a:r>
            <a:r>
              <a:rPr lang="es-MX" dirty="0" err="1" smtClean="0"/>
              <a:t>peptidoglicano</a:t>
            </a:r>
            <a:r>
              <a:rPr lang="es-MX" dirty="0" smtClean="0"/>
              <a:t> .</a:t>
            </a:r>
          </a:p>
          <a:p>
            <a:endParaRPr lang="es-MX" dirty="0"/>
          </a:p>
        </p:txBody>
      </p:sp>
      <p:pic>
        <p:nvPicPr>
          <p:cNvPr id="4" name="Picture 2" descr="http://image.slidesharecdn.com/staphylococcus-120325004755-phpapp02/95/slide-4-728.jpg?1333529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45025"/>
            <a:ext cx="3990210" cy="29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R-x4rEgsbWV5u_omoeOwn7-1-VDEx1i8Ej9dqvTi8SglZ3dC2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861048"/>
            <a:ext cx="42272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271864"/>
          </a:xfrm>
        </p:spPr>
        <p:txBody>
          <a:bodyPr/>
          <a:lstStyle/>
          <a:p>
            <a:pPr algn="just"/>
            <a:r>
              <a:rPr lang="es-MX" dirty="0" smtClean="0"/>
              <a:t>COAGULASAS  Y OTRAS ADHESINAS:</a:t>
            </a:r>
          </a:p>
          <a:p>
            <a:pPr marL="0" indent="0" algn="just">
              <a:buNone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Proteína se une al fibrinógeno y lo convierte en fibrina insoluble, lo que hace que los estafilococos se agreguen o formen grupos.</a:t>
            </a:r>
          </a:p>
        </p:txBody>
      </p:sp>
      <p:pic>
        <p:nvPicPr>
          <p:cNvPr id="5" name="Picture 4" descr="http://img.webme.com/pic/a/aexbe/paredgrammenosmodifi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3068961"/>
            <a:ext cx="5663411" cy="35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7</TotalTime>
  <Words>193</Words>
  <Application>Microsoft Office PowerPoint</Application>
  <PresentationFormat>Panorámica</PresentationFormat>
  <Paragraphs>51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Estela de condensación</vt:lpstr>
      <vt:lpstr>ESTAFILOCOCOS</vt:lpstr>
      <vt:lpstr>Presentación de PowerPoint</vt:lpstr>
      <vt:lpstr>Presentación de PowerPoint</vt:lpstr>
      <vt:lpstr>Presentación de PowerPoint</vt:lpstr>
      <vt:lpstr>Presentación de PowerPoint</vt:lpstr>
      <vt:lpstr>MORFOLOGIA BACTERINA</vt:lpstr>
      <vt:lpstr>Presentación de PowerPoint</vt:lpstr>
      <vt:lpstr>Presentación de PowerPoint</vt:lpstr>
      <vt:lpstr>Presentación de PowerPoint</vt:lpstr>
      <vt:lpstr>CARACTERISTICAS BIOQUIMICAS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4</cp:revision>
  <dcterms:created xsi:type="dcterms:W3CDTF">2016-07-17T23:08:35Z</dcterms:created>
  <dcterms:modified xsi:type="dcterms:W3CDTF">2016-07-17T23:16:17Z</dcterms:modified>
</cp:coreProperties>
</file>