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7"/>
  </p:notesMasterIdLst>
  <p:sldIdLst>
    <p:sldId id="269" r:id="rId2"/>
    <p:sldId id="270" r:id="rId3"/>
    <p:sldId id="271" r:id="rId4"/>
    <p:sldId id="272" r:id="rId5"/>
    <p:sldId id="273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F9A83-B0C9-4B0A-AC2F-00EFAC677A9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32081-BE98-45C1-ADBD-40D3608BD6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7015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1847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4950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5115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6508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4518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1403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187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1053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265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6394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086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678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205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0459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9965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0859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1816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545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http://static.wixstatic.com/media/3496dd_4fd1427b0c1945cebce830bf327fb76a.jpg/v1/fill/w_356,h_217,al_c,q_80,usm_0.66_1.00_0.01/3496dd_4fd1427b0c1945cebce830bf327fb76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56040" y="2276872"/>
            <a:ext cx="3888432" cy="3168352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999656" y="690508"/>
            <a:ext cx="6377940" cy="1293028"/>
          </a:xfrm>
        </p:spPr>
        <p:txBody>
          <a:bodyPr>
            <a:normAutofit/>
          </a:bodyPr>
          <a:lstStyle/>
          <a:p>
            <a:pPr algn="l"/>
            <a:r>
              <a:rPr lang="es-MX" dirty="0" err="1" smtClean="0"/>
              <a:t>Presentacion</a:t>
            </a:r>
            <a:r>
              <a:rPr lang="es-MX" dirty="0" smtClean="0"/>
              <a:t> </a:t>
            </a:r>
            <a:r>
              <a:rPr lang="es-MX" dirty="0" err="1" smtClean="0"/>
              <a:t>clinica</a:t>
            </a:r>
            <a:r>
              <a:rPr lang="es-MX" dirty="0" smtClean="0"/>
              <a:t> </a:t>
            </a:r>
            <a:br>
              <a:rPr lang="es-MX" dirty="0" smtClean="0"/>
            </a:br>
            <a:r>
              <a:rPr lang="es-MX" sz="3600" dirty="0" err="1"/>
              <a:t>Sintomas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24000" y="1983537"/>
            <a:ext cx="493204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s-MX" dirty="0"/>
              <a:t>a) Ligeros: Debilidad muscular vómito, dolor abdominal, diarrea, sensación de adormecimiento </a:t>
            </a:r>
            <a:r>
              <a:rPr lang="es-MX" dirty="0" err="1"/>
              <a:t>peribucal</a:t>
            </a:r>
            <a:r>
              <a:rPr lang="es-MX" dirty="0"/>
              <a:t>, hormigueo en manos</a:t>
            </a:r>
            <a:r>
              <a:rPr lang="es-MX" dirty="0" smtClean="0"/>
              <a:t>.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b) Graves: Depresión de la respiración por parálisis de músculos intercostales, paro respiratorio y paro cardiaco contracciones clónico tónicas, </a:t>
            </a:r>
            <a:r>
              <a:rPr lang="es-MX" dirty="0" err="1"/>
              <a:t>paresias</a:t>
            </a:r>
            <a:r>
              <a:rPr lang="es-MX" dirty="0"/>
              <a:t> y/ó parestesias, y pies alteración de la presión sanguínea, infarto en miocardio.</a:t>
            </a:r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6770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Tratamiento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/>
              <a:t>El tratamiento clínico de las víctimas es integral. Si no hubo vómitos espontáneos, se procede a un lavado gástrico para eliminar las fuentes de toxinas aún no absorbidas. </a:t>
            </a:r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No se conoce como tanto un antídoto para la intoxicación; las toxinas son estables al calor; ya que por ejemplo, almejas procesadas a 116°C pueden retener 50% de la toxina</a:t>
            </a:r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9995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19536" y="1484785"/>
            <a:ext cx="8229600" cy="4525963"/>
          </a:xfrm>
        </p:spPr>
        <p:txBody>
          <a:bodyPr/>
          <a:lstStyle/>
          <a:p>
            <a:r>
              <a:rPr lang="es-MX" dirty="0" smtClean="0"/>
              <a:t>En casos moderadamente graves, el objetivo primordial es mantener respirando al paciente</a:t>
            </a:r>
          </a:p>
          <a:p>
            <a:pPr algn="just"/>
            <a:r>
              <a:rPr lang="es-MX" dirty="0" smtClean="0"/>
              <a:t>en nueve horas se logra la disminución fisiológica de la concentración de toxinas hasta grados relativamente inofensivos, salvo en casos con concentraciones iniciales de toxinas muy elevadas o en víctimas con disfunción renal.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6365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Laboratorio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La presencia de </a:t>
            </a:r>
            <a:r>
              <a:rPr lang="es-MX" dirty="0" err="1" smtClean="0"/>
              <a:t>Saxitoxina</a:t>
            </a:r>
            <a:r>
              <a:rPr lang="es-MX" dirty="0" smtClean="0"/>
              <a:t>, se detecta por un método biológico, propuesto por </a:t>
            </a:r>
            <a:r>
              <a:rPr lang="es-MX" dirty="0" err="1" smtClean="0"/>
              <a:t>Sommer</a:t>
            </a:r>
            <a:r>
              <a:rPr lang="es-MX" dirty="0" smtClean="0"/>
              <a:t> y Meyer en 1937</a:t>
            </a:r>
          </a:p>
          <a:p>
            <a:pPr algn="just"/>
            <a:r>
              <a:rPr lang="es-MX" dirty="0" smtClean="0"/>
              <a:t>donde se obtiene una curva patrón basándose en la relación de tiempo de muerte de los ratones de prueba y las "unidades de muerte en ratón" (UMR). Una unidad de muerte, corresponde a la muerte de un ratón de 20g en 15 min.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0371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El ensayo consiste en calentar a ebullición 100g del molusco en 100 ml de agua (pH 2); preparar un extracto del cual se hacen diluciones en serie, ajustando el pH a 4. Se inyecta </a:t>
            </a:r>
            <a:r>
              <a:rPr lang="es-MX" dirty="0" err="1" smtClean="0"/>
              <a:t>intraperitonealmente</a:t>
            </a:r>
            <a:r>
              <a:rPr lang="es-MX" dirty="0" smtClean="0"/>
              <a:t> a ratones cuyo peso sea de 19 a 21g. Recientemente se han desarrollado juegos analíticos para la detección de </a:t>
            </a:r>
            <a:r>
              <a:rPr lang="es-MX" dirty="0" err="1" smtClean="0"/>
              <a:t>saxitoxinas</a:t>
            </a:r>
            <a:r>
              <a:rPr lang="es-MX" dirty="0" smtClean="0"/>
              <a:t> </a:t>
            </a:r>
            <a:endParaRPr lang="es-MX" dirty="0"/>
          </a:p>
        </p:txBody>
      </p:sp>
      <p:pic>
        <p:nvPicPr>
          <p:cNvPr id="1026" name="Picture 2" descr="http://datateca.unad.edu.co/contenidos/201504/micro/imagenes/dilucion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9387" y="4016799"/>
            <a:ext cx="6753225" cy="194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812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ela de condensación">
  <a:themeElements>
    <a:clrScheme name="Estela de condensació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Estela de condensació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tela de condensació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Estela de condensación</Template>
  <TotalTime>19</TotalTime>
  <Words>261</Words>
  <Application>Microsoft Office PowerPoint</Application>
  <PresentationFormat>Panorámica</PresentationFormat>
  <Paragraphs>14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Estela de condensación</vt:lpstr>
      <vt:lpstr>Presentacion clinica  Sintomas</vt:lpstr>
      <vt:lpstr>Tratamiento </vt:lpstr>
      <vt:lpstr>Presentación de PowerPoint</vt:lpstr>
      <vt:lpstr>Laboratorio 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CLOSTRIDIUM BOTULINUM</dc:title>
  <dc:creator>Valeria</dc:creator>
  <cp:lastModifiedBy>Valeria</cp:lastModifiedBy>
  <cp:revision>12</cp:revision>
  <dcterms:created xsi:type="dcterms:W3CDTF">2016-07-17T23:08:35Z</dcterms:created>
  <dcterms:modified xsi:type="dcterms:W3CDTF">2016-07-17T23:28:13Z</dcterms:modified>
</cp:coreProperties>
</file>