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59" r:id="rId7"/>
    <p:sldId id="260" r:id="rId8"/>
    <p:sldId id="263" r:id="rId9"/>
    <p:sldId id="264" r:id="rId10"/>
    <p:sldId id="265" r:id="rId11"/>
    <p:sldId id="266"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7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190741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972794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3398528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1797759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1262236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2151762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1157592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385499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3655775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3822030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0BCFF13-C739-48EC-A07B-1A09E5CBFAF8}" type="datetimeFigureOut">
              <a:rPr lang="es-MX" smtClean="0"/>
              <a:t>26/11/2015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FBB45229-EAB3-45E8-933E-73F1AD0D9A0A}" type="slidenum">
              <a:rPr lang="es-MX" smtClean="0"/>
              <a:t>‹Nº›</a:t>
            </a:fld>
            <a:endParaRPr lang="es-MX"/>
          </a:p>
        </p:txBody>
      </p:sp>
    </p:spTree>
    <p:extLst>
      <p:ext uri="{BB962C8B-B14F-4D97-AF65-F5344CB8AC3E}">
        <p14:creationId xmlns:p14="http://schemas.microsoft.com/office/powerpoint/2010/main" val="2056934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BCFF13-C739-48EC-A07B-1A09E5CBFAF8}" type="datetimeFigureOut">
              <a:rPr lang="es-MX" smtClean="0"/>
              <a:t>26/11/2015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B45229-EAB3-45E8-933E-73F1AD0D9A0A}" type="slidenum">
              <a:rPr lang="es-MX" smtClean="0"/>
              <a:t>‹Nº›</a:t>
            </a:fld>
            <a:endParaRPr lang="es-MX"/>
          </a:p>
        </p:txBody>
      </p:sp>
    </p:spTree>
    <p:extLst>
      <p:ext uri="{BB962C8B-B14F-4D97-AF65-F5344CB8AC3E}">
        <p14:creationId xmlns:p14="http://schemas.microsoft.com/office/powerpoint/2010/main" val="408147042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116632"/>
            <a:ext cx="7772400" cy="2882751"/>
          </a:xfrm>
        </p:spPr>
        <p:txBody>
          <a:bodyPr>
            <a:normAutofit/>
          </a:bodyPr>
          <a:lstStyle/>
          <a:p>
            <a:r>
              <a:rPr lang="es-MX" b="1" dirty="0"/>
              <a:t>PROCEDIMIENTOS DE PROCESOS PRODUCTIVOS Y ORDENES DE PRODUCCION (HISTORICOS).</a:t>
            </a:r>
            <a:r>
              <a:rPr lang="es-MX" dirty="0"/>
              <a:t/>
            </a:r>
            <a:br>
              <a:rPr lang="es-MX" dirty="0"/>
            </a:br>
            <a:endParaRPr lang="es-MX" dirty="0"/>
          </a:p>
        </p:txBody>
      </p:sp>
      <p:pic>
        <p:nvPicPr>
          <p:cNvPr id="1026" name="Picture 2" descr="C:\Users\End user\Desktop\unidad-3-sistema-de-costos-historicos-1-5-63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2295526"/>
            <a:ext cx="5688632" cy="42709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2624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normAutofit fontScale="70000" lnSpcReduction="20000"/>
          </a:bodyPr>
          <a:lstStyle/>
          <a:p>
            <a:pPr algn="just"/>
            <a:r>
              <a:rPr lang="es-MX" dirty="0">
                <a:solidFill>
                  <a:schemeClr val="tx1"/>
                </a:solidFill>
              </a:rPr>
              <a:t>Permite comparar los costos entre: </a:t>
            </a:r>
          </a:p>
          <a:p>
            <a:pPr algn="just"/>
            <a:r>
              <a:rPr lang="es-MX" dirty="0">
                <a:solidFill>
                  <a:schemeClr val="tx1"/>
                </a:solidFill>
                <a:sym typeface="Symbol"/>
              </a:rPr>
              <a:t></a:t>
            </a:r>
            <a:r>
              <a:rPr lang="es-MX" dirty="0">
                <a:solidFill>
                  <a:schemeClr val="tx1"/>
                </a:solidFill>
              </a:rPr>
              <a:t> Diferentes departamentos de la empresa </a:t>
            </a:r>
          </a:p>
          <a:p>
            <a:pPr algn="just"/>
            <a:r>
              <a:rPr lang="es-MX" dirty="0">
                <a:solidFill>
                  <a:schemeClr val="tx1"/>
                </a:solidFill>
                <a:sym typeface="Symbol"/>
              </a:rPr>
              <a:t></a:t>
            </a:r>
            <a:r>
              <a:rPr lang="es-MX" dirty="0">
                <a:solidFill>
                  <a:schemeClr val="tx1"/>
                </a:solidFill>
              </a:rPr>
              <a:t> Diferentes empresas </a:t>
            </a:r>
          </a:p>
          <a:p>
            <a:pPr algn="just"/>
            <a:r>
              <a:rPr lang="es-MX" dirty="0">
                <a:solidFill>
                  <a:schemeClr val="tx1"/>
                </a:solidFill>
                <a:sym typeface="Symbol"/>
              </a:rPr>
              <a:t></a:t>
            </a:r>
            <a:r>
              <a:rPr lang="es-MX" dirty="0">
                <a:solidFill>
                  <a:schemeClr val="tx1"/>
                </a:solidFill>
              </a:rPr>
              <a:t> Diferentes períodos </a:t>
            </a:r>
          </a:p>
          <a:p>
            <a:pPr algn="just"/>
            <a:r>
              <a:rPr lang="es-MX" dirty="0">
                <a:solidFill>
                  <a:schemeClr val="tx1"/>
                </a:solidFill>
                <a:sym typeface="Symbol"/>
              </a:rPr>
              <a:t></a:t>
            </a:r>
            <a:r>
              <a:rPr lang="es-MX" dirty="0">
                <a:solidFill>
                  <a:schemeClr val="tx1"/>
                </a:solidFill>
              </a:rPr>
              <a:t> Localiza puntos débiles de una empresa. </a:t>
            </a:r>
          </a:p>
          <a:p>
            <a:pPr algn="just"/>
            <a:r>
              <a:rPr lang="es-MX" dirty="0">
                <a:solidFill>
                  <a:schemeClr val="tx1"/>
                </a:solidFill>
                <a:sym typeface="Symbol"/>
              </a:rPr>
              <a:t></a:t>
            </a:r>
            <a:r>
              <a:rPr lang="es-MX" dirty="0">
                <a:solidFill>
                  <a:schemeClr val="tx1"/>
                </a:solidFill>
              </a:rPr>
              <a:t> Determina la parte de la empresa en la que más urgentemente se debe realizar medidas de racionalización. </a:t>
            </a:r>
          </a:p>
          <a:p>
            <a:pPr algn="just"/>
            <a:r>
              <a:rPr lang="es-MX" dirty="0">
                <a:solidFill>
                  <a:schemeClr val="tx1"/>
                </a:solidFill>
                <a:sym typeface="Symbol"/>
              </a:rPr>
              <a:t></a:t>
            </a:r>
            <a:r>
              <a:rPr lang="es-MX" dirty="0">
                <a:solidFill>
                  <a:schemeClr val="tx1"/>
                </a:solidFill>
              </a:rPr>
              <a:t> Controla el impacto de las medidas de racionalización realizadas. </a:t>
            </a:r>
          </a:p>
          <a:p>
            <a:pPr algn="just"/>
            <a:r>
              <a:rPr lang="es-MX" dirty="0">
                <a:solidFill>
                  <a:schemeClr val="tx1"/>
                </a:solidFill>
                <a:sym typeface="Symbol"/>
              </a:rPr>
              <a:t></a:t>
            </a:r>
            <a:r>
              <a:rPr lang="es-MX" dirty="0">
                <a:solidFill>
                  <a:schemeClr val="tx1"/>
                </a:solidFill>
              </a:rPr>
              <a:t> Diseñar nuevos productos y servicios que satisfagan las expectativas de los clientes y, al mismo tiempo, puedan ser producidos y entregados con un beneficio. </a:t>
            </a:r>
          </a:p>
          <a:p>
            <a:pPr algn="just"/>
            <a:r>
              <a:rPr lang="es-MX" dirty="0">
                <a:solidFill>
                  <a:schemeClr val="tx1"/>
                </a:solidFill>
                <a:sym typeface="Symbol"/>
              </a:rPr>
              <a:t></a:t>
            </a:r>
            <a:r>
              <a:rPr lang="es-MX" dirty="0">
                <a:solidFill>
                  <a:schemeClr val="tx1"/>
                </a:solidFill>
              </a:rPr>
              <a:t> Guiar las decisiones de inversión. </a:t>
            </a:r>
          </a:p>
          <a:p>
            <a:pPr algn="just"/>
            <a:r>
              <a:rPr lang="es-MX" dirty="0">
                <a:solidFill>
                  <a:schemeClr val="tx1"/>
                </a:solidFill>
                <a:sym typeface="Symbol"/>
              </a:rPr>
              <a:t></a:t>
            </a:r>
            <a:r>
              <a:rPr lang="es-MX" dirty="0">
                <a:solidFill>
                  <a:schemeClr val="tx1"/>
                </a:solidFill>
              </a:rPr>
              <a:t> Elegir entre proveedores alternativos. </a:t>
            </a:r>
          </a:p>
          <a:p>
            <a:pPr algn="just"/>
            <a:r>
              <a:rPr lang="es-MX" dirty="0">
                <a:solidFill>
                  <a:schemeClr val="tx1"/>
                </a:solidFill>
                <a:sym typeface="Symbol"/>
              </a:rPr>
              <a:t></a:t>
            </a:r>
            <a:r>
              <a:rPr lang="es-MX" dirty="0">
                <a:solidFill>
                  <a:schemeClr val="tx1"/>
                </a:solidFill>
              </a:rPr>
              <a:t> Negociar con los clientes el precio, las características del producto, la calidad, las condiciones de entrega y el servicio a satisfacer. </a:t>
            </a:r>
          </a:p>
          <a:p>
            <a:pPr algn="just"/>
            <a:r>
              <a:rPr lang="es-MX" dirty="0">
                <a:solidFill>
                  <a:schemeClr val="tx1"/>
                </a:solidFill>
                <a:sym typeface="Symbol"/>
              </a:rPr>
              <a:t></a:t>
            </a:r>
            <a:r>
              <a:rPr lang="es-MX" dirty="0">
                <a:solidFill>
                  <a:schemeClr val="tx1"/>
                </a:solidFill>
              </a:rPr>
              <a:t> Estructurar unos procesos eficientes y eficaces de distribución y servicios para los segmentos objetivos de mercado y de clientes. </a:t>
            </a:r>
          </a:p>
          <a:p>
            <a:pPr algn="just"/>
            <a:r>
              <a:rPr lang="es-MX" dirty="0">
                <a:solidFill>
                  <a:schemeClr val="tx1"/>
                </a:solidFill>
                <a:sym typeface="Symbol"/>
              </a:rPr>
              <a:t></a:t>
            </a:r>
            <a:r>
              <a:rPr lang="es-MX" dirty="0">
                <a:solidFill>
                  <a:schemeClr val="tx1"/>
                </a:solidFill>
              </a:rPr>
              <a:t> Utilizar como instrumento de planificación y control.</a:t>
            </a:r>
          </a:p>
          <a:p>
            <a:pPr algn="just"/>
            <a:endParaRPr lang="es-MX" dirty="0">
              <a:solidFill>
                <a:schemeClr val="tx1"/>
              </a:solidFill>
            </a:endParaRPr>
          </a:p>
        </p:txBody>
      </p:sp>
    </p:spTree>
    <p:extLst>
      <p:ext uri="{BB962C8B-B14F-4D97-AF65-F5344CB8AC3E}">
        <p14:creationId xmlns:p14="http://schemas.microsoft.com/office/powerpoint/2010/main" val="1107358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normAutofit fontScale="70000" lnSpcReduction="20000"/>
          </a:bodyPr>
          <a:lstStyle/>
          <a:p>
            <a:pPr algn="l"/>
            <a:r>
              <a:rPr lang="es-MX" dirty="0" smtClean="0">
                <a:solidFill>
                  <a:schemeClr val="tx1"/>
                </a:solidFill>
              </a:rPr>
              <a:t>Las empresas que comúnmente utilizan estos sistemas son: </a:t>
            </a:r>
          </a:p>
          <a:p>
            <a:pPr algn="l"/>
            <a:r>
              <a:rPr lang="es-MX" dirty="0" smtClean="0">
                <a:solidFill>
                  <a:schemeClr val="tx1"/>
                </a:solidFill>
                <a:sym typeface="Symbol"/>
              </a:rPr>
              <a:t></a:t>
            </a:r>
            <a:r>
              <a:rPr lang="es-MX" dirty="0" smtClean="0">
                <a:solidFill>
                  <a:schemeClr val="tx1"/>
                </a:solidFill>
              </a:rPr>
              <a:t> De impresión </a:t>
            </a:r>
          </a:p>
          <a:p>
            <a:pPr algn="l"/>
            <a:r>
              <a:rPr lang="es-MX" dirty="0" smtClean="0">
                <a:solidFill>
                  <a:schemeClr val="tx1"/>
                </a:solidFill>
                <a:sym typeface="Symbol"/>
              </a:rPr>
              <a:t></a:t>
            </a:r>
            <a:r>
              <a:rPr lang="es-MX" dirty="0" smtClean="0">
                <a:solidFill>
                  <a:schemeClr val="tx1"/>
                </a:solidFill>
              </a:rPr>
              <a:t> Juguetera </a:t>
            </a:r>
          </a:p>
          <a:p>
            <a:pPr algn="l"/>
            <a:r>
              <a:rPr lang="es-MX" dirty="0" smtClean="0">
                <a:solidFill>
                  <a:schemeClr val="tx1"/>
                </a:solidFill>
                <a:sym typeface="Symbol"/>
              </a:rPr>
              <a:t></a:t>
            </a:r>
            <a:r>
              <a:rPr lang="es-MX" dirty="0" smtClean="0">
                <a:solidFill>
                  <a:schemeClr val="tx1"/>
                </a:solidFill>
              </a:rPr>
              <a:t> </a:t>
            </a:r>
            <a:r>
              <a:rPr lang="es-MX" dirty="0" err="1" smtClean="0">
                <a:solidFill>
                  <a:schemeClr val="tx1"/>
                </a:solidFill>
              </a:rPr>
              <a:t>Mueblera</a:t>
            </a:r>
            <a:r>
              <a:rPr lang="es-MX" dirty="0" smtClean="0">
                <a:solidFill>
                  <a:schemeClr val="tx1"/>
                </a:solidFill>
              </a:rPr>
              <a:t> </a:t>
            </a:r>
          </a:p>
          <a:p>
            <a:pPr algn="l"/>
            <a:r>
              <a:rPr lang="es-MX" dirty="0" smtClean="0">
                <a:solidFill>
                  <a:schemeClr val="tx1"/>
                </a:solidFill>
                <a:sym typeface="Symbol"/>
              </a:rPr>
              <a:t></a:t>
            </a:r>
            <a:r>
              <a:rPr lang="es-MX" dirty="0" smtClean="0">
                <a:solidFill>
                  <a:schemeClr val="tx1"/>
                </a:solidFill>
              </a:rPr>
              <a:t> Maquinaria </a:t>
            </a:r>
          </a:p>
          <a:p>
            <a:pPr algn="l"/>
            <a:r>
              <a:rPr lang="es-MX" dirty="0" smtClean="0">
                <a:solidFill>
                  <a:schemeClr val="tx1"/>
                </a:solidFill>
                <a:sym typeface="Symbol"/>
              </a:rPr>
              <a:t></a:t>
            </a:r>
            <a:r>
              <a:rPr lang="es-MX" dirty="0" smtClean="0">
                <a:solidFill>
                  <a:schemeClr val="tx1"/>
                </a:solidFill>
              </a:rPr>
              <a:t> Químico farmacéutica </a:t>
            </a:r>
          </a:p>
          <a:p>
            <a:pPr algn="l"/>
            <a:r>
              <a:rPr lang="es-MX" dirty="0" smtClean="0">
                <a:solidFill>
                  <a:schemeClr val="tx1"/>
                </a:solidFill>
                <a:sym typeface="Symbol"/>
              </a:rPr>
              <a:t></a:t>
            </a:r>
            <a:r>
              <a:rPr lang="es-MX" dirty="0" smtClean="0">
                <a:solidFill>
                  <a:schemeClr val="tx1"/>
                </a:solidFill>
              </a:rPr>
              <a:t> Equipos de oficina </a:t>
            </a:r>
          </a:p>
          <a:p>
            <a:pPr algn="l"/>
            <a:r>
              <a:rPr lang="es-MX" dirty="0" smtClean="0">
                <a:solidFill>
                  <a:schemeClr val="tx1"/>
                </a:solidFill>
                <a:sym typeface="Symbol"/>
              </a:rPr>
              <a:t></a:t>
            </a:r>
            <a:r>
              <a:rPr lang="es-MX" dirty="0" smtClean="0">
                <a:solidFill>
                  <a:schemeClr val="tx1"/>
                </a:solidFill>
              </a:rPr>
              <a:t> Artículos eléctricos </a:t>
            </a:r>
          </a:p>
          <a:p>
            <a:pPr algn="l"/>
            <a:r>
              <a:rPr lang="es-MX" dirty="0" smtClean="0">
                <a:solidFill>
                  <a:schemeClr val="tx1"/>
                </a:solidFill>
                <a:sym typeface="Symbol"/>
              </a:rPr>
              <a:t></a:t>
            </a:r>
            <a:r>
              <a:rPr lang="es-MX" dirty="0" smtClean="0">
                <a:solidFill>
                  <a:schemeClr val="tx1"/>
                </a:solidFill>
              </a:rPr>
              <a:t> Astilleros </a:t>
            </a:r>
          </a:p>
          <a:p>
            <a:pPr algn="l"/>
            <a:r>
              <a:rPr lang="es-MX" dirty="0" smtClean="0">
                <a:solidFill>
                  <a:schemeClr val="tx1"/>
                </a:solidFill>
                <a:sym typeface="Symbol"/>
              </a:rPr>
              <a:t></a:t>
            </a:r>
            <a:r>
              <a:rPr lang="es-MX" dirty="0" smtClean="0">
                <a:solidFill>
                  <a:schemeClr val="tx1"/>
                </a:solidFill>
              </a:rPr>
              <a:t> Aeronáutica </a:t>
            </a:r>
          </a:p>
          <a:p>
            <a:pPr algn="l"/>
            <a:r>
              <a:rPr lang="es-MX" dirty="0" smtClean="0">
                <a:solidFill>
                  <a:schemeClr val="tx1"/>
                </a:solidFill>
                <a:sym typeface="Symbol"/>
              </a:rPr>
              <a:t></a:t>
            </a:r>
            <a:r>
              <a:rPr lang="es-MX" dirty="0" smtClean="0">
                <a:solidFill>
                  <a:schemeClr val="tx1"/>
                </a:solidFill>
              </a:rPr>
              <a:t> De construcción </a:t>
            </a:r>
          </a:p>
          <a:p>
            <a:pPr algn="l"/>
            <a:r>
              <a:rPr lang="es-MX" dirty="0" smtClean="0">
                <a:solidFill>
                  <a:schemeClr val="tx1"/>
                </a:solidFill>
                <a:sym typeface="Symbol"/>
              </a:rPr>
              <a:t></a:t>
            </a:r>
            <a:r>
              <a:rPr lang="es-MX" dirty="0" smtClean="0">
                <a:solidFill>
                  <a:schemeClr val="tx1"/>
                </a:solidFill>
              </a:rPr>
              <a:t> De ingeniería </a:t>
            </a:r>
          </a:p>
          <a:p>
            <a:pPr algn="l"/>
            <a:r>
              <a:rPr lang="es-MX" dirty="0" smtClean="0">
                <a:solidFill>
                  <a:schemeClr val="tx1"/>
                </a:solidFill>
                <a:sym typeface="Symbol"/>
              </a:rPr>
              <a:t></a:t>
            </a:r>
            <a:r>
              <a:rPr lang="es-MX" dirty="0" smtClean="0">
                <a:solidFill>
                  <a:schemeClr val="tx1"/>
                </a:solidFill>
              </a:rPr>
              <a:t> Fundiciones de acero </a:t>
            </a:r>
          </a:p>
          <a:p>
            <a:pPr algn="l"/>
            <a:r>
              <a:rPr lang="es-MX" dirty="0" smtClean="0">
                <a:solidFill>
                  <a:schemeClr val="tx1"/>
                </a:solidFill>
                <a:sym typeface="Symbol"/>
              </a:rPr>
              <a:t></a:t>
            </a:r>
            <a:r>
              <a:rPr lang="es-MX" dirty="0" smtClean="0">
                <a:solidFill>
                  <a:schemeClr val="tx1"/>
                </a:solidFill>
              </a:rPr>
              <a:t> Vidriera </a:t>
            </a:r>
          </a:p>
          <a:p>
            <a:pPr algn="l"/>
            <a:r>
              <a:rPr lang="es-MX" dirty="0" smtClean="0">
                <a:solidFill>
                  <a:schemeClr val="tx1"/>
                </a:solidFill>
                <a:sym typeface="Symbol"/>
              </a:rPr>
              <a:t></a:t>
            </a:r>
            <a:r>
              <a:rPr lang="es-MX" dirty="0" smtClean="0">
                <a:solidFill>
                  <a:schemeClr val="tx1"/>
                </a:solidFill>
              </a:rPr>
              <a:t> Cervecera </a:t>
            </a:r>
          </a:p>
          <a:p>
            <a:pPr algn="l"/>
            <a:r>
              <a:rPr lang="es-MX" dirty="0" smtClean="0">
                <a:solidFill>
                  <a:schemeClr val="tx1"/>
                </a:solidFill>
                <a:sym typeface="Symbol"/>
              </a:rPr>
              <a:t></a:t>
            </a:r>
            <a:r>
              <a:rPr lang="es-MX" dirty="0" smtClean="0">
                <a:solidFill>
                  <a:schemeClr val="tx1"/>
                </a:solidFill>
              </a:rPr>
              <a:t> Cerillera </a:t>
            </a:r>
          </a:p>
          <a:p>
            <a:pPr algn="l"/>
            <a:r>
              <a:rPr lang="es-MX" dirty="0" smtClean="0">
                <a:solidFill>
                  <a:schemeClr val="tx1"/>
                </a:solidFill>
                <a:sym typeface="Symbol"/>
              </a:rPr>
              <a:t></a:t>
            </a:r>
            <a:r>
              <a:rPr lang="es-MX" dirty="0" smtClean="0">
                <a:solidFill>
                  <a:schemeClr val="tx1"/>
                </a:solidFill>
              </a:rPr>
              <a:t> Cemento </a:t>
            </a:r>
          </a:p>
          <a:p>
            <a:pPr algn="l"/>
            <a:r>
              <a:rPr lang="es-MX" dirty="0" smtClean="0">
                <a:solidFill>
                  <a:schemeClr val="tx1"/>
                </a:solidFill>
                <a:sym typeface="Symbol"/>
              </a:rPr>
              <a:t></a:t>
            </a:r>
            <a:r>
              <a:rPr lang="es-MX" dirty="0" smtClean="0">
                <a:solidFill>
                  <a:schemeClr val="tx1"/>
                </a:solidFill>
              </a:rPr>
              <a:t> Papel</a:t>
            </a:r>
          </a:p>
          <a:p>
            <a:pPr algn="l"/>
            <a:endParaRPr lang="es-MX" dirty="0">
              <a:solidFill>
                <a:schemeClr val="tx1"/>
              </a:solidFill>
            </a:endParaRPr>
          </a:p>
        </p:txBody>
      </p:sp>
      <p:pic>
        <p:nvPicPr>
          <p:cNvPr id="3074" name="Picture 2" descr="C:\Users\End user\Desktop\proceso2_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977796"/>
            <a:ext cx="2933700" cy="22606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End user\Desktop\img-marco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94981" y="3456424"/>
            <a:ext cx="3914775" cy="2962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4075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normAutofit lnSpcReduction="10000"/>
          </a:bodyPr>
          <a:lstStyle/>
          <a:p>
            <a:r>
              <a:rPr lang="es-MX" u="sng" dirty="0" smtClean="0">
                <a:solidFill>
                  <a:schemeClr val="tx1"/>
                </a:solidFill>
              </a:rPr>
              <a:t>INTRODUCCIÓN:</a:t>
            </a:r>
          </a:p>
          <a:p>
            <a:pPr algn="just"/>
            <a:r>
              <a:rPr lang="es-MX" dirty="0">
                <a:solidFill>
                  <a:schemeClr val="tx1"/>
                </a:solidFill>
              </a:rPr>
              <a:t>Este procedimiento es el que se emplea en aquellas industrias cuya producción es continua, en masa, uniforme, existiendo uno o varios procesos para la transformación del material. Se cargan los elementos del costo al proceso respectivo, correspondiendo a un periodo determinado de la elaboración, y en caso de que toda la producción se termine en dicho lapso, el costo unitario se obtendrá dividiendo el costo total de producción acumulado, entre las unidades producidas; y así por cada tipo de unidades similares o iguales. </a:t>
            </a:r>
          </a:p>
          <a:p>
            <a:pPr algn="just"/>
            <a:endParaRPr lang="es-MX" dirty="0">
              <a:solidFill>
                <a:schemeClr val="tx1"/>
              </a:solidFill>
            </a:endParaRPr>
          </a:p>
        </p:txBody>
      </p:sp>
    </p:spTree>
    <p:extLst>
      <p:ext uri="{BB962C8B-B14F-4D97-AF65-F5344CB8AC3E}">
        <p14:creationId xmlns:p14="http://schemas.microsoft.com/office/powerpoint/2010/main" val="530423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lstStyle/>
          <a:p>
            <a:pPr algn="just"/>
            <a:r>
              <a:rPr lang="es-MX" dirty="0">
                <a:solidFill>
                  <a:schemeClr val="tx1"/>
                </a:solidFill>
              </a:rPr>
              <a:t>En caso de que quede producción en proceso, es necesario determinar la fase en que se encuentra dicha producción, para poder valorizar la totalidad de la misma.</a:t>
            </a:r>
          </a:p>
          <a:p>
            <a:pPr algn="just"/>
            <a:r>
              <a:rPr lang="es-MX" dirty="0">
                <a:solidFill>
                  <a:schemeClr val="tx1"/>
                </a:solidFill>
              </a:rPr>
              <a:t>En las empresas que trabajan a base de procesos, las unidades que producen se miden en kilos, litros, etcétera. Característica especial de este tipo de industrias que precisamente se diferencian de las que operan por órdenes de producción, es que no resulta posible identificar en cada unidad producida, o proceso de transformación, los elementos del costo directo o primo. </a:t>
            </a:r>
          </a:p>
        </p:txBody>
      </p:sp>
    </p:spTree>
    <p:extLst>
      <p:ext uri="{BB962C8B-B14F-4D97-AF65-F5344CB8AC3E}">
        <p14:creationId xmlns:p14="http://schemas.microsoft.com/office/powerpoint/2010/main" val="512402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lstStyle/>
          <a:p>
            <a:r>
              <a:rPr lang="es-MX" dirty="0" smtClean="0">
                <a:solidFill>
                  <a:schemeClr val="tx1"/>
                </a:solidFill>
              </a:rPr>
              <a:t>DESARROLLO:</a:t>
            </a:r>
          </a:p>
          <a:p>
            <a:pPr algn="just"/>
            <a:r>
              <a:rPr lang="es-MX" dirty="0">
                <a:solidFill>
                  <a:schemeClr val="tx1"/>
                </a:solidFill>
              </a:rPr>
              <a:t>En comparación con el procedimiento por órdenes de producción, tiene la ventaja de resultar más económico y poco laborioso; pero el costo unitario es menos exacto.</a:t>
            </a:r>
          </a:p>
          <a:p>
            <a:pPr algn="just"/>
            <a:r>
              <a:rPr lang="es-MX" dirty="0">
                <a:solidFill>
                  <a:schemeClr val="tx1"/>
                </a:solidFill>
              </a:rPr>
              <a:t>El procedimiento de control por órdenes de producción es aquel procedimiento de control de las operaciones productivas que se aplica, generalmente, a las industrias que producen por lotes, con variación de unidades producidas. </a:t>
            </a:r>
          </a:p>
          <a:p>
            <a:pPr algn="just"/>
            <a:endParaRPr lang="es-MX" dirty="0">
              <a:solidFill>
                <a:schemeClr val="tx1"/>
              </a:solidFill>
            </a:endParaRPr>
          </a:p>
        </p:txBody>
      </p:sp>
    </p:spTree>
    <p:extLst>
      <p:ext uri="{BB962C8B-B14F-4D97-AF65-F5344CB8AC3E}">
        <p14:creationId xmlns:p14="http://schemas.microsoft.com/office/powerpoint/2010/main" val="1159645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normAutofit lnSpcReduction="10000"/>
          </a:bodyPr>
          <a:lstStyle/>
          <a:p>
            <a:pPr algn="just"/>
            <a:r>
              <a:rPr lang="es-MX" dirty="0">
                <a:solidFill>
                  <a:schemeClr val="tx1"/>
                </a:solidFill>
              </a:rPr>
              <a:t>Este procedimiento se emplea principalmente en las industrias que realizan trabajos especiales, o que fabrican productos sobre pedido, y también en aquellas en las cuales es posible separar los costos del material directo, y de la labor directa empleados en cada orden de fabricación. </a:t>
            </a:r>
          </a:p>
          <a:p>
            <a:pPr algn="just"/>
            <a:r>
              <a:rPr lang="es-MX" dirty="0">
                <a:solidFill>
                  <a:schemeClr val="tx1"/>
                </a:solidFill>
              </a:rPr>
              <a:t>Cada orden constituye un documento en el que se acumularán los costos de materias primas, costo del trabajo, y gastos indirectos de producción, para que una vez concluida, se determine el costo unitario del producto, mediante una división del costo acumulado en cada orden entre el total de unidades producidas en cada una de las mismas. </a:t>
            </a:r>
          </a:p>
          <a:p>
            <a:pPr algn="just"/>
            <a:endParaRPr lang="es-MX" dirty="0">
              <a:solidFill>
                <a:schemeClr val="tx1"/>
              </a:solidFill>
            </a:endParaRPr>
          </a:p>
        </p:txBody>
      </p:sp>
    </p:spTree>
    <p:extLst>
      <p:ext uri="{BB962C8B-B14F-4D97-AF65-F5344CB8AC3E}">
        <p14:creationId xmlns:p14="http://schemas.microsoft.com/office/powerpoint/2010/main" val="1292404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normAutofit lnSpcReduction="10000"/>
          </a:bodyPr>
          <a:lstStyle/>
          <a:p>
            <a:pPr algn="just"/>
            <a:r>
              <a:rPr lang="es-MX" dirty="0">
                <a:solidFill>
                  <a:schemeClr val="tx1"/>
                </a:solidFill>
              </a:rPr>
              <a:t>El procedimiento por órdenes de producción es el que proporciona mayor exactitud en la determinación de los costos unitarios, pero no siempre es el que más se emplea, dado que depende en gran parte de la forma de operar de la compañía.</a:t>
            </a:r>
          </a:p>
          <a:p>
            <a:pPr algn="just"/>
            <a:r>
              <a:rPr lang="es-MX" dirty="0">
                <a:solidFill>
                  <a:schemeClr val="tx1"/>
                </a:solidFill>
              </a:rPr>
              <a:t>El cálculo de costo, por ende, es importante en la planificación de productos y procesos de producción, la dirección y el control de la empresa y para la determinación de los precios. </a:t>
            </a:r>
          </a:p>
          <a:p>
            <a:pPr algn="just"/>
            <a:r>
              <a:rPr lang="es-MX" dirty="0">
                <a:solidFill>
                  <a:schemeClr val="tx1"/>
                </a:solidFill>
              </a:rPr>
              <a:t>Toda empresa, cualquiera sea su naturaleza, persigue una serie de objetivos que orientan su actividad y ordenan el camino de sus acciones. </a:t>
            </a:r>
          </a:p>
          <a:p>
            <a:pPr algn="just"/>
            <a:endParaRPr lang="es-MX" dirty="0">
              <a:solidFill>
                <a:schemeClr val="tx1"/>
              </a:solidFill>
            </a:endParaRPr>
          </a:p>
        </p:txBody>
      </p:sp>
    </p:spTree>
    <p:extLst>
      <p:ext uri="{BB962C8B-B14F-4D97-AF65-F5344CB8AC3E}">
        <p14:creationId xmlns:p14="http://schemas.microsoft.com/office/powerpoint/2010/main" val="606682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normAutofit/>
          </a:bodyPr>
          <a:lstStyle/>
          <a:p>
            <a:pPr algn="just"/>
            <a:r>
              <a:rPr lang="es-MX" dirty="0">
                <a:solidFill>
                  <a:schemeClr val="tx1"/>
                </a:solidFill>
              </a:rPr>
              <a:t>Uno de los objetivos empresariales más importantes a lograr es la "rentabilidad", sin dejar de reconocer que existen otros tan relevantes como crecer, agregar valor a la empresa, etc. Pero sin rentabilidad no es posible la permanencia de la empresa en el mediano y largo plazo. </a:t>
            </a:r>
          </a:p>
        </p:txBody>
      </p:sp>
      <p:pic>
        <p:nvPicPr>
          <p:cNvPr id="2050" name="Picture 2" descr="C:\Users\End user\Desktop\frutas_secas_nuez_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2404" y="4005064"/>
            <a:ext cx="5715000" cy="2028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3391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normAutofit/>
          </a:bodyPr>
          <a:lstStyle/>
          <a:p>
            <a:pPr algn="just"/>
            <a:r>
              <a:rPr lang="es-MX" dirty="0" smtClean="0">
                <a:solidFill>
                  <a:schemeClr val="tx1"/>
                </a:solidFill>
              </a:rPr>
              <a:t>Cuando se analizan los Costos, ambos temas costos y rentabilidad, tienen muchos puntos en común. Para que exista rentabilidad "positiva", los ingresos tienen que ser mayores a los egresos. Lo que equivale a decir que los ingresos por ventas son superiores a los costos. </a:t>
            </a:r>
          </a:p>
          <a:p>
            <a:pPr algn="just"/>
            <a:r>
              <a:rPr lang="es-MX" dirty="0" smtClean="0">
                <a:solidFill>
                  <a:schemeClr val="tx1"/>
                </a:solidFill>
              </a:rPr>
              <a:t>Sin rentabilidad es imposible pensar en inversiones, mejorar los ingresos del personal, obtener préstamos, crecer, retribuir a los dueños o accionistas, soportar situaciones coyunturales difíciles, etc. </a:t>
            </a:r>
          </a:p>
          <a:p>
            <a:pPr algn="just"/>
            <a:endParaRPr lang="es-MX" dirty="0">
              <a:solidFill>
                <a:schemeClr val="tx1"/>
              </a:solidFill>
            </a:endParaRPr>
          </a:p>
        </p:txBody>
      </p:sp>
    </p:spTree>
    <p:extLst>
      <p:ext uri="{BB962C8B-B14F-4D97-AF65-F5344CB8AC3E}">
        <p14:creationId xmlns:p14="http://schemas.microsoft.com/office/powerpoint/2010/main" val="2566537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251520" y="260648"/>
            <a:ext cx="8640960" cy="6408712"/>
          </a:xfrm>
        </p:spPr>
        <p:txBody>
          <a:bodyPr>
            <a:normAutofit fontScale="92500" lnSpcReduction="20000"/>
          </a:bodyPr>
          <a:lstStyle/>
          <a:p>
            <a:r>
              <a:rPr lang="es-MX" b="1" dirty="0">
                <a:solidFill>
                  <a:schemeClr val="tx1"/>
                </a:solidFill>
              </a:rPr>
              <a:t>CONCLUSION:</a:t>
            </a:r>
            <a:endParaRPr lang="es-MX" dirty="0">
              <a:solidFill>
                <a:schemeClr val="tx1"/>
              </a:solidFill>
            </a:endParaRPr>
          </a:p>
          <a:p>
            <a:pPr algn="just"/>
            <a:r>
              <a:rPr lang="es-MX" dirty="0">
                <a:solidFill>
                  <a:schemeClr val="tx1"/>
                </a:solidFill>
              </a:rPr>
              <a:t>El análisis de los costos empresariales es sumamente importante, principalmente desde el punto de vista práctico, puesto que su desconocimiento puede acarrear riesgos para la empresa, e incluso, como ha sucedido en muchos casos, llevarla a su desaparición.</a:t>
            </a:r>
          </a:p>
          <a:p>
            <a:pPr algn="just"/>
            <a:r>
              <a:rPr lang="es-MX" dirty="0">
                <a:solidFill>
                  <a:schemeClr val="tx1"/>
                </a:solidFill>
              </a:rPr>
              <a:t>Esencialmente se utiliza para realizar las siguientes tareas: </a:t>
            </a:r>
          </a:p>
          <a:p>
            <a:pPr algn="just"/>
            <a:r>
              <a:rPr lang="es-MX" dirty="0">
                <a:solidFill>
                  <a:schemeClr val="tx1"/>
                </a:solidFill>
                <a:sym typeface="Symbol"/>
              </a:rPr>
              <a:t></a:t>
            </a:r>
            <a:r>
              <a:rPr lang="es-MX" dirty="0">
                <a:solidFill>
                  <a:schemeClr val="tx1"/>
                </a:solidFill>
              </a:rPr>
              <a:t> Sirve de base para calcular el precio adecuado de los productos y servicios. </a:t>
            </a:r>
          </a:p>
          <a:p>
            <a:pPr algn="just"/>
            <a:r>
              <a:rPr lang="es-MX" dirty="0">
                <a:solidFill>
                  <a:schemeClr val="tx1"/>
                </a:solidFill>
                <a:sym typeface="Symbol"/>
              </a:rPr>
              <a:t></a:t>
            </a:r>
            <a:r>
              <a:rPr lang="es-MX" dirty="0">
                <a:solidFill>
                  <a:schemeClr val="tx1"/>
                </a:solidFill>
              </a:rPr>
              <a:t> Conocer qué bienes o servicios producen utilidades o pérdidas, y en que magnitud. </a:t>
            </a:r>
          </a:p>
          <a:p>
            <a:pPr algn="just"/>
            <a:r>
              <a:rPr lang="es-MX" dirty="0">
                <a:solidFill>
                  <a:schemeClr val="tx1"/>
                </a:solidFill>
                <a:sym typeface="Symbol"/>
              </a:rPr>
              <a:t></a:t>
            </a:r>
            <a:r>
              <a:rPr lang="es-MX" dirty="0">
                <a:solidFill>
                  <a:schemeClr val="tx1"/>
                </a:solidFill>
              </a:rPr>
              <a:t> Se utiliza para controlar los costos reales en comparación con los costos predeterminados: (comparación entre el costo presupuestado con el costo realmente generado, post-cálculo). </a:t>
            </a:r>
          </a:p>
          <a:p>
            <a:pPr algn="just"/>
            <a:endParaRPr lang="es-MX" dirty="0">
              <a:solidFill>
                <a:schemeClr val="tx1"/>
              </a:solidFill>
            </a:endParaRPr>
          </a:p>
        </p:txBody>
      </p:sp>
    </p:spTree>
    <p:extLst>
      <p:ext uri="{BB962C8B-B14F-4D97-AF65-F5344CB8AC3E}">
        <p14:creationId xmlns:p14="http://schemas.microsoft.com/office/powerpoint/2010/main" val="3533406491"/>
      </p:ext>
    </p:extLst>
  </p:cSld>
  <p:clrMapOvr>
    <a:masterClrMapping/>
  </p:clrMapOvr>
</p:sld>
</file>

<file path=ppt/theme/theme1.xml><?xml version="1.0" encoding="utf-8"?>
<a:theme xmlns:a="http://schemas.openxmlformats.org/drawingml/2006/main" name="Tema de Office">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943</Words>
  <Application>Microsoft Office PowerPoint</Application>
  <PresentationFormat>Presentación en pantalla (4:3)</PresentationFormat>
  <Paragraphs>53</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PROCEDIMIENTOS DE PROCESOS PRODUCTIVOS Y ORDENES DE PRODUCCION (HISTORICOS).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PROCEDIMIENTOS DE PROCESOS PRODUCTIVOS Y ORDENES DE PRODUCCION (HISTORICOS).</dc:title>
  <dc:creator>End user</dc:creator>
  <cp:lastModifiedBy>End user</cp:lastModifiedBy>
  <cp:revision>2</cp:revision>
  <dcterms:created xsi:type="dcterms:W3CDTF">2015-11-26T18:43:09Z</dcterms:created>
  <dcterms:modified xsi:type="dcterms:W3CDTF">2015-11-26T18:57:58Z</dcterms:modified>
</cp:coreProperties>
</file>