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10"/>
  </p:notesMasterIdLst>
  <p:sldIdLst>
    <p:sldId id="256" r:id="rId2"/>
    <p:sldId id="257" r:id="rId3"/>
    <p:sldId id="258" r:id="rId4"/>
    <p:sldId id="259" r:id="rId5"/>
    <p:sldId id="260" r:id="rId6"/>
    <p:sldId id="262" r:id="rId7"/>
    <p:sldId id="263" r:id="rId8"/>
    <p:sldId id="261"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9BA528-8F2D-41FD-A3C3-04ABD38389A5}" type="datetimeFigureOut">
              <a:rPr lang="es-ES" smtClean="0"/>
              <a:t>13/05/2013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2BCF5-74B7-4FF0-8423-54389DF88653}" type="slidenum">
              <a:rPr lang="es-ES" smtClean="0"/>
              <a:t>‹Nº›</a:t>
            </a:fld>
            <a:endParaRPr lang="es-ES"/>
          </a:p>
        </p:txBody>
      </p:sp>
    </p:spTree>
    <p:extLst>
      <p:ext uri="{BB962C8B-B14F-4D97-AF65-F5344CB8AC3E}">
        <p14:creationId xmlns:p14="http://schemas.microsoft.com/office/powerpoint/2010/main" val="2953639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9452BCF5-74B7-4FF0-8423-54389DF88653}" type="slidenum">
              <a:rPr lang="es-ES" smtClean="0"/>
              <a:t>3</a:t>
            </a:fld>
            <a:endParaRPr lang="es-ES"/>
          </a:p>
        </p:txBody>
      </p:sp>
    </p:spTree>
    <p:extLst>
      <p:ext uri="{BB962C8B-B14F-4D97-AF65-F5344CB8AC3E}">
        <p14:creationId xmlns:p14="http://schemas.microsoft.com/office/powerpoint/2010/main" val="3971059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131732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2540110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5210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141011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4105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464859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862127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1231972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157250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D4FBA52-06D4-4FA4-9987-FA1B1115747B}" type="datetimeFigureOut">
              <a:rPr lang="es-ES" smtClean="0"/>
              <a:t>13/05/2013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178475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D4FBA52-06D4-4FA4-9987-FA1B1115747B}" type="datetimeFigureOut">
              <a:rPr lang="es-ES" smtClean="0"/>
              <a:t>13/05/2013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320618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D4FBA52-06D4-4FA4-9987-FA1B1115747B}" type="datetimeFigureOut">
              <a:rPr lang="es-ES" smtClean="0"/>
              <a:t>13/05/2013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103272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D4FBA52-06D4-4FA4-9987-FA1B1115747B}" type="datetimeFigureOut">
              <a:rPr lang="es-ES" smtClean="0"/>
              <a:t>13/05/2013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80591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FBA52-06D4-4FA4-9987-FA1B1115747B}" type="datetimeFigureOut">
              <a:rPr lang="es-ES" smtClean="0"/>
              <a:t>13/05/2013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916818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D4FBA52-06D4-4FA4-9987-FA1B1115747B}" type="datetimeFigureOut">
              <a:rPr lang="es-ES" smtClean="0"/>
              <a:t>13/05/2013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365037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D4FBA52-06D4-4FA4-9987-FA1B1115747B}" type="datetimeFigureOut">
              <a:rPr lang="es-ES" smtClean="0"/>
              <a:t>13/05/2013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AFF77262-C0BB-433B-B877-6E10892BAD69}" type="slidenum">
              <a:rPr lang="es-ES" smtClean="0"/>
              <a:t>‹Nº›</a:t>
            </a:fld>
            <a:endParaRPr lang="es-ES"/>
          </a:p>
        </p:txBody>
      </p:sp>
    </p:spTree>
    <p:extLst>
      <p:ext uri="{BB962C8B-B14F-4D97-AF65-F5344CB8AC3E}">
        <p14:creationId xmlns:p14="http://schemas.microsoft.com/office/powerpoint/2010/main" val="1909349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53000"/>
            <a:lum/>
          </a:blip>
          <a:srcRect/>
          <a:stretch>
            <a:fillRect l="-6000" t="-12000" r="7000" b="-20000"/>
          </a:stretch>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4FBA52-06D4-4FA4-9987-FA1B1115747B}" type="datetimeFigureOut">
              <a:rPr lang="es-ES" smtClean="0"/>
              <a:t>13/05/2013</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FF77262-C0BB-433B-B877-6E10892BAD69}" type="slidenum">
              <a:rPr lang="es-ES" smtClean="0"/>
              <a:t>‹Nº›</a:t>
            </a:fld>
            <a:endParaRPr lang="es-ES"/>
          </a:p>
        </p:txBody>
      </p:sp>
    </p:spTree>
    <p:extLst>
      <p:ext uri="{BB962C8B-B14F-4D97-AF65-F5344CB8AC3E}">
        <p14:creationId xmlns:p14="http://schemas.microsoft.com/office/powerpoint/2010/main" val="411623420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7.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slide" Target="slide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6.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file:///C:\Users\Ecotec\Desktop\hologramas%203d.docx" TargetMode="External"/><Relationship Id="rId5" Type="http://schemas.openxmlformats.org/officeDocument/2006/relationships/hyperlink" Target="../../../../Desktop/hologramas%203d.docx" TargetMode="Externa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oleObject" Target="file:///C:\Users\Ecotec\Desktop\Barreras%20que%20nos%20impiden%20conocernos.pptx" TargetMode="Externa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file:///C:\Users\Ecotec\Desktop\Buscar-factura_06Mayo_A.xls" TargetMode="External"/><Relationship Id="rId5" Type="http://schemas.openxmlformats.org/officeDocument/2006/relationships/hyperlink" Target="../../../../Desktop/Buscar-factura_06Mayo_A.xls" TargetMode="External"/><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325" y="0"/>
            <a:ext cx="8086725" cy="1596980"/>
          </a:xfrm>
          <a:prstGeom prst="rect">
            <a:avLst/>
          </a:prstGeom>
          <a:ln>
            <a:noFill/>
          </a:ln>
          <a:effectLst>
            <a:softEdge rad="112500"/>
          </a:effectLst>
        </p:spPr>
      </p:pic>
      <p:sp>
        <p:nvSpPr>
          <p:cNvPr id="6" name="Rectángulo 5"/>
          <p:cNvSpPr/>
          <p:nvPr/>
        </p:nvSpPr>
        <p:spPr>
          <a:xfrm>
            <a:off x="2669521" y="1410355"/>
            <a:ext cx="4490332" cy="1569660"/>
          </a:xfrm>
          <a:prstGeom prst="rect">
            <a:avLst/>
          </a:prstGeom>
          <a:noFill/>
        </p:spPr>
        <p:txBody>
          <a:bodyPr wrap="none" lIns="91440" tIns="45720" rIns="91440" bIns="45720">
            <a:spAutoFit/>
          </a:bodyPr>
          <a:lstStyle/>
          <a:p>
            <a:pPr algn="ctr"/>
            <a:r>
              <a:rPr lang="es-ES" sz="4800" b="1" dirty="0" smtClean="0">
                <a:ln w="0"/>
                <a:effectLst>
                  <a:outerShdw blurRad="38100" dist="19050" dir="2700000" algn="tl" rotWithShape="0">
                    <a:schemeClr val="dk1">
                      <a:alpha val="40000"/>
                    </a:schemeClr>
                  </a:outerShdw>
                </a:effectLst>
              </a:rPr>
              <a:t>Tema</a:t>
            </a:r>
          </a:p>
          <a:p>
            <a:pPr algn="ctr"/>
            <a:r>
              <a:rPr lang="es-ES" sz="4800" dirty="0" smtClean="0">
                <a:ln w="0"/>
                <a:effectLst>
                  <a:outerShdw blurRad="38100" dist="19050" dir="2700000" algn="tl" rotWithShape="0">
                    <a:schemeClr val="dk1">
                      <a:alpha val="40000"/>
                    </a:schemeClr>
                  </a:outerShdw>
                </a:effectLst>
              </a:rPr>
              <a:t> </a:t>
            </a:r>
            <a:r>
              <a:rPr lang="es-ES" sz="4000" dirty="0" smtClean="0">
                <a:ln w="0"/>
                <a:effectLst>
                  <a:outerShdw blurRad="38100" dist="19050" dir="2700000" algn="tl" rotWithShape="0">
                    <a:schemeClr val="dk1">
                      <a:alpha val="40000"/>
                    </a:schemeClr>
                  </a:outerShdw>
                </a:effectLst>
              </a:rPr>
              <a:t>Hologramas en 3D</a:t>
            </a:r>
            <a:endParaRPr lang="es-ES" sz="4000" b="0" cap="none" spc="0" dirty="0">
              <a:ln w="0"/>
              <a:solidFill>
                <a:schemeClr val="tx1"/>
              </a:solidFill>
              <a:effectLst>
                <a:outerShdw blurRad="38100" dist="19050" dir="2700000" algn="tl" rotWithShape="0">
                  <a:schemeClr val="dk1">
                    <a:alpha val="40000"/>
                  </a:schemeClr>
                </a:outerShdw>
              </a:effectLst>
            </a:endParaRPr>
          </a:p>
        </p:txBody>
      </p:sp>
      <p:sp>
        <p:nvSpPr>
          <p:cNvPr id="7" name="Rectángulo 6"/>
          <p:cNvSpPr/>
          <p:nvPr/>
        </p:nvSpPr>
        <p:spPr>
          <a:xfrm>
            <a:off x="1967340" y="5042118"/>
            <a:ext cx="6096000" cy="1815882"/>
          </a:xfrm>
          <a:prstGeom prst="rect">
            <a:avLst/>
          </a:prstGeom>
        </p:spPr>
        <p:txBody>
          <a:bodyPr>
            <a:spAutoFit/>
          </a:bodyPr>
          <a:lstStyle/>
          <a:p>
            <a:pPr algn="ctr"/>
            <a:r>
              <a:rPr lang="es-ES" sz="4800" b="1" dirty="0" smtClean="0">
                <a:ln w="0"/>
                <a:effectLst>
                  <a:outerShdw blurRad="38100" dist="19050" dir="2700000" algn="tl" rotWithShape="0">
                    <a:schemeClr val="dk1">
                      <a:alpha val="40000"/>
                    </a:schemeClr>
                  </a:outerShdw>
                </a:effectLst>
              </a:rPr>
              <a:t>Nombre</a:t>
            </a:r>
          </a:p>
          <a:p>
            <a:pPr algn="ctr"/>
            <a:r>
              <a:rPr lang="es-ES" sz="4000" dirty="0" err="1" smtClean="0">
                <a:ln w="0"/>
                <a:effectLst>
                  <a:outerShdw blurRad="38100" dist="38100" dir="2700000" algn="tl">
                    <a:srgbClr val="000000">
                      <a:alpha val="43137"/>
                    </a:srgbClr>
                  </a:outerShdw>
                </a:effectLst>
              </a:rPr>
              <a:t>Maria</a:t>
            </a:r>
            <a:r>
              <a:rPr lang="es-ES" sz="4000" dirty="0" smtClean="0">
                <a:ln w="0"/>
                <a:effectLst>
                  <a:outerShdw blurRad="38100" dist="38100" dir="2700000" algn="tl">
                    <a:srgbClr val="000000">
                      <a:alpha val="43137"/>
                    </a:srgbClr>
                  </a:outerShdw>
                </a:effectLst>
              </a:rPr>
              <a:t> Fernanda Muñoz </a:t>
            </a:r>
          </a:p>
          <a:p>
            <a:pPr algn="ctr"/>
            <a:endParaRPr lang="es-ES" sz="2400" b="1" dirty="0" smtClean="0">
              <a:ln w="0"/>
              <a:effectLst>
                <a:outerShdw blurRad="38100" dist="19050" dir="2700000" algn="tl" rotWithShape="0">
                  <a:schemeClr val="dk1">
                    <a:alpha val="40000"/>
                  </a:schemeClr>
                </a:outerShdw>
              </a:effectLst>
            </a:endParaRPr>
          </a:p>
        </p:txBody>
      </p:sp>
      <p:sp>
        <p:nvSpPr>
          <p:cNvPr id="8" name="Rectángulo 7"/>
          <p:cNvSpPr/>
          <p:nvPr/>
        </p:nvSpPr>
        <p:spPr>
          <a:xfrm>
            <a:off x="454160" y="2980015"/>
            <a:ext cx="8921054" cy="2062103"/>
          </a:xfrm>
          <a:prstGeom prst="rect">
            <a:avLst/>
          </a:prstGeom>
        </p:spPr>
        <p:txBody>
          <a:bodyPr wrap="square">
            <a:spAutoFit/>
          </a:bodyPr>
          <a:lstStyle/>
          <a:p>
            <a:pPr algn="ctr"/>
            <a:r>
              <a:rPr lang="es-ES" sz="4800" b="1" dirty="0" smtClean="0">
                <a:ln w="0"/>
                <a:effectLst>
                  <a:outerShdw blurRad="38100" dist="19050" dir="2700000" algn="tl" rotWithShape="0">
                    <a:schemeClr val="dk1">
                      <a:alpha val="40000"/>
                    </a:schemeClr>
                  </a:outerShdw>
                </a:effectLst>
              </a:rPr>
              <a:t>Materia</a:t>
            </a:r>
          </a:p>
          <a:p>
            <a:pPr algn="ctr"/>
            <a:r>
              <a:rPr lang="es-ES" sz="4000" dirty="0" smtClean="0">
                <a:ln w="0"/>
              </a:rPr>
              <a:t>Fundamentos Tecnológicos De Información </a:t>
            </a:r>
          </a:p>
        </p:txBody>
      </p:sp>
    </p:spTree>
    <p:extLst>
      <p:ext uri="{BB962C8B-B14F-4D97-AF65-F5344CB8AC3E}">
        <p14:creationId xmlns:p14="http://schemas.microsoft.com/office/powerpoint/2010/main" val="100363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2100206" y="275651"/>
            <a:ext cx="393056"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 </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6" name="Rectángulo 5"/>
          <p:cNvSpPr/>
          <p:nvPr/>
        </p:nvSpPr>
        <p:spPr>
          <a:xfrm>
            <a:off x="881923" y="275651"/>
            <a:ext cx="2829622"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5400" b="1" u="sng" cap="none" spc="0" dirty="0" smtClean="0">
                <a:ln/>
                <a:solidFill>
                  <a:schemeClr val="accent4"/>
                </a:solidFill>
                <a:effectLst/>
              </a:rPr>
              <a:t>AGENDA</a:t>
            </a:r>
            <a:endParaRPr lang="es-ES" sz="5400" b="1" cap="none" spc="0" dirty="0">
              <a:ln/>
              <a:solidFill>
                <a:schemeClr val="accent4"/>
              </a:solidFill>
              <a:effectLst/>
            </a:endParaRPr>
          </a:p>
        </p:txBody>
      </p:sp>
      <p:sp>
        <p:nvSpPr>
          <p:cNvPr id="7" name="CuadroTexto 6"/>
          <p:cNvSpPr txBox="1"/>
          <p:nvPr/>
        </p:nvSpPr>
        <p:spPr>
          <a:xfrm>
            <a:off x="881923" y="1603716"/>
            <a:ext cx="8022927" cy="4616648"/>
          </a:xfrm>
          <a:prstGeom prst="rect">
            <a:avLst/>
          </a:prstGeom>
          <a:noFill/>
        </p:spPr>
        <p:txBody>
          <a:bodyPr wrap="square" rtlCol="0">
            <a:spAutoFit/>
          </a:bodyPr>
          <a:lstStyle/>
          <a:p>
            <a:pPr marL="285750" indent="-285750">
              <a:buFont typeface="Arial" panose="020B0604020202020204" pitchFamily="34" charset="0"/>
              <a:buChar char="•"/>
            </a:pPr>
            <a:r>
              <a:rPr lang="es-ES" sz="4000" dirty="0" smtClean="0">
                <a:hlinkClick r:id="rId2" action="ppaction://hlinksldjump"/>
              </a:rPr>
              <a:t>Historia del Holograma</a:t>
            </a:r>
            <a:endParaRPr lang="es-ES" sz="4000" dirty="0" smtClean="0"/>
          </a:p>
          <a:p>
            <a:endParaRPr lang="es-ES" sz="4000" dirty="0" smtClean="0"/>
          </a:p>
          <a:p>
            <a:pPr marL="285750" indent="-285750">
              <a:buFont typeface="Arial" panose="020B0604020202020204" pitchFamily="34" charset="0"/>
              <a:buChar char="•"/>
            </a:pPr>
            <a:r>
              <a:rPr lang="es-ES" sz="4000" dirty="0" smtClean="0">
                <a:hlinkClick r:id="rId3" action="ppaction://hlinksldjump"/>
              </a:rPr>
              <a:t>Sistemas Holográficos Actuales</a:t>
            </a:r>
            <a:endParaRPr lang="es-ES" sz="4000" dirty="0" smtClean="0"/>
          </a:p>
          <a:p>
            <a:endParaRPr lang="es-ES" sz="4000" dirty="0" smtClean="0"/>
          </a:p>
          <a:p>
            <a:pPr marL="285750" indent="-285750">
              <a:buFont typeface="Arial" panose="020B0604020202020204" pitchFamily="34" charset="0"/>
              <a:buChar char="•"/>
            </a:pPr>
            <a:r>
              <a:rPr lang="es-ES" sz="4000" dirty="0" smtClean="0">
                <a:hlinkClick r:id="rId4" action="ppaction://hlinksldjump"/>
              </a:rPr>
              <a:t> Hologramas 3D: Tecnológicos o Ficción </a:t>
            </a:r>
            <a:endParaRPr lang="es-ES" sz="4000" dirty="0" smtClean="0"/>
          </a:p>
          <a:p>
            <a:pPr marL="285750" indent="-285750">
              <a:buFont typeface="Arial" panose="020B0604020202020204" pitchFamily="34" charset="0"/>
              <a:buChar char="•"/>
            </a:pPr>
            <a:endParaRPr lang="es-ES" dirty="0" smtClean="0"/>
          </a:p>
          <a:p>
            <a:pPr marL="285750" indent="-285750">
              <a:buFont typeface="Arial" panose="020B0604020202020204" pitchFamily="34" charset="0"/>
              <a:buChar char="•"/>
            </a:pPr>
            <a:endParaRPr lang="es-ES" dirty="0" smtClean="0"/>
          </a:p>
          <a:p>
            <a:pPr marL="285750" indent="-285750">
              <a:buFont typeface="Arial" panose="020B0604020202020204" pitchFamily="34" charset="0"/>
              <a:buChar char="•"/>
            </a:pPr>
            <a:endParaRPr lang="es-ES" dirty="0"/>
          </a:p>
        </p:txBody>
      </p:sp>
    </p:spTree>
    <p:extLst>
      <p:ext uri="{BB962C8B-B14F-4D97-AF65-F5344CB8AC3E}">
        <p14:creationId xmlns:p14="http://schemas.microsoft.com/office/powerpoint/2010/main" val="412964926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886727" y="322609"/>
            <a:ext cx="7576882" cy="923330"/>
          </a:xfrm>
          <a:prstGeom prst="rect">
            <a:avLst/>
          </a:prstGeom>
        </p:spPr>
        <p:txBody>
          <a:bodyPr wrap="none">
            <a:spAutoFit/>
          </a:bodyPr>
          <a:lstStyle/>
          <a:p>
            <a:pPr lvl="0" algn="ctr"/>
            <a:r>
              <a:rPr lang="es-ES" sz="5400" b="1" u="sng" dirty="0" smtClean="0">
                <a:ln/>
                <a:solidFill>
                  <a:srgbClr val="029676"/>
                </a:solidFill>
              </a:rPr>
              <a:t>Historia Del Holograma</a:t>
            </a:r>
            <a:endParaRPr lang="es-ES" sz="5400" b="1" dirty="0">
              <a:ln/>
              <a:solidFill>
                <a:srgbClr val="029676"/>
              </a:solidFill>
            </a:endParaRPr>
          </a:p>
        </p:txBody>
      </p:sp>
      <p:sp>
        <p:nvSpPr>
          <p:cNvPr id="6" name="CuadroTexto 5"/>
          <p:cNvSpPr txBox="1"/>
          <p:nvPr/>
        </p:nvSpPr>
        <p:spPr>
          <a:xfrm>
            <a:off x="1308759" y="1502688"/>
            <a:ext cx="6358134" cy="5355312"/>
          </a:xfrm>
          <a:prstGeom prst="rect">
            <a:avLst/>
          </a:prstGeom>
          <a:noFill/>
        </p:spPr>
        <p:txBody>
          <a:bodyPr wrap="square" rtlCol="0">
            <a:spAutoFit/>
          </a:bodyPr>
          <a:lstStyle/>
          <a:p>
            <a:pPr algn="just"/>
            <a:r>
              <a:rPr lang="es-ES" dirty="0" err="1">
                <a:latin typeface="Calibri" panose="020F0502020204030204" pitchFamily="34" charset="0"/>
              </a:rPr>
              <a:t>Gabor</a:t>
            </a:r>
            <a:r>
              <a:rPr lang="es-ES" dirty="0">
                <a:latin typeface="Calibri" panose="020F0502020204030204" pitchFamily="34" charset="0"/>
              </a:rPr>
              <a:t> </a:t>
            </a:r>
            <a:r>
              <a:rPr lang="es-ES" dirty="0" err="1">
                <a:latin typeface="Calibri" panose="020F0502020204030204" pitchFamily="34" charset="0"/>
              </a:rPr>
              <a:t>fué</a:t>
            </a:r>
            <a:r>
              <a:rPr lang="es-ES" dirty="0">
                <a:latin typeface="Calibri" panose="020F0502020204030204" pitchFamily="34" charset="0"/>
              </a:rPr>
              <a:t> el descubridor del holograma y por ello recibió el premio Nobel de Física en el año 1971. Por supuesto que esto </a:t>
            </a:r>
            <a:r>
              <a:rPr lang="es-ES" dirty="0" err="1">
                <a:latin typeface="Calibri" panose="020F0502020204030204" pitchFamily="34" charset="0"/>
              </a:rPr>
              <a:t>fué</a:t>
            </a:r>
            <a:r>
              <a:rPr lang="es-ES" dirty="0">
                <a:latin typeface="Calibri" panose="020F0502020204030204" pitchFamily="34" charset="0"/>
              </a:rPr>
              <a:t> una holografía </a:t>
            </a:r>
            <a:r>
              <a:rPr lang="es-ES" dirty="0" err="1">
                <a:latin typeface="Calibri" panose="020F0502020204030204" pitchFamily="34" charset="0"/>
              </a:rPr>
              <a:t>preláser</a:t>
            </a:r>
            <a:r>
              <a:rPr lang="es-ES" dirty="0">
                <a:latin typeface="Calibri" panose="020F0502020204030204" pitchFamily="34" charset="0"/>
              </a:rPr>
              <a:t>, e hizo hologramas solamente de transparencias, donde su haz de referencia era la luz no obstruida que venía de las partes claras de la transparencia.</a:t>
            </a:r>
          </a:p>
          <a:p>
            <a:endParaRPr lang="es-ES" dirty="0">
              <a:latin typeface="Calibri" panose="020F0502020204030204" pitchFamily="34" charset="0"/>
            </a:endParaRPr>
          </a:p>
          <a:p>
            <a:pPr algn="just"/>
            <a:r>
              <a:rPr lang="es-ES" dirty="0">
                <a:latin typeface="Calibri" panose="020F0502020204030204" pitchFamily="34" charset="0"/>
              </a:rPr>
              <a:t>Un holograma es una imagen tridimensional registrada por medio de rayos láser, sobre una emulsión sensible especial. Procesada e iluminada adecuadamente, la imagen además de en tres dimensiones, aparece saliendo de sus limites, hacia afuera y/o hacia dentro de su marco, variando de perspectiva según sea la posición del espectador, es tan asombroso, que es difícil resistir la tentación de tocarlo.  </a:t>
            </a:r>
          </a:p>
          <a:p>
            <a:endParaRPr lang="es-ES" dirty="0">
              <a:latin typeface="Calibri" panose="020F0502020204030204" pitchFamily="34" charset="0"/>
            </a:endParaRPr>
          </a:p>
          <a:p>
            <a:r>
              <a:rPr lang="es-ES" dirty="0">
                <a:latin typeface="Calibri" panose="020F0502020204030204" pitchFamily="34" charset="0"/>
              </a:rPr>
              <a:t> Existen, básicamente, dos tipos de hologramas, los llamados de transmisión, visibles al ser iluminados por detrás y los de reflexión con luz que procede del mismo lado del observador.</a:t>
            </a:r>
            <a:r>
              <a:rPr lang="es-ES" dirty="0"/>
              <a:t/>
            </a:r>
            <a:br>
              <a:rPr lang="es-ES" dirty="0"/>
            </a:br>
            <a:endParaRPr lang="es-ES" dirty="0"/>
          </a:p>
          <a:p>
            <a:endParaRPr lang="es-ES" dirty="0"/>
          </a:p>
        </p:txBody>
      </p:sp>
      <p:pic>
        <p:nvPicPr>
          <p:cNvPr id="7" name="Imagen 6">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68642" y="2935553"/>
            <a:ext cx="3523136" cy="2489582"/>
          </a:xfrm>
          <a:prstGeom prst="rect">
            <a:avLst/>
          </a:prstGeom>
        </p:spPr>
      </p:pic>
      <p:sp>
        <p:nvSpPr>
          <p:cNvPr id="8" name="Botón de acción: Comienzo 7">
            <a:hlinkClick r:id="rId5" action="ppaction://hlinksldjump" highlightClick="1"/>
          </p:cNvPr>
          <p:cNvSpPr/>
          <p:nvPr/>
        </p:nvSpPr>
        <p:spPr>
          <a:xfrm>
            <a:off x="10448544" y="5827776"/>
            <a:ext cx="1389888" cy="938784"/>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148390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5"/>
                                        </p:tgtEl>
                                        <p:attrNameLst>
                                          <p:attrName>style.color</p:attrName>
                                        </p:attrNameLst>
                                      </p:cBhvr>
                                      <p:by>
                                        <p:hsl h="0" s="-12549" l="-25098"/>
                                      </p:by>
                                    </p:animClr>
                                    <p:animClr clrSpc="hsl" dir="cw">
                                      <p:cBhvr>
                                        <p:cTn id="7" dur="500" fill="hold"/>
                                        <p:tgtEl>
                                          <p:spTgt spid="5"/>
                                        </p:tgtEl>
                                        <p:attrNameLst>
                                          <p:attrName>fillcolor</p:attrName>
                                        </p:attrNameLst>
                                      </p:cBhvr>
                                      <p:by>
                                        <p:hsl h="0" s="-12549" l="-25098"/>
                                      </p:by>
                                    </p:animClr>
                                    <p:animClr clrSpc="hsl" dir="cw">
                                      <p:cBhvr>
                                        <p:cTn id="8" dur="500" fill="hold"/>
                                        <p:tgtEl>
                                          <p:spTgt spid="5"/>
                                        </p:tgtEl>
                                        <p:attrNameLst>
                                          <p:attrName>stroke.color</p:attrName>
                                        </p:attrNameLst>
                                      </p:cBhvr>
                                      <p:by>
                                        <p:hsl h="0" s="-12549" l="-25098"/>
                                      </p:by>
                                    </p:animClr>
                                    <p:set>
                                      <p:cBhvr>
                                        <p:cTn id="9"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89210" y="132022"/>
            <a:ext cx="9735014" cy="1754326"/>
          </a:xfrm>
          <a:prstGeom prst="rect">
            <a:avLst/>
          </a:prstGeom>
        </p:spPr>
        <p:txBody>
          <a:bodyPr wrap="square">
            <a:spAutoFit/>
          </a:bodyPr>
          <a:lstStyle/>
          <a:p>
            <a:pPr lvl="0" algn="ctr"/>
            <a:r>
              <a:rPr lang="es-ES" sz="5400" b="1" u="sng" dirty="0" smtClean="0">
                <a:ln/>
                <a:solidFill>
                  <a:srgbClr val="029676"/>
                </a:solidFill>
              </a:rPr>
              <a:t>Sistemas Holográficos Actuales</a:t>
            </a:r>
            <a:endParaRPr lang="es-ES" sz="5400" b="1" u="sng" dirty="0">
              <a:ln/>
              <a:solidFill>
                <a:srgbClr val="029676"/>
              </a:solidFill>
            </a:endParaRPr>
          </a:p>
        </p:txBody>
      </p:sp>
      <p:sp>
        <p:nvSpPr>
          <p:cNvPr id="7" name="Botón de acción: Comienzo 6">
            <a:hlinkClick r:id="rId2" action="ppaction://hlinksldjump" highlightClick="1"/>
          </p:cNvPr>
          <p:cNvSpPr/>
          <p:nvPr/>
        </p:nvSpPr>
        <p:spPr>
          <a:xfrm>
            <a:off x="10091854" y="5653668"/>
            <a:ext cx="1449658" cy="992459"/>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CuadroTexto 7"/>
          <p:cNvSpPr txBox="1"/>
          <p:nvPr/>
        </p:nvSpPr>
        <p:spPr>
          <a:xfrm>
            <a:off x="1962614" y="2163337"/>
            <a:ext cx="6512313" cy="4247317"/>
          </a:xfrm>
          <a:prstGeom prst="rect">
            <a:avLst/>
          </a:prstGeom>
          <a:noFill/>
        </p:spPr>
        <p:txBody>
          <a:bodyPr wrap="square" rtlCol="0">
            <a:spAutoFit/>
          </a:bodyPr>
          <a:lstStyle/>
          <a:p>
            <a:pPr algn="just"/>
            <a:r>
              <a:rPr lang="es-ES" dirty="0">
                <a:latin typeface="Calibri" panose="020F0502020204030204" pitchFamily="34" charset="0"/>
              </a:rPr>
              <a:t>Una de las aplicaciones con mayor aceptación de la holografía será como soporte de almacenamiento de información. Igual que al producir un DVD (Vídeo Disco Digital), en las técnicas de almacenamiento holográficas se emplean láseres que “escriben” la información en un polímero fotosensible, pero a diferencia del DVD, en el que los datos se almacenan en la superficie, la holografía utiliza para ello todo el volumen del material de almacenamiento. Los laboratorios de investigación están perfeccionando sus polímeros especiales para adecuarlos a la producción de soportes de datos con capacidades de hasta 1.6 </a:t>
            </a:r>
            <a:r>
              <a:rPr lang="es-ES" dirty="0" err="1">
                <a:latin typeface="Calibri" panose="020F0502020204030204" pitchFamily="34" charset="0"/>
              </a:rPr>
              <a:t>terabites</a:t>
            </a:r>
            <a:r>
              <a:rPr lang="es-ES" dirty="0">
                <a:latin typeface="Calibri" panose="020F0502020204030204" pitchFamily="34" charset="0"/>
              </a:rPr>
              <a:t> (1.600 </a:t>
            </a:r>
            <a:r>
              <a:rPr lang="es-ES" dirty="0" err="1">
                <a:latin typeface="Calibri" panose="020F0502020204030204" pitchFamily="34" charset="0"/>
              </a:rPr>
              <a:t>gigabites</a:t>
            </a:r>
            <a:r>
              <a:rPr lang="es-ES" dirty="0">
                <a:latin typeface="Calibri" panose="020F0502020204030204" pitchFamily="34" charset="0"/>
              </a:rPr>
              <a:t>). Este gigantesco volumen de datos, equivalente a 360 DVD actuales, corresponde a 780 millones de páginas DIN-A4 escritas, lo que equivale a los fondos de una gran biblioteca con unos cuatro millones de libros.</a:t>
            </a:r>
            <a:r>
              <a:rPr lang="es-ES" dirty="0"/>
              <a:t> </a:t>
            </a:r>
          </a:p>
          <a:p>
            <a:endParaRPr lang="es-ES" dirty="0"/>
          </a:p>
        </p:txBody>
      </p:sp>
    </p:spTree>
    <p:extLst>
      <p:ext uri="{BB962C8B-B14F-4D97-AF65-F5344CB8AC3E}">
        <p14:creationId xmlns:p14="http://schemas.microsoft.com/office/powerpoint/2010/main" val="1045609989"/>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70688" y="0"/>
            <a:ext cx="9107424" cy="1754326"/>
          </a:xfrm>
          <a:prstGeom prst="rect">
            <a:avLst/>
          </a:prstGeom>
        </p:spPr>
        <p:txBody>
          <a:bodyPr wrap="square">
            <a:spAutoFit/>
          </a:bodyPr>
          <a:lstStyle/>
          <a:p>
            <a:pPr lvl="0" algn="ctr"/>
            <a:r>
              <a:rPr lang="es-ES" sz="5400" b="1" u="sng" dirty="0" smtClean="0">
                <a:ln/>
                <a:solidFill>
                  <a:srgbClr val="029676"/>
                </a:solidFill>
              </a:rPr>
              <a:t>Hologramas 3D: Tecnológicos o Ficción</a:t>
            </a:r>
            <a:endParaRPr lang="es-ES" sz="5400" b="1" u="sng" dirty="0">
              <a:ln/>
              <a:solidFill>
                <a:srgbClr val="029676"/>
              </a:solidFill>
            </a:endParaRPr>
          </a:p>
        </p:txBody>
      </p:sp>
      <p:sp>
        <p:nvSpPr>
          <p:cNvPr id="6" name="CuadroTexto 5"/>
          <p:cNvSpPr txBox="1"/>
          <p:nvPr/>
        </p:nvSpPr>
        <p:spPr>
          <a:xfrm>
            <a:off x="2450592" y="1926336"/>
            <a:ext cx="5023104" cy="4801314"/>
          </a:xfrm>
          <a:prstGeom prst="rect">
            <a:avLst/>
          </a:prstGeom>
          <a:noFill/>
        </p:spPr>
        <p:txBody>
          <a:bodyPr wrap="square" rtlCol="0">
            <a:spAutoFit/>
          </a:bodyPr>
          <a:lstStyle/>
          <a:p>
            <a:pPr algn="just"/>
            <a:r>
              <a:rPr lang="es-ES" dirty="0">
                <a:latin typeface="Calibri" panose="020F0502020204030204" pitchFamily="34" charset="0"/>
              </a:rPr>
              <a:t>La tecnología como muchas veces se ha dicho avanza a pasos agigantados y ahora estamos en una época donde todo quiere transformarse en 3D. El mundo en que vivimos es 3D (tridimensional) y eso lo saben los científicos japoneses que inventaron una pantalla que muestra hologramas tridimensionales, pero ellos han ido más adelante y han logrado que estos sean palpables. Esta nueva tecnología es difícil de entender para muchos, pero según el portal </a:t>
            </a:r>
            <a:r>
              <a:rPr lang="es-ES" dirty="0" err="1">
                <a:latin typeface="Calibri" panose="020F0502020204030204" pitchFamily="34" charset="0"/>
              </a:rPr>
              <a:t>Fayer</a:t>
            </a:r>
            <a:r>
              <a:rPr lang="es-ES" dirty="0">
                <a:latin typeface="Calibri" panose="020F0502020204030204" pitchFamily="34" charset="0"/>
              </a:rPr>
              <a:t> </a:t>
            </a:r>
            <a:r>
              <a:rPr lang="es-ES" dirty="0" err="1">
                <a:latin typeface="Calibri" panose="020F0502020204030204" pitchFamily="34" charset="0"/>
              </a:rPr>
              <a:t>Wayer</a:t>
            </a:r>
            <a:r>
              <a:rPr lang="es-ES" dirty="0">
                <a:latin typeface="Calibri" panose="020F0502020204030204" pitchFamily="34" charset="0"/>
              </a:rPr>
              <a:t>: Esta basado en el fenómeno no lineal de ultrasonido conocido como “Presión de Radiación Acústica” (cuando un objeto interrumpe la propagación de ultrasonido, campo de presión es ejercida sobre la superficie del objeto). Y con un arreglo de transductores de ultrasonido se producen varios patrones de presión en un espacio 3D.”</a:t>
            </a:r>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98247" y="2333435"/>
            <a:ext cx="3211129" cy="1805368"/>
          </a:xfrm>
          <a:prstGeom prst="rect">
            <a:avLst/>
          </a:prstGeom>
        </p:spPr>
      </p:pic>
      <p:sp>
        <p:nvSpPr>
          <p:cNvPr id="8" name="Botón de acción: Comienzo 7">
            <a:hlinkClick r:id="rId3" action="ppaction://hlinksldjump" highlightClick="1"/>
          </p:cNvPr>
          <p:cNvSpPr/>
          <p:nvPr/>
        </p:nvSpPr>
        <p:spPr>
          <a:xfrm>
            <a:off x="10338816" y="5827776"/>
            <a:ext cx="1341120" cy="899874"/>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2231136"/>
            <a:ext cx="2045870" cy="1602867"/>
          </a:xfrm>
          <a:prstGeom prst="rect">
            <a:avLst/>
          </a:prstGeom>
        </p:spPr>
      </p:pic>
    </p:spTree>
    <p:extLst>
      <p:ext uri="{BB962C8B-B14F-4D97-AF65-F5344CB8AC3E}">
        <p14:creationId xmlns:p14="http://schemas.microsoft.com/office/powerpoint/2010/main" val="12797331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chemeClr val="accent2"/>
                                        </p:clrVal>
                                      </p:to>
                                    </p:set>
                                    <p:set>
                                      <p:cBhvr>
                                        <p:cTn id="7" dur="500" fill="hold"/>
                                        <p:tgtEl>
                                          <p:spTgt spid="5"/>
                                        </p:tgtEl>
                                        <p:attrNameLst>
                                          <p:attrName>fillcolor</p:attrName>
                                        </p:attrNameLst>
                                      </p:cBhvr>
                                      <p:to>
                                        <p:clrVal>
                                          <a:schemeClr val="accent2"/>
                                        </p:clrVal>
                                      </p:to>
                                    </p:set>
                                    <p:set>
                                      <p:cBhvr>
                                        <p:cTn id="8" dur="500" fill="hold"/>
                                        <p:tgtEl>
                                          <p:spTgt spid="5"/>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42" presetClass="exit" presetSubtype="0" fill="hold" nodeType="clickEffect">
                                  <p:stCondLst>
                                    <p:cond delay="0"/>
                                  </p:stCondLst>
                                  <p:childTnLst>
                                    <p:animEffect transition="out" filter="fade">
                                      <p:cBhvr>
                                        <p:cTn id="12" dur="1000"/>
                                        <p:tgtEl>
                                          <p:spTgt spid="9"/>
                                        </p:tgtEl>
                                      </p:cBhvr>
                                    </p:animEffect>
                                    <p:anim calcmode="lin" valueType="num">
                                      <p:cBhvr>
                                        <p:cTn id="13" dur="1000"/>
                                        <p:tgtEl>
                                          <p:spTgt spid="9"/>
                                        </p:tgtEl>
                                        <p:attrNameLst>
                                          <p:attrName>ppt_x</p:attrName>
                                        </p:attrNameLst>
                                      </p:cBhvr>
                                      <p:tavLst>
                                        <p:tav tm="0">
                                          <p:val>
                                            <p:strVal val="ppt_x"/>
                                          </p:val>
                                        </p:tav>
                                        <p:tav tm="100000">
                                          <p:val>
                                            <p:strVal val="ppt_x"/>
                                          </p:val>
                                        </p:tav>
                                      </p:tavLst>
                                    </p:anim>
                                    <p:anim calcmode="lin" valueType="num">
                                      <p:cBhvr>
                                        <p:cTn id="14" dur="1000"/>
                                        <p:tgtEl>
                                          <p:spTgt spid="9"/>
                                        </p:tgtEl>
                                        <p:attrNameLst>
                                          <p:attrName>ppt_y</p:attrName>
                                        </p:attrNameLst>
                                      </p:cBhvr>
                                      <p:tavLst>
                                        <p:tav tm="0">
                                          <p:val>
                                            <p:strVal val="ppt_y"/>
                                          </p:val>
                                        </p:tav>
                                        <p:tav tm="100000">
                                          <p:val>
                                            <p:strVal val="ppt_y+.1"/>
                                          </p:val>
                                        </p:tav>
                                      </p:tavLst>
                                    </p:anim>
                                    <p:set>
                                      <p:cBhvr>
                                        <p:cTn id="15" dur="1" fill="hold">
                                          <p:stCondLst>
                                            <p:cond delay="999"/>
                                          </p:stCondLst>
                                        </p:cTn>
                                        <p:tgtEl>
                                          <p:spTgt spid="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42" presetClass="path" presetSubtype="0" accel="50000" decel="50000" fill="hold" nodeType="clickEffect">
                                  <p:stCondLst>
                                    <p:cond delay="0"/>
                                  </p:stCondLst>
                                  <p:childTnLst>
                                    <p:animMotion origin="layout" path="M -3.95833E-6 7.40741E-7 L -3.95833E-6 0.25 " pathEditMode="relative" rAng="0" ptsTypes="AA">
                                      <p:cBhvr>
                                        <p:cTn id="19" dur="2000" fill="hold"/>
                                        <p:tgtEl>
                                          <p:spTgt spid="7"/>
                                        </p:tgtEl>
                                        <p:attrNameLst>
                                          <p:attrName>ppt_x</p:attrName>
                                          <p:attrName>ppt_y</p:attrName>
                                        </p:attrNameLst>
                                      </p:cBhvr>
                                      <p:rCtr x="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70688" y="0"/>
            <a:ext cx="9107424" cy="1754326"/>
          </a:xfrm>
          <a:prstGeom prst="rect">
            <a:avLst/>
          </a:prstGeom>
        </p:spPr>
        <p:txBody>
          <a:bodyPr wrap="square">
            <a:spAutoFit/>
          </a:bodyPr>
          <a:lstStyle/>
          <a:p>
            <a:pPr lvl="0" algn="ctr"/>
            <a:r>
              <a:rPr lang="es-ES" sz="5400" b="1" u="sng" dirty="0" smtClean="0">
                <a:ln/>
                <a:solidFill>
                  <a:srgbClr val="029676"/>
                </a:solidFill>
              </a:rPr>
              <a:t>Visión Histórica de la Holografía </a:t>
            </a:r>
            <a:endParaRPr lang="es-ES" sz="5400" b="1" u="sng" dirty="0">
              <a:ln/>
              <a:solidFill>
                <a:srgbClr val="029676"/>
              </a:solidFill>
            </a:endParaRPr>
          </a:p>
        </p:txBody>
      </p:sp>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1367" y="3813176"/>
            <a:ext cx="3211129" cy="1805368"/>
          </a:xfrm>
          <a:prstGeom prst="rect">
            <a:avLst/>
          </a:prstGeom>
        </p:spPr>
      </p:pic>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72547" y="3813176"/>
            <a:ext cx="2045870" cy="1602867"/>
          </a:xfrm>
          <a:prstGeom prst="rect">
            <a:avLst/>
          </a:prstGeom>
        </p:spPr>
      </p:pic>
      <p:sp>
        <p:nvSpPr>
          <p:cNvPr id="2" name="Flecha derecha 1"/>
          <p:cNvSpPr/>
          <p:nvPr/>
        </p:nvSpPr>
        <p:spPr>
          <a:xfrm>
            <a:off x="4095482" y="2678806"/>
            <a:ext cx="978794" cy="579549"/>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p>
        </p:txBody>
      </p:sp>
      <p:graphicFrame>
        <p:nvGraphicFramePr>
          <p:cNvPr id="3" name="Objeto 2">
            <a:hlinkClick r:id="rId5" action="ppaction://hlinkfile"/>
          </p:cNvPr>
          <p:cNvGraphicFramePr>
            <a:graphicFrameLocks noChangeAspect="1"/>
          </p:cNvGraphicFramePr>
          <p:nvPr>
            <p:extLst>
              <p:ext uri="{D42A27DB-BD31-4B8C-83A1-F6EECF244321}">
                <p14:modId xmlns:p14="http://schemas.microsoft.com/office/powerpoint/2010/main" val="2494084275"/>
              </p:ext>
            </p:extLst>
          </p:nvPr>
        </p:nvGraphicFramePr>
        <p:xfrm>
          <a:off x="5638800" y="2498502"/>
          <a:ext cx="1558132" cy="1314674"/>
        </p:xfrm>
        <a:graphic>
          <a:graphicData uri="http://schemas.openxmlformats.org/presentationml/2006/ole">
            <mc:AlternateContent xmlns:mc="http://schemas.openxmlformats.org/markup-compatibility/2006">
              <mc:Choice xmlns:v="urn:schemas-microsoft-com:vml" Requires="v">
                <p:oleObj spid="_x0000_s1026" name="Documento" showAsIcon="1" r:id="rId6" imgW="914400" imgH="771480" progId="Word.Document.12">
                  <p:link updateAutomatic="1"/>
                </p:oleObj>
              </mc:Choice>
              <mc:Fallback>
                <p:oleObj name="Documento" showAsIcon="1" r:id="rId6" imgW="914400" imgH="771480" progId="Word.Document.12">
                  <p:link updateAutomatic="1"/>
                  <p:pic>
                    <p:nvPicPr>
                      <p:cNvPr id="0" name=""/>
                      <p:cNvPicPr/>
                      <p:nvPr/>
                    </p:nvPicPr>
                    <p:blipFill>
                      <a:blip r:embed="rId7"/>
                      <a:stretch>
                        <a:fillRect/>
                      </a:stretch>
                    </p:blipFill>
                    <p:spPr>
                      <a:xfrm>
                        <a:off x="5638800" y="2498502"/>
                        <a:ext cx="1558132" cy="1314674"/>
                      </a:xfrm>
                      <a:prstGeom prst="rect">
                        <a:avLst/>
                      </a:prstGeom>
                    </p:spPr>
                  </p:pic>
                </p:oleObj>
              </mc:Fallback>
            </mc:AlternateContent>
          </a:graphicData>
        </a:graphic>
      </p:graphicFrame>
      <p:sp>
        <p:nvSpPr>
          <p:cNvPr id="4" name="CuadroTexto 3"/>
          <p:cNvSpPr txBox="1"/>
          <p:nvPr/>
        </p:nvSpPr>
        <p:spPr>
          <a:xfrm>
            <a:off x="2584005" y="2786507"/>
            <a:ext cx="1660302" cy="369332"/>
          </a:xfrm>
          <a:prstGeom prst="rect">
            <a:avLst/>
          </a:prstGeom>
          <a:noFill/>
        </p:spPr>
        <p:txBody>
          <a:bodyPr wrap="square" rtlCol="0">
            <a:spAutoFit/>
          </a:bodyPr>
          <a:lstStyle/>
          <a:p>
            <a:r>
              <a:rPr lang="es-ES" dirty="0" smtClean="0"/>
              <a:t>Ir al archivo</a:t>
            </a:r>
            <a:endParaRPr lang="es-ES" dirty="0"/>
          </a:p>
        </p:txBody>
      </p:sp>
    </p:spTree>
    <p:extLst>
      <p:ext uri="{BB962C8B-B14F-4D97-AF65-F5344CB8AC3E}">
        <p14:creationId xmlns:p14="http://schemas.microsoft.com/office/powerpoint/2010/main" val="928357766"/>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chemeClr val="accent2"/>
                                        </p:clrVal>
                                      </p:to>
                                    </p:set>
                                    <p:set>
                                      <p:cBhvr>
                                        <p:cTn id="7" dur="500" fill="hold"/>
                                        <p:tgtEl>
                                          <p:spTgt spid="5"/>
                                        </p:tgtEl>
                                        <p:attrNameLst>
                                          <p:attrName>fillcolor</p:attrName>
                                        </p:attrNameLst>
                                      </p:cBhvr>
                                      <p:to>
                                        <p:clrVal>
                                          <a:schemeClr val="accent2"/>
                                        </p:clrVal>
                                      </p:to>
                                    </p:set>
                                    <p:set>
                                      <p:cBhvr>
                                        <p:cTn id="8" dur="500" fill="hold"/>
                                        <p:tgtEl>
                                          <p:spTgt spid="5"/>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42" presetClass="exit" presetSubtype="0" fill="hold" nodeType="clickEffect">
                                  <p:stCondLst>
                                    <p:cond delay="0"/>
                                  </p:stCondLst>
                                  <p:childTnLst>
                                    <p:animEffect transition="out" filter="fade">
                                      <p:cBhvr>
                                        <p:cTn id="12" dur="1000"/>
                                        <p:tgtEl>
                                          <p:spTgt spid="9"/>
                                        </p:tgtEl>
                                      </p:cBhvr>
                                    </p:animEffect>
                                    <p:anim calcmode="lin" valueType="num">
                                      <p:cBhvr>
                                        <p:cTn id="13" dur="1000"/>
                                        <p:tgtEl>
                                          <p:spTgt spid="9"/>
                                        </p:tgtEl>
                                        <p:attrNameLst>
                                          <p:attrName>ppt_x</p:attrName>
                                        </p:attrNameLst>
                                      </p:cBhvr>
                                      <p:tavLst>
                                        <p:tav tm="0">
                                          <p:val>
                                            <p:strVal val="ppt_x"/>
                                          </p:val>
                                        </p:tav>
                                        <p:tav tm="100000">
                                          <p:val>
                                            <p:strVal val="ppt_x"/>
                                          </p:val>
                                        </p:tav>
                                      </p:tavLst>
                                    </p:anim>
                                    <p:anim calcmode="lin" valueType="num">
                                      <p:cBhvr>
                                        <p:cTn id="14" dur="1000"/>
                                        <p:tgtEl>
                                          <p:spTgt spid="9"/>
                                        </p:tgtEl>
                                        <p:attrNameLst>
                                          <p:attrName>ppt_y</p:attrName>
                                        </p:attrNameLst>
                                      </p:cBhvr>
                                      <p:tavLst>
                                        <p:tav tm="0">
                                          <p:val>
                                            <p:strVal val="ppt_y"/>
                                          </p:val>
                                        </p:tav>
                                        <p:tav tm="100000">
                                          <p:val>
                                            <p:strVal val="ppt_y+.1"/>
                                          </p:val>
                                        </p:tav>
                                      </p:tavLst>
                                    </p:anim>
                                    <p:set>
                                      <p:cBhvr>
                                        <p:cTn id="15" dur="1" fill="hold">
                                          <p:stCondLst>
                                            <p:cond delay="999"/>
                                          </p:stCondLst>
                                        </p:cTn>
                                        <p:tgtEl>
                                          <p:spTgt spid="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42" presetClass="path" presetSubtype="0" accel="50000" decel="50000" fill="hold" nodeType="clickEffect">
                                  <p:stCondLst>
                                    <p:cond delay="0"/>
                                  </p:stCondLst>
                                  <p:childTnLst>
                                    <p:animMotion origin="layout" path="M -3.95833E-6 7.40741E-7 L -3.95833E-6 0.25 " pathEditMode="relative" rAng="0" ptsTypes="AA">
                                      <p:cBhvr>
                                        <p:cTn id="19" dur="2000" fill="hold"/>
                                        <p:tgtEl>
                                          <p:spTgt spid="7"/>
                                        </p:tgtEl>
                                        <p:attrNameLst>
                                          <p:attrName>ppt_x</p:attrName>
                                          <p:attrName>ppt_y</p:attrName>
                                        </p:attrNameLst>
                                      </p:cBhvr>
                                      <p:rCtr x="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200998" y="744175"/>
            <a:ext cx="9107424" cy="923330"/>
          </a:xfrm>
          <a:prstGeom prst="rect">
            <a:avLst/>
          </a:prstGeom>
        </p:spPr>
        <p:txBody>
          <a:bodyPr wrap="square">
            <a:spAutoFit/>
          </a:bodyPr>
          <a:lstStyle/>
          <a:p>
            <a:pPr lvl="0" algn="ctr"/>
            <a:r>
              <a:rPr lang="es-ES" sz="5400" b="1" u="sng" dirty="0" smtClean="0">
                <a:ln/>
                <a:solidFill>
                  <a:srgbClr val="029676"/>
                </a:solidFill>
              </a:rPr>
              <a:t>Ventajas y desventajas</a:t>
            </a:r>
          </a:p>
        </p:txBody>
      </p:sp>
      <p:sp>
        <p:nvSpPr>
          <p:cNvPr id="4" name="CuadroTexto 3"/>
          <p:cNvSpPr txBox="1"/>
          <p:nvPr/>
        </p:nvSpPr>
        <p:spPr>
          <a:xfrm>
            <a:off x="2584005" y="2786507"/>
            <a:ext cx="1660302" cy="369332"/>
          </a:xfrm>
          <a:prstGeom prst="rect">
            <a:avLst/>
          </a:prstGeom>
          <a:noFill/>
        </p:spPr>
        <p:txBody>
          <a:bodyPr wrap="square" rtlCol="0">
            <a:spAutoFit/>
          </a:bodyPr>
          <a:lstStyle/>
          <a:p>
            <a:r>
              <a:rPr lang="es-ES" dirty="0" smtClean="0"/>
              <a:t>Ir al archivo</a:t>
            </a:r>
            <a:endParaRPr lang="es-ES" dirty="0"/>
          </a:p>
        </p:txBody>
      </p:sp>
      <p:sp>
        <p:nvSpPr>
          <p:cNvPr id="6" name="Flecha izquierda y arriba 5"/>
          <p:cNvSpPr/>
          <p:nvPr/>
        </p:nvSpPr>
        <p:spPr>
          <a:xfrm rot="8440332">
            <a:off x="4211391" y="2647155"/>
            <a:ext cx="901521" cy="991673"/>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8" name="Objeto 7">
            <a:hlinkClick r:id="" action="ppaction://ole?verb=0"/>
          </p:cNvPr>
          <p:cNvGraphicFramePr>
            <a:graphicFrameLocks noChangeAspect="1"/>
          </p:cNvGraphicFramePr>
          <p:nvPr>
            <p:extLst>
              <p:ext uri="{D42A27DB-BD31-4B8C-83A1-F6EECF244321}">
                <p14:modId xmlns:p14="http://schemas.microsoft.com/office/powerpoint/2010/main" val="2018870636"/>
              </p:ext>
            </p:extLst>
          </p:nvPr>
        </p:nvGraphicFramePr>
        <p:xfrm>
          <a:off x="5202335" y="2199648"/>
          <a:ext cx="914400" cy="771525"/>
        </p:xfrm>
        <a:graphic>
          <a:graphicData uri="http://schemas.openxmlformats.org/presentationml/2006/ole">
            <mc:AlternateContent xmlns:mc="http://schemas.openxmlformats.org/markup-compatibility/2006">
              <mc:Choice xmlns:v="urn:schemas-microsoft-com:vml" Requires="v">
                <p:oleObj spid="_x0000_s2050" name="Presentación" showAsIcon="1" r:id="rId3" imgW="914400" imgH="771480" progId="PowerPoint.Show.12">
                  <p:link updateAutomatic="1"/>
                </p:oleObj>
              </mc:Choice>
              <mc:Fallback>
                <p:oleObj name="Presentación" showAsIcon="1" r:id="rId3" imgW="914400" imgH="771480" progId="PowerPoint.Show.12">
                  <p:link updateAutomatic="1"/>
                  <p:pic>
                    <p:nvPicPr>
                      <p:cNvPr id="0" name=""/>
                      <p:cNvPicPr/>
                      <p:nvPr/>
                    </p:nvPicPr>
                    <p:blipFill>
                      <a:blip r:embed="rId4"/>
                      <a:stretch>
                        <a:fillRect/>
                      </a:stretch>
                    </p:blipFill>
                    <p:spPr>
                      <a:xfrm>
                        <a:off x="5202335" y="2199648"/>
                        <a:ext cx="914400" cy="771525"/>
                      </a:xfrm>
                      <a:prstGeom prst="rect">
                        <a:avLst/>
                      </a:prstGeom>
                    </p:spPr>
                  </p:pic>
                </p:oleObj>
              </mc:Fallback>
            </mc:AlternateContent>
          </a:graphicData>
        </a:graphic>
      </p:graphicFrame>
      <p:graphicFrame>
        <p:nvGraphicFramePr>
          <p:cNvPr id="10" name="Objeto 9">
            <a:hlinkClick r:id="rId5" action="ppaction://hlinkfile"/>
          </p:cNvPr>
          <p:cNvGraphicFramePr>
            <a:graphicFrameLocks noChangeAspect="1"/>
          </p:cNvGraphicFramePr>
          <p:nvPr>
            <p:extLst>
              <p:ext uri="{D42A27DB-BD31-4B8C-83A1-F6EECF244321}">
                <p14:modId xmlns:p14="http://schemas.microsoft.com/office/powerpoint/2010/main" val="791250883"/>
              </p:ext>
            </p:extLst>
          </p:nvPr>
        </p:nvGraphicFramePr>
        <p:xfrm>
          <a:off x="5253121" y="3314810"/>
          <a:ext cx="914400" cy="771525"/>
        </p:xfrm>
        <a:graphic>
          <a:graphicData uri="http://schemas.openxmlformats.org/presentationml/2006/ole">
            <mc:AlternateContent xmlns:mc="http://schemas.openxmlformats.org/markup-compatibility/2006">
              <mc:Choice xmlns:v="urn:schemas-microsoft-com:vml" Requires="v">
                <p:oleObj spid="_x0000_s2051" name="Hoja de cálculo" showAsIcon="1" r:id="rId6" imgW="914400" imgH="771480" progId="Excel.Sheet.8">
                  <p:link updateAutomatic="1"/>
                </p:oleObj>
              </mc:Choice>
              <mc:Fallback>
                <p:oleObj name="Hoja de cálculo" showAsIcon="1" r:id="rId6" imgW="914400" imgH="771480" progId="Excel.Sheet.8">
                  <p:link updateAutomatic="1"/>
                  <p:pic>
                    <p:nvPicPr>
                      <p:cNvPr id="0" name=""/>
                      <p:cNvPicPr/>
                      <p:nvPr/>
                    </p:nvPicPr>
                    <p:blipFill>
                      <a:blip r:embed="rId7"/>
                      <a:stretch>
                        <a:fillRect/>
                      </a:stretch>
                    </p:blipFill>
                    <p:spPr>
                      <a:xfrm>
                        <a:off x="5253121" y="331481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43299201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chemeClr val="accent2"/>
                                        </p:clrVal>
                                      </p:to>
                                    </p:set>
                                    <p:set>
                                      <p:cBhvr>
                                        <p:cTn id="7" dur="500" fill="hold"/>
                                        <p:tgtEl>
                                          <p:spTgt spid="5"/>
                                        </p:tgtEl>
                                        <p:attrNameLst>
                                          <p:attrName>fillcolor</p:attrName>
                                        </p:attrNameLst>
                                      </p:cBhvr>
                                      <p:to>
                                        <p:clrVal>
                                          <a:schemeClr val="accent2"/>
                                        </p:clrVal>
                                      </p:to>
                                    </p:set>
                                    <p:set>
                                      <p:cBhvr>
                                        <p:cTn id="8"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53568" y="197811"/>
            <a:ext cx="6096000" cy="923330"/>
          </a:xfrm>
          <a:prstGeom prst="rect">
            <a:avLst/>
          </a:prstGeom>
        </p:spPr>
        <p:txBody>
          <a:bodyPr>
            <a:spAutoFit/>
          </a:bodyPr>
          <a:lstStyle/>
          <a:p>
            <a:pPr lvl="0" algn="ctr"/>
            <a:r>
              <a:rPr lang="es-ES" sz="5400" b="1" u="sng" dirty="0" smtClean="0">
                <a:ln/>
                <a:solidFill>
                  <a:srgbClr val="029676"/>
                </a:solidFill>
              </a:rPr>
              <a:t>Bibliografía</a:t>
            </a:r>
            <a:endParaRPr lang="es-ES" sz="5400" b="1" u="sng" dirty="0">
              <a:ln/>
              <a:solidFill>
                <a:srgbClr val="029676"/>
              </a:solidFill>
            </a:endParaRPr>
          </a:p>
        </p:txBody>
      </p:sp>
      <p:sp>
        <p:nvSpPr>
          <p:cNvPr id="5" name="CuadroTexto 4"/>
          <p:cNvSpPr txBox="1"/>
          <p:nvPr/>
        </p:nvSpPr>
        <p:spPr>
          <a:xfrm>
            <a:off x="1146048" y="1475232"/>
            <a:ext cx="8461248" cy="3108543"/>
          </a:xfrm>
          <a:prstGeom prst="rect">
            <a:avLst/>
          </a:prstGeom>
          <a:noFill/>
        </p:spPr>
        <p:txBody>
          <a:bodyPr wrap="square" rtlCol="0">
            <a:spAutoFit/>
          </a:bodyPr>
          <a:lstStyle/>
          <a:p>
            <a:pPr marL="285750" indent="-285750">
              <a:buFont typeface="Arial" panose="020B0604020202020204" pitchFamily="34" charset="0"/>
              <a:buChar char="•"/>
            </a:pPr>
            <a:r>
              <a:rPr lang="es-ES" sz="2800" dirty="0" smtClean="0">
                <a:latin typeface="Calibri" panose="020F0502020204030204" pitchFamily="34" charset="0"/>
              </a:rPr>
              <a:t>Google </a:t>
            </a:r>
          </a:p>
          <a:p>
            <a:endParaRPr lang="es-ES" sz="2800" dirty="0" smtClean="0">
              <a:latin typeface="Calibri" panose="020F0502020204030204" pitchFamily="34" charset="0"/>
            </a:endParaRPr>
          </a:p>
          <a:p>
            <a:pPr marL="285750" indent="-285750">
              <a:buFont typeface="Arial" panose="020B0604020202020204" pitchFamily="34" charset="0"/>
              <a:buChar char="•"/>
            </a:pPr>
            <a:r>
              <a:rPr lang="es-ES" sz="2800" dirty="0" err="1" smtClean="0">
                <a:latin typeface="Calibri" panose="020F0502020204030204" pitchFamily="34" charset="0"/>
              </a:rPr>
              <a:t>wikipedia</a:t>
            </a:r>
            <a:endParaRPr lang="es-ES" sz="2800" dirty="0" smtClean="0">
              <a:latin typeface="Calibri" panose="020F0502020204030204" pitchFamily="34" charset="0"/>
            </a:endParaRPr>
          </a:p>
          <a:p>
            <a:pPr marL="285750" indent="-285750">
              <a:buFont typeface="Arial" panose="020B0604020202020204" pitchFamily="34" charset="0"/>
              <a:buChar char="•"/>
            </a:pPr>
            <a:endParaRPr lang="es-ES" sz="2800" dirty="0" smtClean="0">
              <a:latin typeface="Calibri" panose="020F0502020204030204" pitchFamily="34" charset="0"/>
            </a:endParaRPr>
          </a:p>
          <a:p>
            <a:endParaRPr lang="es-ES" sz="2800" dirty="0" smtClean="0">
              <a:latin typeface="Calibri" panose="020F0502020204030204" pitchFamily="34" charset="0"/>
            </a:endParaRPr>
          </a:p>
          <a:p>
            <a:pPr marL="285750" indent="-285750">
              <a:buFont typeface="Arial" panose="020B0604020202020204" pitchFamily="34" charset="0"/>
              <a:buChar char="•"/>
            </a:pPr>
            <a:r>
              <a:rPr lang="es-ES" sz="2800" dirty="0" smtClean="0">
                <a:latin typeface="Calibri" panose="020F0502020204030204" pitchFamily="34" charset="0"/>
              </a:rPr>
              <a:t>http://proyector3d.blogspot.com/2013/02/historia-del-holograma.html</a:t>
            </a:r>
            <a:endParaRPr lang="es-ES" sz="2800" dirty="0">
              <a:latin typeface="Calibri" panose="020F0502020204030204" pitchFamily="34" charset="0"/>
            </a:endParaRPr>
          </a:p>
        </p:txBody>
      </p:sp>
    </p:spTree>
    <p:extLst>
      <p:ext uri="{BB962C8B-B14F-4D97-AF65-F5344CB8AC3E}">
        <p14:creationId xmlns:p14="http://schemas.microsoft.com/office/powerpoint/2010/main" val="36338477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Faceta">
  <a:themeElements>
    <a:clrScheme name="Personalizado 1">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000000"/>
      </a:hlink>
      <a:folHlink>
        <a:srgbClr val="00000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80</TotalTime>
  <Words>472</Words>
  <Application>Microsoft Office PowerPoint</Application>
  <PresentationFormat>Panorámica</PresentationFormat>
  <Paragraphs>36</Paragraphs>
  <Slides>8</Slides>
  <Notes>1</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Vínculos</vt:lpstr>
      </vt:variant>
      <vt:variant>
        <vt:i4>3</vt:i4>
      </vt:variant>
      <vt:variant>
        <vt:lpstr>Títulos de diapositiva</vt:lpstr>
      </vt:variant>
      <vt:variant>
        <vt:i4>8</vt:i4>
      </vt:variant>
    </vt:vector>
  </HeadingPairs>
  <TitlesOfParts>
    <vt:vector size="16" baseType="lpstr">
      <vt:lpstr>Arial</vt:lpstr>
      <vt:lpstr>Calibri</vt:lpstr>
      <vt:lpstr>Trebuchet MS</vt:lpstr>
      <vt:lpstr>Wingdings 3</vt:lpstr>
      <vt:lpstr>Faceta</vt:lpstr>
      <vt:lpstr>C:\Users\Ecotec\Desktop\hologramas 3d.docx</vt:lpstr>
      <vt:lpstr>C:\Users\Ecotec\Desktop\Barreras que nos impiden conocernos.pptx</vt:lpstr>
      <vt:lpstr>C:\Users\Ecotec\Desktop\Buscar-factura_06Mayo_A.xls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Ecotec</dc:creator>
  <cp:lastModifiedBy>Denisse tatiana Vasquez muñoz</cp:lastModifiedBy>
  <cp:revision>9</cp:revision>
  <dcterms:created xsi:type="dcterms:W3CDTF">2013-05-08T16:59:55Z</dcterms:created>
  <dcterms:modified xsi:type="dcterms:W3CDTF">2013-05-13T17:22:43Z</dcterms:modified>
</cp:coreProperties>
</file>