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32404050" cy="43205400"/>
  <p:notesSz cx="6858000" cy="9144000"/>
  <p:defaultTextStyle>
    <a:defPPr>
      <a:defRPr lang="es-MX"/>
    </a:defPPr>
    <a:lvl1pPr marL="0" algn="l" defTabSz="4320540" rtl="0" eaLnBrk="1" latinLnBrk="0" hangingPunct="1">
      <a:defRPr sz="8500" kern="1200">
        <a:solidFill>
          <a:schemeClr val="tx1"/>
        </a:solidFill>
        <a:latin typeface="+mn-lt"/>
        <a:ea typeface="+mn-ea"/>
        <a:cs typeface="+mn-cs"/>
      </a:defRPr>
    </a:lvl1pPr>
    <a:lvl2pPr marL="2160270" algn="l" defTabSz="4320540" rtl="0" eaLnBrk="1" latinLnBrk="0" hangingPunct="1">
      <a:defRPr sz="8500" kern="1200">
        <a:solidFill>
          <a:schemeClr val="tx1"/>
        </a:solidFill>
        <a:latin typeface="+mn-lt"/>
        <a:ea typeface="+mn-ea"/>
        <a:cs typeface="+mn-cs"/>
      </a:defRPr>
    </a:lvl2pPr>
    <a:lvl3pPr marL="4320540" algn="l" defTabSz="4320540" rtl="0" eaLnBrk="1" latinLnBrk="0" hangingPunct="1">
      <a:defRPr sz="8500" kern="1200">
        <a:solidFill>
          <a:schemeClr val="tx1"/>
        </a:solidFill>
        <a:latin typeface="+mn-lt"/>
        <a:ea typeface="+mn-ea"/>
        <a:cs typeface="+mn-cs"/>
      </a:defRPr>
    </a:lvl3pPr>
    <a:lvl4pPr marL="6480810" algn="l" defTabSz="4320540" rtl="0" eaLnBrk="1" latinLnBrk="0" hangingPunct="1">
      <a:defRPr sz="8500" kern="1200">
        <a:solidFill>
          <a:schemeClr val="tx1"/>
        </a:solidFill>
        <a:latin typeface="+mn-lt"/>
        <a:ea typeface="+mn-ea"/>
        <a:cs typeface="+mn-cs"/>
      </a:defRPr>
    </a:lvl4pPr>
    <a:lvl5pPr marL="8641080" algn="l" defTabSz="4320540" rtl="0" eaLnBrk="1" latinLnBrk="0" hangingPunct="1">
      <a:defRPr sz="8500" kern="1200">
        <a:solidFill>
          <a:schemeClr val="tx1"/>
        </a:solidFill>
        <a:latin typeface="+mn-lt"/>
        <a:ea typeface="+mn-ea"/>
        <a:cs typeface="+mn-cs"/>
      </a:defRPr>
    </a:lvl5pPr>
    <a:lvl6pPr marL="10801350" algn="l" defTabSz="4320540" rtl="0" eaLnBrk="1" latinLnBrk="0" hangingPunct="1">
      <a:defRPr sz="8500" kern="1200">
        <a:solidFill>
          <a:schemeClr val="tx1"/>
        </a:solidFill>
        <a:latin typeface="+mn-lt"/>
        <a:ea typeface="+mn-ea"/>
        <a:cs typeface="+mn-cs"/>
      </a:defRPr>
    </a:lvl6pPr>
    <a:lvl7pPr marL="12961620" algn="l" defTabSz="4320540" rtl="0" eaLnBrk="1" latinLnBrk="0" hangingPunct="1">
      <a:defRPr sz="8500" kern="1200">
        <a:solidFill>
          <a:schemeClr val="tx1"/>
        </a:solidFill>
        <a:latin typeface="+mn-lt"/>
        <a:ea typeface="+mn-ea"/>
        <a:cs typeface="+mn-cs"/>
      </a:defRPr>
    </a:lvl7pPr>
    <a:lvl8pPr marL="15121890" algn="l" defTabSz="4320540" rtl="0" eaLnBrk="1" latinLnBrk="0" hangingPunct="1">
      <a:defRPr sz="8500" kern="1200">
        <a:solidFill>
          <a:schemeClr val="tx1"/>
        </a:solidFill>
        <a:latin typeface="+mn-lt"/>
        <a:ea typeface="+mn-ea"/>
        <a:cs typeface="+mn-cs"/>
      </a:defRPr>
    </a:lvl8pPr>
    <a:lvl9pPr marL="17282160" algn="l" defTabSz="4320540" rtl="0" eaLnBrk="1" latinLnBrk="0" hangingPunct="1">
      <a:defRPr sz="85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7336" autoAdjust="0"/>
  </p:normalViewPr>
  <p:slideViewPr>
    <p:cSldViewPr>
      <p:cViewPr>
        <p:scale>
          <a:sx n="40" d="100"/>
          <a:sy n="40" d="100"/>
        </p:scale>
        <p:origin x="-696" y="-24"/>
      </p:cViewPr>
      <p:guideLst>
        <p:guide orient="horz" pos="13608"/>
        <p:guide pos="1020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2430304" y="13421680"/>
            <a:ext cx="27543443" cy="9261158"/>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4860608" y="24483060"/>
            <a:ext cx="22682835" cy="11041380"/>
          </a:xfrm>
        </p:spPr>
        <p:txBody>
          <a:bodyPr/>
          <a:lstStyle>
            <a:lvl1pPr marL="0" indent="0" algn="ctr">
              <a:buNone/>
              <a:defRPr>
                <a:solidFill>
                  <a:schemeClr val="tx1">
                    <a:tint val="75000"/>
                  </a:schemeClr>
                </a:solidFill>
              </a:defRPr>
            </a:lvl1pPr>
            <a:lvl2pPr marL="2160270" indent="0" algn="ctr">
              <a:buNone/>
              <a:defRPr>
                <a:solidFill>
                  <a:schemeClr val="tx1">
                    <a:tint val="75000"/>
                  </a:schemeClr>
                </a:solidFill>
              </a:defRPr>
            </a:lvl2pPr>
            <a:lvl3pPr marL="4320540" indent="0" algn="ctr">
              <a:buNone/>
              <a:defRPr>
                <a:solidFill>
                  <a:schemeClr val="tx1">
                    <a:tint val="75000"/>
                  </a:schemeClr>
                </a:solidFill>
              </a:defRPr>
            </a:lvl3pPr>
            <a:lvl4pPr marL="6480810" indent="0" algn="ctr">
              <a:buNone/>
              <a:defRPr>
                <a:solidFill>
                  <a:schemeClr val="tx1">
                    <a:tint val="75000"/>
                  </a:schemeClr>
                </a:solidFill>
              </a:defRPr>
            </a:lvl4pPr>
            <a:lvl5pPr marL="8641080" indent="0" algn="ctr">
              <a:buNone/>
              <a:defRPr>
                <a:solidFill>
                  <a:schemeClr val="tx1">
                    <a:tint val="75000"/>
                  </a:schemeClr>
                </a:solidFill>
              </a:defRPr>
            </a:lvl5pPr>
            <a:lvl6pPr marL="10801350" indent="0" algn="ctr">
              <a:buNone/>
              <a:defRPr>
                <a:solidFill>
                  <a:schemeClr val="tx1">
                    <a:tint val="75000"/>
                  </a:schemeClr>
                </a:solidFill>
              </a:defRPr>
            </a:lvl6pPr>
            <a:lvl7pPr marL="12961620" indent="0" algn="ctr">
              <a:buNone/>
              <a:defRPr>
                <a:solidFill>
                  <a:schemeClr val="tx1">
                    <a:tint val="75000"/>
                  </a:schemeClr>
                </a:solidFill>
              </a:defRPr>
            </a:lvl7pPr>
            <a:lvl8pPr marL="15121890" indent="0" algn="ctr">
              <a:buNone/>
              <a:defRPr>
                <a:solidFill>
                  <a:schemeClr val="tx1">
                    <a:tint val="75000"/>
                  </a:schemeClr>
                </a:solidFill>
              </a:defRPr>
            </a:lvl8pPr>
            <a:lvl9pPr marL="1728216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72125A78-625E-4DB3-92B4-7B782C59E00C}" type="datetimeFigureOut">
              <a:rPr lang="es-MX" smtClean="0"/>
              <a:t>28/11/2012</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F67C437D-9DF3-4FD1-AC65-8D394BB3AF05}" type="slidenum">
              <a:rPr lang="es-MX" smtClean="0"/>
              <a:t>‹Nº›</a:t>
            </a:fld>
            <a:endParaRPr lang="es-MX"/>
          </a:p>
        </p:txBody>
      </p:sp>
    </p:spTree>
    <p:extLst>
      <p:ext uri="{BB962C8B-B14F-4D97-AF65-F5344CB8AC3E}">
        <p14:creationId xmlns:p14="http://schemas.microsoft.com/office/powerpoint/2010/main" val="7378003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72125A78-625E-4DB3-92B4-7B782C59E00C}" type="datetimeFigureOut">
              <a:rPr lang="es-MX" smtClean="0"/>
              <a:t>28/11/2012</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F67C437D-9DF3-4FD1-AC65-8D394BB3AF05}" type="slidenum">
              <a:rPr lang="es-MX" smtClean="0"/>
              <a:t>‹Nº›</a:t>
            </a:fld>
            <a:endParaRPr lang="es-MX"/>
          </a:p>
        </p:txBody>
      </p:sp>
    </p:spTree>
    <p:extLst>
      <p:ext uri="{BB962C8B-B14F-4D97-AF65-F5344CB8AC3E}">
        <p14:creationId xmlns:p14="http://schemas.microsoft.com/office/powerpoint/2010/main" val="27133234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23492936" y="1730222"/>
            <a:ext cx="7290911" cy="36864608"/>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1620203" y="1730222"/>
            <a:ext cx="21332666" cy="3686460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72125A78-625E-4DB3-92B4-7B782C59E00C}" type="datetimeFigureOut">
              <a:rPr lang="es-MX" smtClean="0"/>
              <a:t>28/11/2012</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F67C437D-9DF3-4FD1-AC65-8D394BB3AF05}" type="slidenum">
              <a:rPr lang="es-MX" smtClean="0"/>
              <a:t>‹Nº›</a:t>
            </a:fld>
            <a:endParaRPr lang="es-MX"/>
          </a:p>
        </p:txBody>
      </p:sp>
    </p:spTree>
    <p:extLst>
      <p:ext uri="{BB962C8B-B14F-4D97-AF65-F5344CB8AC3E}">
        <p14:creationId xmlns:p14="http://schemas.microsoft.com/office/powerpoint/2010/main" val="359846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72125A78-625E-4DB3-92B4-7B782C59E00C}" type="datetimeFigureOut">
              <a:rPr lang="es-MX" smtClean="0"/>
              <a:t>28/11/2012</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F67C437D-9DF3-4FD1-AC65-8D394BB3AF05}" type="slidenum">
              <a:rPr lang="es-MX" smtClean="0"/>
              <a:t>‹Nº›</a:t>
            </a:fld>
            <a:endParaRPr lang="es-MX"/>
          </a:p>
        </p:txBody>
      </p:sp>
    </p:spTree>
    <p:extLst>
      <p:ext uri="{BB962C8B-B14F-4D97-AF65-F5344CB8AC3E}">
        <p14:creationId xmlns:p14="http://schemas.microsoft.com/office/powerpoint/2010/main" val="28506529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2559696" y="27763473"/>
            <a:ext cx="27543443" cy="8581073"/>
          </a:xfrm>
        </p:spPr>
        <p:txBody>
          <a:bodyPr anchor="t"/>
          <a:lstStyle>
            <a:lvl1pPr algn="l">
              <a:defRPr sz="189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2559696" y="18312295"/>
            <a:ext cx="27543443" cy="9451178"/>
          </a:xfrm>
        </p:spPr>
        <p:txBody>
          <a:bodyPr anchor="b"/>
          <a:lstStyle>
            <a:lvl1pPr marL="0" indent="0">
              <a:buNone/>
              <a:defRPr sz="9500">
                <a:solidFill>
                  <a:schemeClr val="tx1">
                    <a:tint val="75000"/>
                  </a:schemeClr>
                </a:solidFill>
              </a:defRPr>
            </a:lvl1pPr>
            <a:lvl2pPr marL="2160270" indent="0">
              <a:buNone/>
              <a:defRPr sz="8500">
                <a:solidFill>
                  <a:schemeClr val="tx1">
                    <a:tint val="75000"/>
                  </a:schemeClr>
                </a:solidFill>
              </a:defRPr>
            </a:lvl2pPr>
            <a:lvl3pPr marL="4320540" indent="0">
              <a:buNone/>
              <a:defRPr sz="7600">
                <a:solidFill>
                  <a:schemeClr val="tx1">
                    <a:tint val="75000"/>
                  </a:schemeClr>
                </a:solidFill>
              </a:defRPr>
            </a:lvl3pPr>
            <a:lvl4pPr marL="6480810" indent="0">
              <a:buNone/>
              <a:defRPr sz="6600">
                <a:solidFill>
                  <a:schemeClr val="tx1">
                    <a:tint val="75000"/>
                  </a:schemeClr>
                </a:solidFill>
              </a:defRPr>
            </a:lvl4pPr>
            <a:lvl5pPr marL="8641080" indent="0">
              <a:buNone/>
              <a:defRPr sz="6600">
                <a:solidFill>
                  <a:schemeClr val="tx1">
                    <a:tint val="75000"/>
                  </a:schemeClr>
                </a:solidFill>
              </a:defRPr>
            </a:lvl5pPr>
            <a:lvl6pPr marL="10801350" indent="0">
              <a:buNone/>
              <a:defRPr sz="6600">
                <a:solidFill>
                  <a:schemeClr val="tx1">
                    <a:tint val="75000"/>
                  </a:schemeClr>
                </a:solidFill>
              </a:defRPr>
            </a:lvl6pPr>
            <a:lvl7pPr marL="12961620" indent="0">
              <a:buNone/>
              <a:defRPr sz="6600">
                <a:solidFill>
                  <a:schemeClr val="tx1">
                    <a:tint val="75000"/>
                  </a:schemeClr>
                </a:solidFill>
              </a:defRPr>
            </a:lvl7pPr>
            <a:lvl8pPr marL="15121890" indent="0">
              <a:buNone/>
              <a:defRPr sz="6600">
                <a:solidFill>
                  <a:schemeClr val="tx1">
                    <a:tint val="75000"/>
                  </a:schemeClr>
                </a:solidFill>
              </a:defRPr>
            </a:lvl8pPr>
            <a:lvl9pPr marL="17282160" indent="0">
              <a:buNone/>
              <a:defRPr sz="66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72125A78-625E-4DB3-92B4-7B782C59E00C}" type="datetimeFigureOut">
              <a:rPr lang="es-MX" smtClean="0"/>
              <a:t>28/11/2012</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F67C437D-9DF3-4FD1-AC65-8D394BB3AF05}" type="slidenum">
              <a:rPr lang="es-MX" smtClean="0"/>
              <a:t>‹Nº›</a:t>
            </a:fld>
            <a:endParaRPr lang="es-MX"/>
          </a:p>
        </p:txBody>
      </p:sp>
    </p:spTree>
    <p:extLst>
      <p:ext uri="{BB962C8B-B14F-4D97-AF65-F5344CB8AC3E}">
        <p14:creationId xmlns:p14="http://schemas.microsoft.com/office/powerpoint/2010/main" val="28593194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1620202" y="10081263"/>
            <a:ext cx="14311789" cy="28513567"/>
          </a:xfrm>
        </p:spPr>
        <p:txBody>
          <a:bodyPr/>
          <a:lstStyle>
            <a:lvl1pPr>
              <a:defRPr sz="13200"/>
            </a:lvl1pPr>
            <a:lvl2pPr>
              <a:defRPr sz="11300"/>
            </a:lvl2pPr>
            <a:lvl3pPr>
              <a:defRPr sz="9500"/>
            </a:lvl3pPr>
            <a:lvl4pPr>
              <a:defRPr sz="8500"/>
            </a:lvl4pPr>
            <a:lvl5pPr>
              <a:defRPr sz="8500"/>
            </a:lvl5pPr>
            <a:lvl6pPr>
              <a:defRPr sz="8500"/>
            </a:lvl6pPr>
            <a:lvl7pPr>
              <a:defRPr sz="8500"/>
            </a:lvl7pPr>
            <a:lvl8pPr>
              <a:defRPr sz="8500"/>
            </a:lvl8pPr>
            <a:lvl9pPr>
              <a:defRPr sz="85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16472059" y="10081263"/>
            <a:ext cx="14311789" cy="28513567"/>
          </a:xfrm>
        </p:spPr>
        <p:txBody>
          <a:bodyPr/>
          <a:lstStyle>
            <a:lvl1pPr>
              <a:defRPr sz="13200"/>
            </a:lvl1pPr>
            <a:lvl2pPr>
              <a:defRPr sz="11300"/>
            </a:lvl2pPr>
            <a:lvl3pPr>
              <a:defRPr sz="9500"/>
            </a:lvl3pPr>
            <a:lvl4pPr>
              <a:defRPr sz="8500"/>
            </a:lvl4pPr>
            <a:lvl5pPr>
              <a:defRPr sz="8500"/>
            </a:lvl5pPr>
            <a:lvl6pPr>
              <a:defRPr sz="8500"/>
            </a:lvl6pPr>
            <a:lvl7pPr>
              <a:defRPr sz="8500"/>
            </a:lvl7pPr>
            <a:lvl8pPr>
              <a:defRPr sz="8500"/>
            </a:lvl8pPr>
            <a:lvl9pPr>
              <a:defRPr sz="85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72125A78-625E-4DB3-92B4-7B782C59E00C}" type="datetimeFigureOut">
              <a:rPr lang="es-MX" smtClean="0"/>
              <a:t>28/11/2012</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F67C437D-9DF3-4FD1-AC65-8D394BB3AF05}" type="slidenum">
              <a:rPr lang="es-MX" smtClean="0"/>
              <a:t>‹Nº›</a:t>
            </a:fld>
            <a:endParaRPr lang="es-MX"/>
          </a:p>
        </p:txBody>
      </p:sp>
    </p:spTree>
    <p:extLst>
      <p:ext uri="{BB962C8B-B14F-4D97-AF65-F5344CB8AC3E}">
        <p14:creationId xmlns:p14="http://schemas.microsoft.com/office/powerpoint/2010/main" val="12117672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620203" y="9671212"/>
            <a:ext cx="14317416" cy="4030501"/>
          </a:xfrm>
        </p:spPr>
        <p:txBody>
          <a:bodyPr anchor="b"/>
          <a:lstStyle>
            <a:lvl1pPr marL="0" indent="0">
              <a:buNone/>
              <a:defRPr sz="11300" b="1"/>
            </a:lvl1pPr>
            <a:lvl2pPr marL="2160270" indent="0">
              <a:buNone/>
              <a:defRPr sz="9500" b="1"/>
            </a:lvl2pPr>
            <a:lvl3pPr marL="4320540" indent="0">
              <a:buNone/>
              <a:defRPr sz="8500" b="1"/>
            </a:lvl3pPr>
            <a:lvl4pPr marL="6480810" indent="0">
              <a:buNone/>
              <a:defRPr sz="7600" b="1"/>
            </a:lvl4pPr>
            <a:lvl5pPr marL="8641080" indent="0">
              <a:buNone/>
              <a:defRPr sz="7600" b="1"/>
            </a:lvl5pPr>
            <a:lvl6pPr marL="10801350" indent="0">
              <a:buNone/>
              <a:defRPr sz="7600" b="1"/>
            </a:lvl6pPr>
            <a:lvl7pPr marL="12961620" indent="0">
              <a:buNone/>
              <a:defRPr sz="7600" b="1"/>
            </a:lvl7pPr>
            <a:lvl8pPr marL="15121890" indent="0">
              <a:buNone/>
              <a:defRPr sz="7600" b="1"/>
            </a:lvl8pPr>
            <a:lvl9pPr marL="17282160" indent="0">
              <a:buNone/>
              <a:defRPr sz="7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1620203" y="13701713"/>
            <a:ext cx="14317416" cy="24893114"/>
          </a:xfrm>
        </p:spPr>
        <p:txBody>
          <a:bodyPr/>
          <a:lstStyle>
            <a:lvl1pPr>
              <a:defRPr sz="11300"/>
            </a:lvl1pPr>
            <a:lvl2pPr>
              <a:defRPr sz="9500"/>
            </a:lvl2pPr>
            <a:lvl3pPr>
              <a:defRPr sz="8500"/>
            </a:lvl3pPr>
            <a:lvl4pPr>
              <a:defRPr sz="7600"/>
            </a:lvl4pPr>
            <a:lvl5pPr>
              <a:defRPr sz="7600"/>
            </a:lvl5pPr>
            <a:lvl6pPr>
              <a:defRPr sz="7600"/>
            </a:lvl6pPr>
            <a:lvl7pPr>
              <a:defRPr sz="7600"/>
            </a:lvl7pPr>
            <a:lvl8pPr>
              <a:defRPr sz="7600"/>
            </a:lvl8pPr>
            <a:lvl9pPr>
              <a:defRPr sz="7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16460809" y="9671212"/>
            <a:ext cx="14323040" cy="4030501"/>
          </a:xfrm>
        </p:spPr>
        <p:txBody>
          <a:bodyPr anchor="b"/>
          <a:lstStyle>
            <a:lvl1pPr marL="0" indent="0">
              <a:buNone/>
              <a:defRPr sz="11300" b="1"/>
            </a:lvl1pPr>
            <a:lvl2pPr marL="2160270" indent="0">
              <a:buNone/>
              <a:defRPr sz="9500" b="1"/>
            </a:lvl2pPr>
            <a:lvl3pPr marL="4320540" indent="0">
              <a:buNone/>
              <a:defRPr sz="8500" b="1"/>
            </a:lvl3pPr>
            <a:lvl4pPr marL="6480810" indent="0">
              <a:buNone/>
              <a:defRPr sz="7600" b="1"/>
            </a:lvl4pPr>
            <a:lvl5pPr marL="8641080" indent="0">
              <a:buNone/>
              <a:defRPr sz="7600" b="1"/>
            </a:lvl5pPr>
            <a:lvl6pPr marL="10801350" indent="0">
              <a:buNone/>
              <a:defRPr sz="7600" b="1"/>
            </a:lvl6pPr>
            <a:lvl7pPr marL="12961620" indent="0">
              <a:buNone/>
              <a:defRPr sz="7600" b="1"/>
            </a:lvl7pPr>
            <a:lvl8pPr marL="15121890" indent="0">
              <a:buNone/>
              <a:defRPr sz="7600" b="1"/>
            </a:lvl8pPr>
            <a:lvl9pPr marL="17282160" indent="0">
              <a:buNone/>
              <a:defRPr sz="7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16460809" y="13701713"/>
            <a:ext cx="14323040" cy="24893114"/>
          </a:xfrm>
        </p:spPr>
        <p:txBody>
          <a:bodyPr/>
          <a:lstStyle>
            <a:lvl1pPr>
              <a:defRPr sz="11300"/>
            </a:lvl1pPr>
            <a:lvl2pPr>
              <a:defRPr sz="9500"/>
            </a:lvl2pPr>
            <a:lvl3pPr>
              <a:defRPr sz="8500"/>
            </a:lvl3pPr>
            <a:lvl4pPr>
              <a:defRPr sz="7600"/>
            </a:lvl4pPr>
            <a:lvl5pPr>
              <a:defRPr sz="7600"/>
            </a:lvl5pPr>
            <a:lvl6pPr>
              <a:defRPr sz="7600"/>
            </a:lvl6pPr>
            <a:lvl7pPr>
              <a:defRPr sz="7600"/>
            </a:lvl7pPr>
            <a:lvl8pPr>
              <a:defRPr sz="7600"/>
            </a:lvl8pPr>
            <a:lvl9pPr>
              <a:defRPr sz="7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72125A78-625E-4DB3-92B4-7B782C59E00C}" type="datetimeFigureOut">
              <a:rPr lang="es-MX" smtClean="0"/>
              <a:t>28/11/2012</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F67C437D-9DF3-4FD1-AC65-8D394BB3AF05}" type="slidenum">
              <a:rPr lang="es-MX" smtClean="0"/>
              <a:t>‹Nº›</a:t>
            </a:fld>
            <a:endParaRPr lang="es-MX"/>
          </a:p>
        </p:txBody>
      </p:sp>
    </p:spTree>
    <p:extLst>
      <p:ext uri="{BB962C8B-B14F-4D97-AF65-F5344CB8AC3E}">
        <p14:creationId xmlns:p14="http://schemas.microsoft.com/office/powerpoint/2010/main" val="3158527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72125A78-625E-4DB3-92B4-7B782C59E00C}" type="datetimeFigureOut">
              <a:rPr lang="es-MX" smtClean="0"/>
              <a:t>28/11/2012</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F67C437D-9DF3-4FD1-AC65-8D394BB3AF05}" type="slidenum">
              <a:rPr lang="es-MX" smtClean="0"/>
              <a:t>‹Nº›</a:t>
            </a:fld>
            <a:endParaRPr lang="es-MX"/>
          </a:p>
        </p:txBody>
      </p:sp>
    </p:spTree>
    <p:extLst>
      <p:ext uri="{BB962C8B-B14F-4D97-AF65-F5344CB8AC3E}">
        <p14:creationId xmlns:p14="http://schemas.microsoft.com/office/powerpoint/2010/main" val="556457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2125A78-625E-4DB3-92B4-7B782C59E00C}" type="datetimeFigureOut">
              <a:rPr lang="es-MX" smtClean="0"/>
              <a:t>28/11/2012</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F67C437D-9DF3-4FD1-AC65-8D394BB3AF05}" type="slidenum">
              <a:rPr lang="es-MX" smtClean="0"/>
              <a:t>‹Nº›</a:t>
            </a:fld>
            <a:endParaRPr lang="es-MX"/>
          </a:p>
        </p:txBody>
      </p:sp>
    </p:spTree>
    <p:extLst>
      <p:ext uri="{BB962C8B-B14F-4D97-AF65-F5344CB8AC3E}">
        <p14:creationId xmlns:p14="http://schemas.microsoft.com/office/powerpoint/2010/main" val="31951771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620204" y="1720215"/>
            <a:ext cx="10660709" cy="7320915"/>
          </a:xfrm>
        </p:spPr>
        <p:txBody>
          <a:bodyPr anchor="b"/>
          <a:lstStyle>
            <a:lvl1pPr algn="l">
              <a:defRPr sz="95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12669083" y="1720218"/>
            <a:ext cx="18114764" cy="36874612"/>
          </a:xfrm>
        </p:spPr>
        <p:txBody>
          <a:bodyPr/>
          <a:lstStyle>
            <a:lvl1pPr>
              <a:defRPr sz="15100"/>
            </a:lvl1pPr>
            <a:lvl2pPr>
              <a:defRPr sz="13200"/>
            </a:lvl2pPr>
            <a:lvl3pPr>
              <a:defRPr sz="11300"/>
            </a:lvl3pPr>
            <a:lvl4pPr>
              <a:defRPr sz="9500"/>
            </a:lvl4pPr>
            <a:lvl5pPr>
              <a:defRPr sz="9500"/>
            </a:lvl5pPr>
            <a:lvl6pPr>
              <a:defRPr sz="9500"/>
            </a:lvl6pPr>
            <a:lvl7pPr>
              <a:defRPr sz="9500"/>
            </a:lvl7pPr>
            <a:lvl8pPr>
              <a:defRPr sz="9500"/>
            </a:lvl8pPr>
            <a:lvl9pPr>
              <a:defRPr sz="95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1620204" y="9041133"/>
            <a:ext cx="10660709" cy="29553697"/>
          </a:xfrm>
        </p:spPr>
        <p:txBody>
          <a:bodyPr/>
          <a:lstStyle>
            <a:lvl1pPr marL="0" indent="0">
              <a:buNone/>
              <a:defRPr sz="6600"/>
            </a:lvl1pPr>
            <a:lvl2pPr marL="2160270" indent="0">
              <a:buNone/>
              <a:defRPr sz="5700"/>
            </a:lvl2pPr>
            <a:lvl3pPr marL="4320540" indent="0">
              <a:buNone/>
              <a:defRPr sz="4700"/>
            </a:lvl3pPr>
            <a:lvl4pPr marL="6480810" indent="0">
              <a:buNone/>
              <a:defRPr sz="4300"/>
            </a:lvl4pPr>
            <a:lvl5pPr marL="8641080" indent="0">
              <a:buNone/>
              <a:defRPr sz="4300"/>
            </a:lvl5pPr>
            <a:lvl6pPr marL="10801350" indent="0">
              <a:buNone/>
              <a:defRPr sz="4300"/>
            </a:lvl6pPr>
            <a:lvl7pPr marL="12961620" indent="0">
              <a:buNone/>
              <a:defRPr sz="4300"/>
            </a:lvl7pPr>
            <a:lvl8pPr marL="15121890" indent="0">
              <a:buNone/>
              <a:defRPr sz="4300"/>
            </a:lvl8pPr>
            <a:lvl9pPr marL="17282160" indent="0">
              <a:buNone/>
              <a:defRPr sz="43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2125A78-625E-4DB3-92B4-7B782C59E00C}" type="datetimeFigureOut">
              <a:rPr lang="es-MX" smtClean="0"/>
              <a:t>28/11/2012</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F67C437D-9DF3-4FD1-AC65-8D394BB3AF05}" type="slidenum">
              <a:rPr lang="es-MX" smtClean="0"/>
              <a:t>‹Nº›</a:t>
            </a:fld>
            <a:endParaRPr lang="es-MX"/>
          </a:p>
        </p:txBody>
      </p:sp>
    </p:spTree>
    <p:extLst>
      <p:ext uri="{BB962C8B-B14F-4D97-AF65-F5344CB8AC3E}">
        <p14:creationId xmlns:p14="http://schemas.microsoft.com/office/powerpoint/2010/main" val="39468244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351421" y="30243780"/>
            <a:ext cx="19442430" cy="3570449"/>
          </a:xfrm>
        </p:spPr>
        <p:txBody>
          <a:bodyPr anchor="b"/>
          <a:lstStyle>
            <a:lvl1pPr algn="l">
              <a:defRPr sz="95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6351421" y="3860483"/>
            <a:ext cx="19442430" cy="25923240"/>
          </a:xfrm>
        </p:spPr>
        <p:txBody>
          <a:bodyPr/>
          <a:lstStyle>
            <a:lvl1pPr marL="0" indent="0">
              <a:buNone/>
              <a:defRPr sz="15100"/>
            </a:lvl1pPr>
            <a:lvl2pPr marL="2160270" indent="0">
              <a:buNone/>
              <a:defRPr sz="13200"/>
            </a:lvl2pPr>
            <a:lvl3pPr marL="4320540" indent="0">
              <a:buNone/>
              <a:defRPr sz="11300"/>
            </a:lvl3pPr>
            <a:lvl4pPr marL="6480810" indent="0">
              <a:buNone/>
              <a:defRPr sz="9500"/>
            </a:lvl4pPr>
            <a:lvl5pPr marL="8641080" indent="0">
              <a:buNone/>
              <a:defRPr sz="9500"/>
            </a:lvl5pPr>
            <a:lvl6pPr marL="10801350" indent="0">
              <a:buNone/>
              <a:defRPr sz="9500"/>
            </a:lvl6pPr>
            <a:lvl7pPr marL="12961620" indent="0">
              <a:buNone/>
              <a:defRPr sz="9500"/>
            </a:lvl7pPr>
            <a:lvl8pPr marL="15121890" indent="0">
              <a:buNone/>
              <a:defRPr sz="9500"/>
            </a:lvl8pPr>
            <a:lvl9pPr marL="17282160" indent="0">
              <a:buNone/>
              <a:defRPr sz="9500"/>
            </a:lvl9pPr>
          </a:lstStyle>
          <a:p>
            <a:endParaRPr lang="es-MX"/>
          </a:p>
        </p:txBody>
      </p:sp>
      <p:sp>
        <p:nvSpPr>
          <p:cNvPr id="4" name="3 Marcador de texto"/>
          <p:cNvSpPr>
            <a:spLocks noGrp="1"/>
          </p:cNvSpPr>
          <p:nvPr>
            <p:ph type="body" sz="half" idx="2"/>
          </p:nvPr>
        </p:nvSpPr>
        <p:spPr>
          <a:xfrm>
            <a:off x="6351421" y="33814229"/>
            <a:ext cx="19442430" cy="5070631"/>
          </a:xfrm>
        </p:spPr>
        <p:txBody>
          <a:bodyPr/>
          <a:lstStyle>
            <a:lvl1pPr marL="0" indent="0">
              <a:buNone/>
              <a:defRPr sz="6600"/>
            </a:lvl1pPr>
            <a:lvl2pPr marL="2160270" indent="0">
              <a:buNone/>
              <a:defRPr sz="5700"/>
            </a:lvl2pPr>
            <a:lvl3pPr marL="4320540" indent="0">
              <a:buNone/>
              <a:defRPr sz="4700"/>
            </a:lvl3pPr>
            <a:lvl4pPr marL="6480810" indent="0">
              <a:buNone/>
              <a:defRPr sz="4300"/>
            </a:lvl4pPr>
            <a:lvl5pPr marL="8641080" indent="0">
              <a:buNone/>
              <a:defRPr sz="4300"/>
            </a:lvl5pPr>
            <a:lvl6pPr marL="10801350" indent="0">
              <a:buNone/>
              <a:defRPr sz="4300"/>
            </a:lvl6pPr>
            <a:lvl7pPr marL="12961620" indent="0">
              <a:buNone/>
              <a:defRPr sz="4300"/>
            </a:lvl7pPr>
            <a:lvl8pPr marL="15121890" indent="0">
              <a:buNone/>
              <a:defRPr sz="4300"/>
            </a:lvl8pPr>
            <a:lvl9pPr marL="17282160" indent="0">
              <a:buNone/>
              <a:defRPr sz="43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2125A78-625E-4DB3-92B4-7B782C59E00C}" type="datetimeFigureOut">
              <a:rPr lang="es-MX" smtClean="0"/>
              <a:t>28/11/2012</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F67C437D-9DF3-4FD1-AC65-8D394BB3AF05}" type="slidenum">
              <a:rPr lang="es-MX" smtClean="0"/>
              <a:t>‹Nº›</a:t>
            </a:fld>
            <a:endParaRPr lang="es-MX"/>
          </a:p>
        </p:txBody>
      </p:sp>
    </p:spTree>
    <p:extLst>
      <p:ext uri="{BB962C8B-B14F-4D97-AF65-F5344CB8AC3E}">
        <p14:creationId xmlns:p14="http://schemas.microsoft.com/office/powerpoint/2010/main" val="1747450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1620203" y="1730219"/>
            <a:ext cx="29163645" cy="7200900"/>
          </a:xfrm>
          <a:prstGeom prst="rect">
            <a:avLst/>
          </a:prstGeom>
        </p:spPr>
        <p:txBody>
          <a:bodyPr vert="horz" lIns="432054" tIns="216027" rIns="432054" bIns="216027"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620203" y="10081263"/>
            <a:ext cx="29163645" cy="28513567"/>
          </a:xfrm>
          <a:prstGeom prst="rect">
            <a:avLst/>
          </a:prstGeom>
        </p:spPr>
        <p:txBody>
          <a:bodyPr vert="horz" lIns="432054" tIns="216027" rIns="432054" bIns="216027"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1620203" y="40045008"/>
            <a:ext cx="7560945" cy="2300288"/>
          </a:xfrm>
          <a:prstGeom prst="rect">
            <a:avLst/>
          </a:prstGeom>
        </p:spPr>
        <p:txBody>
          <a:bodyPr vert="horz" lIns="432054" tIns="216027" rIns="432054" bIns="216027" rtlCol="0" anchor="ctr"/>
          <a:lstStyle>
            <a:lvl1pPr algn="l">
              <a:defRPr sz="5700">
                <a:solidFill>
                  <a:schemeClr val="tx1">
                    <a:tint val="75000"/>
                  </a:schemeClr>
                </a:solidFill>
              </a:defRPr>
            </a:lvl1pPr>
          </a:lstStyle>
          <a:p>
            <a:fld id="{72125A78-625E-4DB3-92B4-7B782C59E00C}" type="datetimeFigureOut">
              <a:rPr lang="es-MX" smtClean="0"/>
              <a:t>28/11/2012</a:t>
            </a:fld>
            <a:endParaRPr lang="es-MX"/>
          </a:p>
        </p:txBody>
      </p:sp>
      <p:sp>
        <p:nvSpPr>
          <p:cNvPr id="5" name="4 Marcador de pie de página"/>
          <p:cNvSpPr>
            <a:spLocks noGrp="1"/>
          </p:cNvSpPr>
          <p:nvPr>
            <p:ph type="ftr" sz="quarter" idx="3"/>
          </p:nvPr>
        </p:nvSpPr>
        <p:spPr>
          <a:xfrm>
            <a:off x="11071384" y="40045008"/>
            <a:ext cx="10261283" cy="2300288"/>
          </a:xfrm>
          <a:prstGeom prst="rect">
            <a:avLst/>
          </a:prstGeom>
        </p:spPr>
        <p:txBody>
          <a:bodyPr vert="horz" lIns="432054" tIns="216027" rIns="432054" bIns="216027" rtlCol="0" anchor="ctr"/>
          <a:lstStyle>
            <a:lvl1pPr algn="ctr">
              <a:defRPr sz="57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23222903" y="40045008"/>
            <a:ext cx="7560945" cy="2300288"/>
          </a:xfrm>
          <a:prstGeom prst="rect">
            <a:avLst/>
          </a:prstGeom>
        </p:spPr>
        <p:txBody>
          <a:bodyPr vert="horz" lIns="432054" tIns="216027" rIns="432054" bIns="216027" rtlCol="0" anchor="ctr"/>
          <a:lstStyle>
            <a:lvl1pPr algn="r">
              <a:defRPr sz="5700">
                <a:solidFill>
                  <a:schemeClr val="tx1">
                    <a:tint val="75000"/>
                  </a:schemeClr>
                </a:solidFill>
              </a:defRPr>
            </a:lvl1pPr>
          </a:lstStyle>
          <a:p>
            <a:fld id="{F67C437D-9DF3-4FD1-AC65-8D394BB3AF05}" type="slidenum">
              <a:rPr lang="es-MX" smtClean="0"/>
              <a:t>‹Nº›</a:t>
            </a:fld>
            <a:endParaRPr lang="es-MX"/>
          </a:p>
        </p:txBody>
      </p:sp>
    </p:spTree>
    <p:extLst>
      <p:ext uri="{BB962C8B-B14F-4D97-AF65-F5344CB8AC3E}">
        <p14:creationId xmlns:p14="http://schemas.microsoft.com/office/powerpoint/2010/main" val="20812280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20540" rtl="0" eaLnBrk="1" latinLnBrk="0" hangingPunct="1">
        <a:spcBef>
          <a:spcPct val="0"/>
        </a:spcBef>
        <a:buNone/>
        <a:defRPr sz="20800" kern="1200">
          <a:solidFill>
            <a:schemeClr val="tx1"/>
          </a:solidFill>
          <a:latin typeface="+mj-lt"/>
          <a:ea typeface="+mj-ea"/>
          <a:cs typeface="+mj-cs"/>
        </a:defRPr>
      </a:lvl1pPr>
    </p:titleStyle>
    <p:bodyStyle>
      <a:lvl1pPr marL="1620203" indent="-1620203" algn="l" defTabSz="4320540" rtl="0" eaLnBrk="1" latinLnBrk="0" hangingPunct="1">
        <a:spcBef>
          <a:spcPct val="20000"/>
        </a:spcBef>
        <a:buFont typeface="Arial" pitchFamily="34" charset="0"/>
        <a:buChar char="•"/>
        <a:defRPr sz="15100" kern="1200">
          <a:solidFill>
            <a:schemeClr val="tx1"/>
          </a:solidFill>
          <a:latin typeface="+mn-lt"/>
          <a:ea typeface="+mn-ea"/>
          <a:cs typeface="+mn-cs"/>
        </a:defRPr>
      </a:lvl1pPr>
      <a:lvl2pPr marL="3510439" indent="-1350169" algn="l" defTabSz="4320540" rtl="0" eaLnBrk="1" latinLnBrk="0" hangingPunct="1">
        <a:spcBef>
          <a:spcPct val="20000"/>
        </a:spcBef>
        <a:buFont typeface="Arial" pitchFamily="34" charset="0"/>
        <a:buChar char="–"/>
        <a:defRPr sz="13200" kern="1200">
          <a:solidFill>
            <a:schemeClr val="tx1"/>
          </a:solidFill>
          <a:latin typeface="+mn-lt"/>
          <a:ea typeface="+mn-ea"/>
          <a:cs typeface="+mn-cs"/>
        </a:defRPr>
      </a:lvl2pPr>
      <a:lvl3pPr marL="5400675" indent="-1080135" algn="l" defTabSz="4320540" rtl="0" eaLnBrk="1" latinLnBrk="0" hangingPunct="1">
        <a:spcBef>
          <a:spcPct val="20000"/>
        </a:spcBef>
        <a:buFont typeface="Arial" pitchFamily="34" charset="0"/>
        <a:buChar char="•"/>
        <a:defRPr sz="11300" kern="1200">
          <a:solidFill>
            <a:schemeClr val="tx1"/>
          </a:solidFill>
          <a:latin typeface="+mn-lt"/>
          <a:ea typeface="+mn-ea"/>
          <a:cs typeface="+mn-cs"/>
        </a:defRPr>
      </a:lvl3pPr>
      <a:lvl4pPr marL="7560945" indent="-1080135" algn="l" defTabSz="4320540" rtl="0" eaLnBrk="1" latinLnBrk="0" hangingPunct="1">
        <a:spcBef>
          <a:spcPct val="20000"/>
        </a:spcBef>
        <a:buFont typeface="Arial" pitchFamily="34" charset="0"/>
        <a:buChar char="–"/>
        <a:defRPr sz="9500" kern="1200">
          <a:solidFill>
            <a:schemeClr val="tx1"/>
          </a:solidFill>
          <a:latin typeface="+mn-lt"/>
          <a:ea typeface="+mn-ea"/>
          <a:cs typeface="+mn-cs"/>
        </a:defRPr>
      </a:lvl4pPr>
      <a:lvl5pPr marL="9721215" indent="-1080135" algn="l" defTabSz="4320540" rtl="0" eaLnBrk="1" latinLnBrk="0" hangingPunct="1">
        <a:spcBef>
          <a:spcPct val="20000"/>
        </a:spcBef>
        <a:buFont typeface="Arial" pitchFamily="34" charset="0"/>
        <a:buChar char="»"/>
        <a:defRPr sz="9500" kern="1200">
          <a:solidFill>
            <a:schemeClr val="tx1"/>
          </a:solidFill>
          <a:latin typeface="+mn-lt"/>
          <a:ea typeface="+mn-ea"/>
          <a:cs typeface="+mn-cs"/>
        </a:defRPr>
      </a:lvl5pPr>
      <a:lvl6pPr marL="11881485" indent="-1080135" algn="l" defTabSz="4320540" rtl="0" eaLnBrk="1" latinLnBrk="0" hangingPunct="1">
        <a:spcBef>
          <a:spcPct val="20000"/>
        </a:spcBef>
        <a:buFont typeface="Arial" pitchFamily="34" charset="0"/>
        <a:buChar char="•"/>
        <a:defRPr sz="9500" kern="1200">
          <a:solidFill>
            <a:schemeClr val="tx1"/>
          </a:solidFill>
          <a:latin typeface="+mn-lt"/>
          <a:ea typeface="+mn-ea"/>
          <a:cs typeface="+mn-cs"/>
        </a:defRPr>
      </a:lvl6pPr>
      <a:lvl7pPr marL="14041755" indent="-1080135" algn="l" defTabSz="4320540" rtl="0" eaLnBrk="1" latinLnBrk="0" hangingPunct="1">
        <a:spcBef>
          <a:spcPct val="20000"/>
        </a:spcBef>
        <a:buFont typeface="Arial" pitchFamily="34" charset="0"/>
        <a:buChar char="•"/>
        <a:defRPr sz="9500" kern="1200">
          <a:solidFill>
            <a:schemeClr val="tx1"/>
          </a:solidFill>
          <a:latin typeface="+mn-lt"/>
          <a:ea typeface="+mn-ea"/>
          <a:cs typeface="+mn-cs"/>
        </a:defRPr>
      </a:lvl7pPr>
      <a:lvl8pPr marL="16202025" indent="-1080135" algn="l" defTabSz="4320540" rtl="0" eaLnBrk="1" latinLnBrk="0" hangingPunct="1">
        <a:spcBef>
          <a:spcPct val="20000"/>
        </a:spcBef>
        <a:buFont typeface="Arial" pitchFamily="34" charset="0"/>
        <a:buChar char="•"/>
        <a:defRPr sz="9500" kern="1200">
          <a:solidFill>
            <a:schemeClr val="tx1"/>
          </a:solidFill>
          <a:latin typeface="+mn-lt"/>
          <a:ea typeface="+mn-ea"/>
          <a:cs typeface="+mn-cs"/>
        </a:defRPr>
      </a:lvl8pPr>
      <a:lvl9pPr marL="18362295" indent="-1080135" algn="l" defTabSz="4320540" rtl="0" eaLnBrk="1" latinLnBrk="0" hangingPunct="1">
        <a:spcBef>
          <a:spcPct val="20000"/>
        </a:spcBef>
        <a:buFont typeface="Arial" pitchFamily="34" charset="0"/>
        <a:buChar char="•"/>
        <a:defRPr sz="9500" kern="1200">
          <a:solidFill>
            <a:schemeClr val="tx1"/>
          </a:solidFill>
          <a:latin typeface="+mn-lt"/>
          <a:ea typeface="+mn-ea"/>
          <a:cs typeface="+mn-cs"/>
        </a:defRPr>
      </a:lvl9pPr>
    </p:bodyStyle>
    <p:otherStyle>
      <a:defPPr>
        <a:defRPr lang="es-MX"/>
      </a:defPPr>
      <a:lvl1pPr marL="0" algn="l" defTabSz="4320540" rtl="0" eaLnBrk="1" latinLnBrk="0" hangingPunct="1">
        <a:defRPr sz="8500" kern="1200">
          <a:solidFill>
            <a:schemeClr val="tx1"/>
          </a:solidFill>
          <a:latin typeface="+mn-lt"/>
          <a:ea typeface="+mn-ea"/>
          <a:cs typeface="+mn-cs"/>
        </a:defRPr>
      </a:lvl1pPr>
      <a:lvl2pPr marL="2160270" algn="l" defTabSz="4320540" rtl="0" eaLnBrk="1" latinLnBrk="0" hangingPunct="1">
        <a:defRPr sz="8500" kern="1200">
          <a:solidFill>
            <a:schemeClr val="tx1"/>
          </a:solidFill>
          <a:latin typeface="+mn-lt"/>
          <a:ea typeface="+mn-ea"/>
          <a:cs typeface="+mn-cs"/>
        </a:defRPr>
      </a:lvl2pPr>
      <a:lvl3pPr marL="4320540" algn="l" defTabSz="4320540" rtl="0" eaLnBrk="1" latinLnBrk="0" hangingPunct="1">
        <a:defRPr sz="8500" kern="1200">
          <a:solidFill>
            <a:schemeClr val="tx1"/>
          </a:solidFill>
          <a:latin typeface="+mn-lt"/>
          <a:ea typeface="+mn-ea"/>
          <a:cs typeface="+mn-cs"/>
        </a:defRPr>
      </a:lvl3pPr>
      <a:lvl4pPr marL="6480810" algn="l" defTabSz="4320540" rtl="0" eaLnBrk="1" latinLnBrk="0" hangingPunct="1">
        <a:defRPr sz="8500" kern="1200">
          <a:solidFill>
            <a:schemeClr val="tx1"/>
          </a:solidFill>
          <a:latin typeface="+mn-lt"/>
          <a:ea typeface="+mn-ea"/>
          <a:cs typeface="+mn-cs"/>
        </a:defRPr>
      </a:lvl4pPr>
      <a:lvl5pPr marL="8641080" algn="l" defTabSz="4320540" rtl="0" eaLnBrk="1" latinLnBrk="0" hangingPunct="1">
        <a:defRPr sz="8500" kern="1200">
          <a:solidFill>
            <a:schemeClr val="tx1"/>
          </a:solidFill>
          <a:latin typeface="+mn-lt"/>
          <a:ea typeface="+mn-ea"/>
          <a:cs typeface="+mn-cs"/>
        </a:defRPr>
      </a:lvl5pPr>
      <a:lvl6pPr marL="10801350" algn="l" defTabSz="4320540" rtl="0" eaLnBrk="1" latinLnBrk="0" hangingPunct="1">
        <a:defRPr sz="8500" kern="1200">
          <a:solidFill>
            <a:schemeClr val="tx1"/>
          </a:solidFill>
          <a:latin typeface="+mn-lt"/>
          <a:ea typeface="+mn-ea"/>
          <a:cs typeface="+mn-cs"/>
        </a:defRPr>
      </a:lvl6pPr>
      <a:lvl7pPr marL="12961620" algn="l" defTabSz="4320540" rtl="0" eaLnBrk="1" latinLnBrk="0" hangingPunct="1">
        <a:defRPr sz="8500" kern="1200">
          <a:solidFill>
            <a:schemeClr val="tx1"/>
          </a:solidFill>
          <a:latin typeface="+mn-lt"/>
          <a:ea typeface="+mn-ea"/>
          <a:cs typeface="+mn-cs"/>
        </a:defRPr>
      </a:lvl7pPr>
      <a:lvl8pPr marL="15121890" algn="l" defTabSz="4320540" rtl="0" eaLnBrk="1" latinLnBrk="0" hangingPunct="1">
        <a:defRPr sz="8500" kern="1200">
          <a:solidFill>
            <a:schemeClr val="tx1"/>
          </a:solidFill>
          <a:latin typeface="+mn-lt"/>
          <a:ea typeface="+mn-ea"/>
          <a:cs typeface="+mn-cs"/>
        </a:defRPr>
      </a:lvl8pPr>
      <a:lvl9pPr marL="17282160" algn="l" defTabSz="4320540" rtl="0" eaLnBrk="1" latinLnBrk="0" hangingPunct="1">
        <a:defRPr sz="8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762870" y="16202100"/>
            <a:ext cx="12457383" cy="4291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 Box 6"/>
          <p:cNvSpPr txBox="1">
            <a:spLocks noChangeArrowheads="1"/>
          </p:cNvSpPr>
          <p:nvPr/>
        </p:nvSpPr>
        <p:spPr bwMode="auto">
          <a:xfrm>
            <a:off x="913696" y="7141989"/>
            <a:ext cx="29734194" cy="409156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MX" sz="2800" b="1" i="0" u="none" strike="noStrike" cap="none" normalizeH="0" baseline="0" dirty="0" smtClean="0">
                <a:ln>
                  <a:noFill/>
                </a:ln>
                <a:solidFill>
                  <a:srgbClr val="000000"/>
                </a:solidFill>
                <a:effectLst/>
                <a:latin typeface="Times New Roman" pitchFamily="18" charset="0"/>
                <a:cs typeface="Times New Roman" pitchFamily="18" charset="0"/>
              </a:rPr>
              <a:t>RESUMEN</a:t>
            </a:r>
          </a:p>
          <a:p>
            <a:pPr algn="just"/>
            <a:r>
              <a:rPr lang="es-MX" sz="2600" i="1" dirty="0" smtClean="0">
                <a:latin typeface="Times New Roman" pitchFamily="18" charset="0"/>
                <a:cs typeface="Times New Roman" pitchFamily="18" charset="0"/>
              </a:rPr>
              <a:t>En </a:t>
            </a:r>
            <a:r>
              <a:rPr lang="es-MX" sz="2600" i="1" dirty="0">
                <a:latin typeface="Times New Roman" pitchFamily="18" charset="0"/>
                <a:cs typeface="Times New Roman" pitchFamily="18" charset="0"/>
              </a:rPr>
              <a:t>toda carrera que trate de modo directo con la ciencia, es necesario fomentar en el estudiante la necesidad de innovar. De esta manera no solo se quedará con los conocimientos que se le dan en el aula sino de ir más allá y ampliar las expectativas de la carrera. Al innovar el alumno estará vinculando la ciencia con la tecnología. Esto es lo que se debiera pretender al hacer ciencia, no solo quedarse con los formalismos teóricos, sino darles un enfoque </a:t>
            </a:r>
            <a:r>
              <a:rPr lang="es-MX" sz="2600" i="1" dirty="0" smtClean="0">
                <a:latin typeface="Times New Roman" pitchFamily="18" charset="0"/>
                <a:cs typeface="Times New Roman" pitchFamily="18" charset="0"/>
              </a:rPr>
              <a:t>técnico.</a:t>
            </a:r>
          </a:p>
          <a:p>
            <a:pPr algn="just"/>
            <a:r>
              <a:rPr kumimoji="0" lang="es-MX" sz="2600" b="0" i="1" u="none" strike="noStrike" cap="none" normalizeH="0" baseline="0" dirty="0" smtClean="0">
                <a:ln>
                  <a:noFill/>
                </a:ln>
                <a:solidFill>
                  <a:srgbClr val="000000"/>
                </a:solidFill>
                <a:effectLst/>
                <a:latin typeface="Times New Roman" pitchFamily="18" charset="0"/>
                <a:cs typeface="Times New Roman" pitchFamily="18" charset="0"/>
              </a:rPr>
              <a:t>La holografía es una técnica mediante la cual un frente de onda luminoso proveniente de un objeto (sea transparente u opaco, vivo o inanimado) es registrado, para después, en la segunda etapa, empleando el láser registro, reconstruirlo.</a:t>
            </a:r>
          </a:p>
          <a:p>
            <a:pPr algn="just"/>
            <a:r>
              <a:rPr kumimoji="0" lang="es-MX" sz="2600" b="0" i="1" u="none" strike="noStrike" cap="none" normalizeH="0" baseline="0" dirty="0" smtClean="0">
                <a:ln>
                  <a:noFill/>
                </a:ln>
                <a:solidFill>
                  <a:srgbClr val="000000"/>
                </a:solidFill>
                <a:effectLst/>
                <a:latin typeface="Times New Roman" pitchFamily="18" charset="0"/>
                <a:cs typeface="Times New Roman" pitchFamily="18" charset="0"/>
              </a:rPr>
              <a:t>La fotografía y la holografía son técnicas para registrar imágenes que solo tienen la posibilidad de emplear medios de registro similares. La diferencia más importante entre ambas es que la holografía permite registrar la fase de la onda que llega al medio de registro.</a:t>
            </a:r>
          </a:p>
          <a:p>
            <a:pPr marL="0" marR="0" lvl="0" indent="0" algn="just" defTabSz="914400" rtl="0" eaLnBrk="1" fontAlgn="base" latinLnBrk="0" hangingPunct="1">
              <a:lnSpc>
                <a:spcPct val="100000"/>
              </a:lnSpc>
              <a:spcBef>
                <a:spcPct val="0"/>
              </a:spcBef>
              <a:spcAft>
                <a:spcPts val="600"/>
              </a:spcAft>
              <a:buClrTx/>
              <a:buSzTx/>
              <a:buFontTx/>
              <a:buNone/>
              <a:tabLst/>
            </a:pPr>
            <a:r>
              <a:rPr kumimoji="0" lang="es-MX" sz="2600" b="0" i="1" u="none" strike="noStrike" cap="none" normalizeH="0" baseline="0" dirty="0" smtClean="0">
                <a:ln>
                  <a:noFill/>
                </a:ln>
                <a:solidFill>
                  <a:srgbClr val="000000"/>
                </a:solidFill>
                <a:effectLst/>
                <a:latin typeface="Times New Roman" pitchFamily="18" charset="0"/>
                <a:cs typeface="Times New Roman" pitchFamily="18" charset="0"/>
              </a:rPr>
              <a:t>En este trabajo presentamos los</a:t>
            </a:r>
            <a:r>
              <a:rPr kumimoji="0" lang="es-MX" sz="2600" b="0" i="1" u="none" strike="noStrike" cap="none" normalizeH="0" dirty="0" smtClean="0">
                <a:ln>
                  <a:noFill/>
                </a:ln>
                <a:solidFill>
                  <a:srgbClr val="000000"/>
                </a:solidFill>
                <a:effectLst/>
                <a:latin typeface="Times New Roman" pitchFamily="18" charset="0"/>
                <a:cs typeface="Times New Roman" pitchFamily="18" charset="0"/>
              </a:rPr>
              <a:t> principios físicos de los hologramas que se fundamentan en la óptica, tales como la interferencia de ondas, la coherencia; y</a:t>
            </a:r>
            <a:r>
              <a:rPr kumimoji="0" lang="es-MX" sz="2600" b="0" i="1" u="none" strike="noStrike" cap="none" normalizeH="0" baseline="0" dirty="0" smtClean="0">
                <a:ln>
                  <a:noFill/>
                </a:ln>
                <a:solidFill>
                  <a:srgbClr val="000000"/>
                </a:solidFill>
                <a:effectLst/>
                <a:latin typeface="Times New Roman" pitchFamily="18" charset="0"/>
                <a:cs typeface="Times New Roman" pitchFamily="18" charset="0"/>
              </a:rPr>
              <a:t> se mencionan algunas aplicaciones de los hologramas.</a:t>
            </a:r>
          </a:p>
          <a:p>
            <a:pPr marL="0" marR="0" lvl="0" indent="0" algn="just" defTabSz="914400" rtl="0" eaLnBrk="1" fontAlgn="base" latinLnBrk="0" hangingPunct="1">
              <a:lnSpc>
                <a:spcPct val="100000"/>
              </a:lnSpc>
              <a:spcBef>
                <a:spcPct val="0"/>
              </a:spcBef>
              <a:spcAft>
                <a:spcPts val="600"/>
              </a:spcAft>
              <a:buClrTx/>
              <a:buSzTx/>
              <a:buFontTx/>
              <a:buNone/>
              <a:tabLst/>
            </a:pPr>
            <a:endParaRPr kumimoji="0" lang="es-MX" sz="24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MX"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8" name="Text Box 7"/>
          <p:cNvSpPr txBox="1">
            <a:spLocks noChangeArrowheads="1"/>
          </p:cNvSpPr>
          <p:nvPr/>
        </p:nvSpPr>
        <p:spPr bwMode="auto">
          <a:xfrm>
            <a:off x="974547" y="11502275"/>
            <a:ext cx="12001500" cy="885698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MX" sz="2800" b="1" i="0" u="none" strike="noStrike" cap="none" normalizeH="0" baseline="0" dirty="0" smtClean="0">
                <a:ln>
                  <a:noFill/>
                </a:ln>
                <a:solidFill>
                  <a:srgbClr val="000000"/>
                </a:solidFill>
                <a:effectLst/>
                <a:latin typeface="Times New Roman" pitchFamily="18" charset="0"/>
                <a:cs typeface="Times New Roman" pitchFamily="18" charset="0"/>
              </a:rPr>
              <a:t>HISTORIA.</a:t>
            </a:r>
          </a:p>
          <a:p>
            <a:pPr marL="0" marR="0" lvl="0" indent="0" algn="just" defTabSz="914400" rtl="0" eaLnBrk="1" fontAlgn="base" latinLnBrk="0" hangingPunct="1">
              <a:lnSpc>
                <a:spcPct val="100000"/>
              </a:lnSpc>
              <a:spcBef>
                <a:spcPct val="0"/>
              </a:spcBef>
              <a:spcAft>
                <a:spcPts val="600"/>
              </a:spcAft>
              <a:buClrTx/>
              <a:buSzTx/>
              <a:buFontTx/>
              <a:buNone/>
              <a:tabLst/>
            </a:pPr>
            <a:r>
              <a:rPr kumimoji="0" lang="es-MX" sz="2600" b="0" i="0" u="none" strike="noStrike" cap="none" normalizeH="0" baseline="0" dirty="0" smtClean="0">
                <a:ln>
                  <a:noFill/>
                </a:ln>
                <a:solidFill>
                  <a:srgbClr val="000000"/>
                </a:solidFill>
                <a:effectLst/>
                <a:latin typeface="Times New Roman" pitchFamily="18" charset="0"/>
                <a:cs typeface="Times New Roman" pitchFamily="18" charset="0"/>
              </a:rPr>
              <a:t>	</a:t>
            </a:r>
          </a:p>
          <a:p>
            <a:pPr marL="0" marR="0" lvl="0" indent="0" algn="just" defTabSz="914400" rtl="0" eaLnBrk="1" fontAlgn="base" latinLnBrk="0" hangingPunct="1">
              <a:lnSpc>
                <a:spcPct val="100000"/>
              </a:lnSpc>
              <a:spcBef>
                <a:spcPct val="0"/>
              </a:spcBef>
              <a:spcAft>
                <a:spcPts val="600"/>
              </a:spcAft>
              <a:buClrTx/>
              <a:buSzTx/>
              <a:buFontTx/>
              <a:buNone/>
              <a:tabLst/>
            </a:pPr>
            <a:r>
              <a:rPr kumimoji="0" lang="es-MX" sz="2600" b="0" i="0" u="none" strike="noStrike" cap="none" normalizeH="0" baseline="0" dirty="0" smtClean="0">
                <a:ln>
                  <a:noFill/>
                </a:ln>
                <a:solidFill>
                  <a:srgbClr val="000000"/>
                </a:solidFill>
                <a:effectLst/>
                <a:latin typeface="Times New Roman" pitchFamily="18" charset="0"/>
                <a:cs typeface="Times New Roman" pitchFamily="18" charset="0"/>
              </a:rPr>
              <a:t>Alrededor de los años de 1947-1948 el ingeniero eléctrico húngaro Dr. Denis Gabor hizo el primer holograma de un objeto y, con ello, puso fecha al nacimiento de la holografía.</a:t>
            </a:r>
          </a:p>
          <a:p>
            <a:pPr marL="0" marR="0" lvl="0" indent="0" algn="just" defTabSz="914400" rtl="0" eaLnBrk="1" fontAlgn="base" latinLnBrk="0" hangingPunct="1">
              <a:lnSpc>
                <a:spcPct val="100000"/>
              </a:lnSpc>
              <a:spcBef>
                <a:spcPct val="0"/>
              </a:spcBef>
              <a:spcAft>
                <a:spcPts val="600"/>
              </a:spcAft>
              <a:buClrTx/>
              <a:buSzTx/>
              <a:buFontTx/>
              <a:buNone/>
              <a:tabLst/>
            </a:pPr>
            <a:r>
              <a:rPr kumimoji="0" lang="es-MX" sz="2600" b="0" i="0" u="none" strike="noStrike" cap="none" normalizeH="0" baseline="0" dirty="0" smtClean="0">
                <a:ln>
                  <a:noFill/>
                </a:ln>
                <a:solidFill>
                  <a:srgbClr val="000000"/>
                </a:solidFill>
                <a:effectLst/>
                <a:latin typeface="Times New Roman" pitchFamily="18" charset="0"/>
                <a:cs typeface="Times New Roman" pitchFamily="18" charset="0"/>
              </a:rPr>
              <a:t>El principal obstáculo en el desarrollo de la holografía en aquella época consistía en que el registro holográfico y las fuentes de luz existentes eran </a:t>
            </a:r>
            <a:r>
              <a:rPr kumimoji="0" lang="es-MX" sz="2600" b="0" i="1" u="none" strike="noStrike" cap="none" normalizeH="0" baseline="0" dirty="0" smtClean="0">
                <a:ln>
                  <a:noFill/>
                </a:ln>
                <a:solidFill>
                  <a:srgbClr val="000000"/>
                </a:solidFill>
                <a:effectLst/>
                <a:latin typeface="Times New Roman" pitchFamily="18" charset="0"/>
                <a:cs typeface="Times New Roman" pitchFamily="18" charset="0"/>
              </a:rPr>
              <a:t>poco coherentes.</a:t>
            </a:r>
            <a:r>
              <a:rPr kumimoji="0" lang="es-MX" sz="2600" b="0" i="0" u="none" strike="noStrike" cap="none" normalizeH="0" baseline="0" dirty="0" smtClean="0">
                <a:ln>
                  <a:noFill/>
                </a:ln>
                <a:solidFill>
                  <a:srgbClr val="000000"/>
                </a:solidFill>
                <a:effectLst/>
                <a:latin typeface="Times New Roman" pitchFamily="18" charset="0"/>
                <a:cs typeface="Times New Roman" pitchFamily="18" charset="0"/>
              </a:rPr>
              <a:t> La mejor fuente de luz de que disponía el Dr. Gabor era una de </a:t>
            </a:r>
            <a:r>
              <a:rPr kumimoji="0" lang="es-MX" sz="2600" b="0" i="1" u="none" strike="noStrike" cap="none" normalizeH="0" baseline="0" dirty="0" smtClean="0">
                <a:ln>
                  <a:noFill/>
                </a:ln>
                <a:solidFill>
                  <a:srgbClr val="000000"/>
                </a:solidFill>
                <a:effectLst/>
                <a:latin typeface="Times New Roman" pitchFamily="18" charset="0"/>
                <a:cs typeface="Times New Roman" pitchFamily="18" charset="0"/>
              </a:rPr>
              <a:t>mercurio</a:t>
            </a:r>
            <a:r>
              <a:rPr kumimoji="0" lang="es-MX" sz="2600" b="0" i="0" u="none" strike="noStrike" cap="none" normalizeH="0" baseline="0" dirty="0" smtClean="0">
                <a:ln>
                  <a:noFill/>
                </a:ln>
                <a:solidFill>
                  <a:srgbClr val="000000"/>
                </a:solidFill>
                <a:effectLst/>
                <a:latin typeface="Times New Roman" pitchFamily="18" charset="0"/>
                <a:cs typeface="Times New Roman" pitchFamily="18" charset="0"/>
              </a:rPr>
              <a:t> cuyo haz de salida atravesaba un filtro de anchura espectral muy estrecha y con la cual obtuvo  una longitud de coherencia de 1mm.</a:t>
            </a:r>
          </a:p>
          <a:p>
            <a:pPr marL="0" marR="0" lvl="0" indent="0" algn="just" defTabSz="914400" rtl="0" eaLnBrk="1" fontAlgn="base" latinLnBrk="0" hangingPunct="1">
              <a:lnSpc>
                <a:spcPct val="100000"/>
              </a:lnSpc>
              <a:spcBef>
                <a:spcPct val="0"/>
              </a:spcBef>
              <a:spcAft>
                <a:spcPts val="600"/>
              </a:spcAft>
              <a:buClrTx/>
              <a:buSzTx/>
              <a:buFontTx/>
              <a:buNone/>
              <a:tabLst/>
            </a:pPr>
            <a:r>
              <a:rPr kumimoji="0" lang="es-MX" sz="2600" b="0" i="0" u="none" strike="noStrike" cap="none" normalizeH="0" baseline="0" dirty="0" smtClean="0">
                <a:ln>
                  <a:noFill/>
                </a:ln>
                <a:solidFill>
                  <a:srgbClr val="000000"/>
                </a:solidFill>
                <a:effectLst/>
                <a:latin typeface="Times New Roman" pitchFamily="18" charset="0"/>
                <a:cs typeface="Times New Roman" pitchFamily="18" charset="0"/>
              </a:rPr>
              <a:t>Fue el propio Gabor quien acuñó el término de holograma. Su origen proviene de las palabras griegas </a:t>
            </a:r>
            <a:r>
              <a:rPr kumimoji="0" lang="es-MX" sz="2600" b="0" i="1" u="none" strike="noStrike" cap="none" normalizeH="0" baseline="0" dirty="0" smtClean="0">
                <a:ln>
                  <a:noFill/>
                </a:ln>
                <a:solidFill>
                  <a:srgbClr val="000000"/>
                </a:solidFill>
                <a:effectLst/>
                <a:latin typeface="Times New Roman" pitchFamily="18" charset="0"/>
                <a:cs typeface="Times New Roman" pitchFamily="18" charset="0"/>
              </a:rPr>
              <a:t>holos</a:t>
            </a:r>
            <a:r>
              <a:rPr kumimoji="0" lang="es-MX" sz="2600" b="0" i="0" u="none" strike="noStrike" cap="none" normalizeH="0" baseline="0" dirty="0" smtClean="0">
                <a:ln>
                  <a:noFill/>
                </a:ln>
                <a:solidFill>
                  <a:srgbClr val="000000"/>
                </a:solidFill>
                <a:effectLst/>
                <a:latin typeface="Times New Roman" pitchFamily="18" charset="0"/>
                <a:cs typeface="Times New Roman" pitchFamily="18" charset="0"/>
              </a:rPr>
              <a:t>, que significa todo, y </a:t>
            </a:r>
            <a:r>
              <a:rPr kumimoji="0" lang="es-MX" sz="2600" b="0" i="1" u="none" strike="noStrike" cap="none" normalizeH="0" baseline="0" dirty="0" smtClean="0">
                <a:ln>
                  <a:noFill/>
                </a:ln>
                <a:solidFill>
                  <a:srgbClr val="000000"/>
                </a:solidFill>
                <a:effectLst/>
                <a:latin typeface="Times New Roman" pitchFamily="18" charset="0"/>
                <a:cs typeface="Times New Roman" pitchFamily="18" charset="0"/>
              </a:rPr>
              <a:t>grama</a:t>
            </a:r>
            <a:r>
              <a:rPr kumimoji="0" lang="es-MX" sz="2600" b="0" i="0" u="none" strike="noStrike" cap="none" normalizeH="0" baseline="0" dirty="0" smtClean="0">
                <a:ln>
                  <a:noFill/>
                </a:ln>
                <a:solidFill>
                  <a:srgbClr val="000000"/>
                </a:solidFill>
                <a:effectLst/>
                <a:latin typeface="Times New Roman" pitchFamily="18" charset="0"/>
                <a:cs typeface="Times New Roman" pitchFamily="18" charset="0"/>
              </a:rPr>
              <a:t>, que se refiere al proceso de escribir o dibujar. El término hológrafo ya se había usado anteriormente entre la comunidad literaria para referirse a algo que había sido escrito por la mano del propio autor.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s-MX" sz="2600" b="0" i="0" u="none" strike="noStrike" cap="none" normalizeH="0" baseline="0" dirty="0" smtClean="0">
                <a:ln>
                  <a:noFill/>
                </a:ln>
                <a:solidFill>
                  <a:srgbClr val="000000"/>
                </a:solidFill>
                <a:effectLst/>
                <a:latin typeface="Times New Roman" pitchFamily="18" charset="0"/>
                <a:cs typeface="Times New Roman" pitchFamily="18" charset="0"/>
              </a:rPr>
              <a:t>Los Ing. Dr. Emmet Leith y Juris Upatniek, empleando las nuevas posibilidades que les brindaba el laser de He-Ne (más precisamente, la mayor coherencia de la luz) perfeccionaron la técnica de Gabor e hicieron un nuevo tipo de holograma.</a:t>
            </a:r>
          </a:p>
          <a:p>
            <a:pPr marL="0" marR="0" lvl="0" indent="0" algn="just" defTabSz="914400" rtl="0" eaLnBrk="1" fontAlgn="base" latinLnBrk="0" hangingPunct="1">
              <a:lnSpc>
                <a:spcPct val="100000"/>
              </a:lnSpc>
              <a:spcBef>
                <a:spcPct val="0"/>
              </a:spcBef>
              <a:spcAft>
                <a:spcPts val="600"/>
              </a:spcAft>
              <a:buClrTx/>
              <a:buSzTx/>
              <a:buFontTx/>
              <a:buNone/>
              <a:tabLst/>
            </a:pPr>
            <a:r>
              <a:rPr kumimoji="0" lang="es-MX" sz="2600" b="0" i="0" u="none" strike="noStrike" cap="none" normalizeH="0" baseline="0" dirty="0" smtClean="0">
                <a:ln>
                  <a:noFill/>
                </a:ln>
                <a:solidFill>
                  <a:srgbClr val="000000"/>
                </a:solidFill>
                <a:effectLst/>
                <a:latin typeface="Times New Roman" pitchFamily="18" charset="0"/>
                <a:cs typeface="Times New Roman" pitchFamily="18" charset="0"/>
              </a:rPr>
              <a:t>Yuri Denisiuk desarrolló un nuevo esquema de registro holográfico que tiene la característica de que la reconstrucción del frente de onda se puede realizar fácilmente con una fuente de luz blanca.</a:t>
            </a:r>
            <a:endParaRPr kumimoji="0" lang="es-MX" sz="2600" b="0"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9" name="8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148147" y="11643788"/>
            <a:ext cx="2837854" cy="3816424"/>
          </a:xfrm>
          <a:prstGeom prst="rect">
            <a:avLst/>
          </a:prstGeom>
        </p:spPr>
      </p:pic>
      <p:sp>
        <p:nvSpPr>
          <p:cNvPr id="10" name="Text Box 8"/>
          <p:cNvSpPr txBox="1">
            <a:spLocks noChangeArrowheads="1"/>
          </p:cNvSpPr>
          <p:nvPr/>
        </p:nvSpPr>
        <p:spPr bwMode="auto">
          <a:xfrm>
            <a:off x="884958" y="24659528"/>
            <a:ext cx="12037488" cy="1804151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MX" sz="2800" b="1" i="0" u="none" strike="noStrike" cap="none" normalizeH="0" baseline="0" dirty="0" smtClean="0">
                <a:ln>
                  <a:noFill/>
                </a:ln>
                <a:solidFill>
                  <a:srgbClr val="000000"/>
                </a:solidFill>
                <a:effectLst/>
                <a:latin typeface="Times New Roman" pitchFamily="18" charset="0"/>
                <a:cs typeface="Times New Roman" pitchFamily="18" charset="0"/>
              </a:rPr>
              <a:t>MARCO TEORICO</a:t>
            </a:r>
          </a:p>
          <a:p>
            <a:pPr marL="0" marR="0" lvl="0" indent="0" algn="just" defTabSz="914400" rtl="0" eaLnBrk="1" fontAlgn="base" latinLnBrk="0" hangingPunct="1">
              <a:lnSpc>
                <a:spcPct val="100000"/>
              </a:lnSpc>
              <a:spcBef>
                <a:spcPct val="0"/>
              </a:spcBef>
              <a:spcAft>
                <a:spcPts val="600"/>
              </a:spcAft>
              <a:buClrTx/>
              <a:buSzTx/>
              <a:buFontTx/>
              <a:buNone/>
              <a:tabLst/>
            </a:pPr>
            <a:r>
              <a:rPr kumimoji="0" lang="es-MX" sz="2600" b="1" i="0" u="none" strike="noStrike" cap="none" normalizeH="0" baseline="0" dirty="0" smtClean="0">
                <a:ln>
                  <a:noFill/>
                </a:ln>
                <a:solidFill>
                  <a:srgbClr val="000000"/>
                </a:solidFill>
                <a:effectLst/>
                <a:latin typeface="Times New Roman" pitchFamily="18" charset="0"/>
                <a:cs typeface="Times New Roman" pitchFamily="18" charset="0"/>
              </a:rPr>
              <a:t>	</a:t>
            </a:r>
          </a:p>
          <a:p>
            <a:pPr marL="0" marR="0" lvl="0" indent="0" algn="just" defTabSz="914400" rtl="0" eaLnBrk="1" fontAlgn="base" latinLnBrk="0" hangingPunct="1">
              <a:lnSpc>
                <a:spcPct val="100000"/>
              </a:lnSpc>
              <a:spcBef>
                <a:spcPct val="0"/>
              </a:spcBef>
              <a:spcAft>
                <a:spcPts val="600"/>
              </a:spcAft>
              <a:buClrTx/>
              <a:buSzTx/>
              <a:buFontTx/>
              <a:buNone/>
              <a:tabLst/>
            </a:pPr>
            <a:r>
              <a:rPr kumimoji="0" lang="es-MX" sz="2600" b="0" i="0" u="none" strike="noStrike" cap="none" normalizeH="0" baseline="0" dirty="0" smtClean="0">
                <a:ln>
                  <a:noFill/>
                </a:ln>
                <a:solidFill>
                  <a:srgbClr val="000000"/>
                </a:solidFill>
                <a:effectLst/>
                <a:latin typeface="Times New Roman" pitchFamily="18" charset="0"/>
                <a:cs typeface="Times New Roman" pitchFamily="18" charset="0"/>
              </a:rPr>
              <a:t>Los hologramas tienen su base en el fenómeno de  la óptica llamado interferencia. En física, la interferencia es cualquier proceso que altera, modifica o destruye una onda durante su trayecto en el medio en que se propaga. La palabra destrucción, en este caso, debe entenderse en el sentido de que las ondas cambian de forma al unirse con otras; esto es, después de la interferencia normalmente vuelven a ser las mismas ondas con la misma frecuencia. </a:t>
            </a:r>
          </a:p>
          <a:p>
            <a:pPr marL="0" marR="0" lvl="0" indent="0" algn="just" defTabSz="914400" rtl="0" eaLnBrk="1" fontAlgn="base" latinLnBrk="0" hangingPunct="1">
              <a:lnSpc>
                <a:spcPct val="100000"/>
              </a:lnSpc>
              <a:spcBef>
                <a:spcPct val="0"/>
              </a:spcBef>
              <a:spcAft>
                <a:spcPts val="600"/>
              </a:spcAft>
              <a:buClrTx/>
              <a:buSzTx/>
              <a:buFontTx/>
              <a:buNone/>
              <a:tabLst/>
            </a:pPr>
            <a:r>
              <a:rPr kumimoji="0" lang="es-MX" sz="2600" b="0" i="0" u="none" strike="noStrike" cap="none" normalizeH="0" baseline="0" dirty="0" smtClean="0">
                <a:ln>
                  <a:noFill/>
                </a:ln>
                <a:solidFill>
                  <a:srgbClr val="000000"/>
                </a:solidFill>
                <a:effectLst/>
                <a:latin typeface="Times New Roman" pitchFamily="18" charset="0"/>
                <a:cs typeface="Times New Roman" pitchFamily="18" charset="0"/>
              </a:rPr>
              <a:t>La demostración de este fenómeno se lo debemos a Thomas Young quien en 1801 estableció por primera vez la teoría ondulatoria de la luz sobre una base experimental firme. Al experimento que realizo Young se le llamo “experimento de la doble rendija”. El experimento de Young consistía en que se dejaba pasar luz solar procedente de una diminuta abertura  y que incidía sobre una pantalla distante que contiene dos pequeños orificios. Los dos grupos de ondas esféricas que emergen de los dos orificios </a:t>
            </a:r>
            <a:r>
              <a:rPr kumimoji="0" lang="es-MX" sz="2600" b="0" i="1" u="none" strike="noStrike" cap="none" normalizeH="0" baseline="0" dirty="0" smtClean="0">
                <a:ln>
                  <a:noFill/>
                </a:ln>
                <a:solidFill>
                  <a:srgbClr val="000000"/>
                </a:solidFill>
                <a:effectLst/>
                <a:latin typeface="Times New Roman" pitchFamily="18" charset="0"/>
                <a:cs typeface="Times New Roman" pitchFamily="18" charset="0"/>
              </a:rPr>
              <a:t>interfieren</a:t>
            </a:r>
            <a:r>
              <a:rPr kumimoji="0" lang="es-MX" sz="2600" b="0" i="0" u="none" strike="noStrike" cap="none" normalizeH="0" baseline="0" dirty="0" smtClean="0">
                <a:ln>
                  <a:noFill/>
                </a:ln>
                <a:solidFill>
                  <a:srgbClr val="000000"/>
                </a:solidFill>
                <a:effectLst/>
                <a:latin typeface="Times New Roman" pitchFamily="18" charset="0"/>
                <a:cs typeface="Times New Roman" pitchFamily="18" charset="0"/>
              </a:rPr>
              <a:t> entre si de modo que forman una figura simétrica de bandas o franjas sobre otra pantalla. Esta serie de franjas oscuras y negras se van haciendo más intensas en el centro y se tornan menos nítidas mientras se alejan de este. Las líneas representan las áreas donde las crestas de dos ondas se juntan para producir un brillo máximo. A la mitad de la distancia entre estas líneas otras superficies donde la cresta de una onda se anula con el valle de otra para producir oscuridad.</a:t>
            </a:r>
          </a:p>
          <a:p>
            <a:pPr marL="0" marR="0" lvl="0" indent="0" algn="just" defTabSz="914400" rtl="0" eaLnBrk="1" fontAlgn="base" latinLnBrk="0" hangingPunct="1">
              <a:lnSpc>
                <a:spcPct val="100000"/>
              </a:lnSpc>
              <a:spcBef>
                <a:spcPct val="0"/>
              </a:spcBef>
              <a:spcAft>
                <a:spcPts val="600"/>
              </a:spcAft>
              <a:buClrTx/>
              <a:buSzTx/>
              <a:buFontTx/>
              <a:buNone/>
              <a:tabLst/>
            </a:pPr>
            <a:r>
              <a:rPr kumimoji="0" lang="es-MX" sz="2600" b="0" i="0" u="none" strike="noStrike" cap="none" normalizeH="0" baseline="0" dirty="0" smtClean="0">
                <a:ln>
                  <a:noFill/>
                </a:ln>
                <a:solidFill>
                  <a:srgbClr val="000000"/>
                </a:solidFill>
                <a:effectLst/>
                <a:latin typeface="Times New Roman" pitchFamily="18" charset="0"/>
                <a:cs typeface="Times New Roman" pitchFamily="18" charset="0"/>
              </a:rPr>
              <a:t>La</a:t>
            </a:r>
            <a:r>
              <a:rPr kumimoji="0" lang="es-MX" sz="2600" b="0" i="0" u="none" strike="noStrike" cap="none" normalizeH="0" dirty="0" smtClean="0">
                <a:ln>
                  <a:noFill/>
                </a:ln>
                <a:solidFill>
                  <a:srgbClr val="000000"/>
                </a:solidFill>
                <a:effectLst/>
                <a:latin typeface="Times New Roman" pitchFamily="18" charset="0"/>
                <a:cs typeface="Times New Roman" pitchFamily="18" charset="0"/>
              </a:rPr>
              <a:t> coherencia es una condición que deben cumplir una o más fuentes de ondas para que se produzca un estado permanente de interferencia, y se refiere a las fases relativas de las ondas en dos puntos de coincidencia. </a:t>
            </a:r>
            <a:r>
              <a:rPr lang="es-MX" sz="2600" dirty="0" smtClean="0">
                <a:solidFill>
                  <a:srgbClr val="000000"/>
                </a:solidFill>
                <a:latin typeface="Times New Roman" pitchFamily="18" charset="0"/>
                <a:cs typeface="Times New Roman" pitchFamily="18" charset="0"/>
              </a:rPr>
              <a:t>Ajustando dos fuentes de ondas de modo que emitan a la misma frecuencia y que las ondas estén en fase o desfasadas manteniendo una diferencia constante entre ellas, tendremos dos trenes de ondas coherentes.</a:t>
            </a:r>
            <a:r>
              <a:rPr kumimoji="0" lang="es-MX" sz="2600" b="0" i="0" u="none" strike="noStrike" cap="none" normalizeH="0" dirty="0" smtClean="0">
                <a:ln>
                  <a:noFill/>
                </a:ln>
                <a:solidFill>
                  <a:srgbClr val="000000"/>
                </a:solidFill>
                <a:effectLst/>
                <a:latin typeface="Times New Roman" pitchFamily="18" charset="0"/>
                <a:cs typeface="Times New Roman" pitchFamily="18" charset="0"/>
              </a:rPr>
              <a:t> </a:t>
            </a:r>
          </a:p>
          <a:p>
            <a:pPr lvl="0" algn="just" defTabSz="914400" fontAlgn="base">
              <a:spcBef>
                <a:spcPct val="0"/>
              </a:spcBef>
              <a:spcAft>
                <a:spcPts val="600"/>
              </a:spcAft>
            </a:pPr>
            <a:r>
              <a:rPr lang="es-MX" sz="2600" dirty="0" smtClean="0">
                <a:solidFill>
                  <a:srgbClr val="000000"/>
                </a:solidFill>
                <a:latin typeface="Times New Roman" pitchFamily="18" charset="0"/>
                <a:cs typeface="Times New Roman" pitchFamily="18" charset="0"/>
              </a:rPr>
              <a:t>La luz de un laser, cumple con esta propiedad física de coherencia, ya que su luz solo viaja en una sola frecuencia de oscilación.</a:t>
            </a:r>
            <a:endParaRPr kumimoji="0" lang="es-MX" sz="2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ts val="600"/>
              </a:spcAft>
              <a:buClrTx/>
              <a:buSzTx/>
              <a:buFontTx/>
              <a:buNone/>
              <a:tabLst/>
            </a:pPr>
            <a:endParaRPr kumimoji="0" lang="es-MX" sz="2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just" defTabSz="914400" rtl="0" eaLnBrk="1" fontAlgn="base" latinLnBrk="0" hangingPunct="1">
              <a:lnSpc>
                <a:spcPct val="100000"/>
              </a:lnSpc>
              <a:spcBef>
                <a:spcPct val="0"/>
              </a:spcBef>
              <a:spcAft>
                <a:spcPts val="600"/>
              </a:spcAft>
              <a:buClrTx/>
              <a:buSzTx/>
              <a:buFontTx/>
              <a:buNone/>
              <a:tabLst/>
            </a:pPr>
            <a:endParaRPr kumimoji="0" lang="es-MX" sz="2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just" defTabSz="914400" rtl="0" eaLnBrk="1" fontAlgn="base" latinLnBrk="0" hangingPunct="1">
              <a:lnSpc>
                <a:spcPct val="100000"/>
              </a:lnSpc>
              <a:spcBef>
                <a:spcPct val="0"/>
              </a:spcBef>
              <a:spcAft>
                <a:spcPts val="600"/>
              </a:spcAft>
              <a:buClrTx/>
              <a:buSzTx/>
              <a:buFontTx/>
              <a:buNone/>
              <a:tabLst/>
            </a:pPr>
            <a:endParaRPr kumimoji="0" lang="es-MX" sz="2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just" defTabSz="914400" rtl="0" eaLnBrk="1" fontAlgn="base" latinLnBrk="0" hangingPunct="1">
              <a:lnSpc>
                <a:spcPct val="100000"/>
              </a:lnSpc>
              <a:spcBef>
                <a:spcPct val="0"/>
              </a:spcBef>
              <a:spcAft>
                <a:spcPts val="600"/>
              </a:spcAft>
              <a:buClrTx/>
              <a:buSzTx/>
              <a:buFontTx/>
              <a:buNone/>
              <a:tabLst/>
            </a:pPr>
            <a:endParaRPr kumimoji="0" lang="es-MX" sz="2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just" defTabSz="914400" rtl="0" eaLnBrk="1" fontAlgn="base" latinLnBrk="0" hangingPunct="1">
              <a:lnSpc>
                <a:spcPct val="100000"/>
              </a:lnSpc>
              <a:spcBef>
                <a:spcPct val="0"/>
              </a:spcBef>
              <a:spcAft>
                <a:spcPts val="600"/>
              </a:spcAft>
              <a:buClrTx/>
              <a:buSzTx/>
              <a:buFontTx/>
              <a:buNone/>
              <a:tabLst/>
            </a:pPr>
            <a:endParaRPr kumimoji="0" lang="es-MX" sz="2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just" defTabSz="914400" rtl="0" eaLnBrk="1" fontAlgn="base" latinLnBrk="0" hangingPunct="1">
              <a:lnSpc>
                <a:spcPct val="100000"/>
              </a:lnSpc>
              <a:spcBef>
                <a:spcPct val="0"/>
              </a:spcBef>
              <a:spcAft>
                <a:spcPts val="600"/>
              </a:spcAft>
              <a:buClrTx/>
              <a:buSzTx/>
              <a:buFontTx/>
              <a:buNone/>
              <a:tabLst/>
            </a:pPr>
            <a:endParaRPr kumimoji="0" lang="es-MX" sz="2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just" defTabSz="914400" rtl="0" eaLnBrk="1" fontAlgn="base" latinLnBrk="0" hangingPunct="1">
              <a:lnSpc>
                <a:spcPct val="100000"/>
              </a:lnSpc>
              <a:spcBef>
                <a:spcPct val="0"/>
              </a:spcBef>
              <a:spcAft>
                <a:spcPts val="600"/>
              </a:spcAft>
              <a:buClrTx/>
              <a:buSzTx/>
              <a:buFontTx/>
              <a:buNone/>
              <a:tabLst/>
            </a:pPr>
            <a:endParaRPr kumimoji="0" lang="es-MX" sz="2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just" defTabSz="914400" rtl="0" eaLnBrk="1" fontAlgn="base" latinLnBrk="0" hangingPunct="1">
              <a:lnSpc>
                <a:spcPct val="100000"/>
              </a:lnSpc>
              <a:spcBef>
                <a:spcPct val="0"/>
              </a:spcBef>
              <a:spcAft>
                <a:spcPts val="600"/>
              </a:spcAft>
              <a:buClrTx/>
              <a:buSzTx/>
              <a:buFontTx/>
              <a:buNone/>
              <a:tabLst/>
            </a:pPr>
            <a:endParaRPr kumimoji="0" lang="es-MX" sz="2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just" defTabSz="914400" rtl="0" eaLnBrk="1" fontAlgn="base" latinLnBrk="0" hangingPunct="1">
              <a:lnSpc>
                <a:spcPct val="100000"/>
              </a:lnSpc>
              <a:spcBef>
                <a:spcPct val="0"/>
              </a:spcBef>
              <a:spcAft>
                <a:spcPts val="600"/>
              </a:spcAft>
              <a:buClrTx/>
              <a:buSzTx/>
              <a:buFontTx/>
              <a:buNone/>
              <a:tabLst/>
            </a:pPr>
            <a:endParaRPr kumimoji="0" lang="es-MX" sz="2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just" defTabSz="914400" rtl="0" eaLnBrk="1" fontAlgn="base" latinLnBrk="0" hangingPunct="1">
              <a:lnSpc>
                <a:spcPct val="100000"/>
              </a:lnSpc>
              <a:spcBef>
                <a:spcPct val="0"/>
              </a:spcBef>
              <a:spcAft>
                <a:spcPts val="600"/>
              </a:spcAft>
              <a:buClrTx/>
              <a:buSzTx/>
              <a:buFontTx/>
              <a:buNone/>
              <a:tabLst/>
            </a:pPr>
            <a:endParaRPr kumimoji="0" lang="es-MX" sz="2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just" defTabSz="914400" rtl="0" eaLnBrk="1" fontAlgn="base" latinLnBrk="0" hangingPunct="1">
              <a:lnSpc>
                <a:spcPct val="100000"/>
              </a:lnSpc>
              <a:spcBef>
                <a:spcPct val="0"/>
              </a:spcBef>
              <a:spcAft>
                <a:spcPts val="600"/>
              </a:spcAft>
              <a:buClrTx/>
              <a:buSzTx/>
              <a:buFontTx/>
              <a:buNone/>
              <a:tabLst/>
            </a:pPr>
            <a:r>
              <a:rPr kumimoji="0" lang="es-MX" sz="2200" b="0" i="0" u="none" strike="noStrike" cap="none" normalizeH="0" baseline="0" dirty="0" smtClean="0">
                <a:ln>
                  <a:noFill/>
                </a:ln>
                <a:solidFill>
                  <a:srgbClr val="000000"/>
                </a:solidFill>
                <a:effectLst/>
                <a:latin typeface="Arial" pitchFamily="34" charset="0"/>
                <a:cs typeface="Arial" pitchFamily="34" charset="0"/>
              </a:rPr>
              <a:t>								</a:t>
            </a:r>
          </a:p>
          <a:p>
            <a:pPr marL="0" marR="0" lvl="0" indent="0" algn="just" defTabSz="914400" rtl="0" eaLnBrk="1" fontAlgn="base" latinLnBrk="0" hangingPunct="1">
              <a:lnSpc>
                <a:spcPct val="100000"/>
              </a:lnSpc>
              <a:spcBef>
                <a:spcPct val="0"/>
              </a:spcBef>
              <a:spcAft>
                <a:spcPts val="600"/>
              </a:spcAft>
              <a:buClrTx/>
              <a:buSzTx/>
              <a:buFontTx/>
              <a:buNone/>
              <a:tabLst/>
            </a:pPr>
            <a:r>
              <a:rPr kumimoji="0" lang="es-MX" sz="2200" b="0" i="0" u="none" strike="noStrike" cap="none" normalizeH="0" baseline="0" dirty="0" smtClean="0">
                <a:ln>
                  <a:noFill/>
                </a:ln>
                <a:solidFill>
                  <a:srgbClr val="000000"/>
                </a:solidFill>
                <a:effectLst/>
                <a:latin typeface="Arial" pitchFamily="34" charset="0"/>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s-MX"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1" name="10 Imagen"/>
          <p:cNvPicPr>
            <a:picLocks noChangeAspect="1"/>
          </p:cNvPicPr>
          <p:nvPr/>
        </p:nvPicPr>
        <p:blipFill rotWithShape="1">
          <a:blip r:embed="rId4">
            <a:extLst>
              <a:ext uri="{28A0092B-C50C-407E-A947-70E740481C1C}">
                <a14:useLocalDpi xmlns:a14="http://schemas.microsoft.com/office/drawing/2010/main" val="0"/>
              </a:ext>
            </a:extLst>
          </a:blip>
          <a:srcRect b="14660"/>
          <a:stretch/>
        </p:blipFill>
        <p:spPr>
          <a:xfrm>
            <a:off x="645101" y="36364340"/>
            <a:ext cx="12553189" cy="4473561"/>
          </a:xfrm>
          <a:prstGeom prst="rect">
            <a:avLst/>
          </a:prstGeom>
        </p:spPr>
      </p:pic>
      <p:sp>
        <p:nvSpPr>
          <p:cNvPr id="15" name="14 CuadroTexto"/>
          <p:cNvSpPr txBox="1"/>
          <p:nvPr/>
        </p:nvSpPr>
        <p:spPr>
          <a:xfrm>
            <a:off x="15986001" y="11548968"/>
            <a:ext cx="16129792" cy="11972508"/>
          </a:xfrm>
          <a:prstGeom prst="rect">
            <a:avLst/>
          </a:prstGeom>
          <a:noFill/>
        </p:spPr>
        <p:txBody>
          <a:bodyPr wrap="square" rtlCol="0">
            <a:spAutoFit/>
          </a:bodyPr>
          <a:lstStyle/>
          <a:p>
            <a:r>
              <a:rPr lang="es-MX" sz="2800" b="1" dirty="0" smtClean="0">
                <a:latin typeface="Times New Roman" pitchFamily="18" charset="0"/>
                <a:cs typeface="Times New Roman" pitchFamily="18" charset="0"/>
              </a:rPr>
              <a:t>¿QUE ES UN HOLOGRAMA?</a:t>
            </a:r>
            <a:endParaRPr lang="es-MX" sz="2800" dirty="0">
              <a:latin typeface="Times New Roman" pitchFamily="18" charset="0"/>
              <a:cs typeface="Times New Roman" pitchFamily="18" charset="0"/>
            </a:endParaRPr>
          </a:p>
          <a:p>
            <a:r>
              <a:rPr lang="es-MX" sz="2800" dirty="0">
                <a:latin typeface="Times New Roman" pitchFamily="18" charset="0"/>
                <a:cs typeface="Times New Roman" pitchFamily="18" charset="0"/>
              </a:rPr>
              <a:t> </a:t>
            </a:r>
            <a:endParaRPr lang="es-MX" sz="2800" dirty="0" smtClean="0">
              <a:latin typeface="Times New Roman" pitchFamily="18" charset="0"/>
              <a:cs typeface="Times New Roman" pitchFamily="18" charset="0"/>
            </a:endParaRPr>
          </a:p>
          <a:p>
            <a:pPr algn="just"/>
            <a:r>
              <a:rPr lang="es-MX" sz="2600" dirty="0" smtClean="0">
                <a:latin typeface="Times New Roman" pitchFamily="18" charset="0"/>
                <a:cs typeface="Times New Roman" pitchFamily="18" charset="0"/>
              </a:rPr>
              <a:t>Un </a:t>
            </a:r>
            <a:r>
              <a:rPr lang="es-MX" sz="2600" dirty="0">
                <a:latin typeface="Times New Roman" pitchFamily="18" charset="0"/>
                <a:cs typeface="Times New Roman" pitchFamily="18" charset="0"/>
              </a:rPr>
              <a:t>holograma es el registro de un frente de onda luminoso sin perder la </a:t>
            </a:r>
            <a:r>
              <a:rPr lang="es-MX" sz="2600" i="1" dirty="0">
                <a:latin typeface="Times New Roman" pitchFamily="18" charset="0"/>
                <a:cs typeface="Times New Roman" pitchFamily="18" charset="0"/>
              </a:rPr>
              <a:t>información fásica (</a:t>
            </a:r>
            <a:r>
              <a:rPr lang="es-MX" sz="2600" dirty="0">
                <a:latin typeface="Times New Roman" pitchFamily="18" charset="0"/>
                <a:cs typeface="Times New Roman" pitchFamily="18" charset="0"/>
              </a:rPr>
              <a:t>de la fase de la onda). La genialidad de Gabor, Leith, Upatnieks y Denisiuk consiste en como modificar y modular sobre el frente de onda (proveniente del objeto), para que al registrarse en un medio sensible a la iluminación (no a la amplitud de la onda) se conserve la información de </a:t>
            </a:r>
            <a:r>
              <a:rPr lang="es-MX" sz="2600" dirty="0" smtClean="0">
                <a:latin typeface="Times New Roman" pitchFamily="18" charset="0"/>
                <a:cs typeface="Times New Roman" pitchFamily="18" charset="0"/>
              </a:rPr>
              <a:t>fase.</a:t>
            </a:r>
          </a:p>
          <a:p>
            <a:pPr algn="just"/>
            <a:r>
              <a:rPr lang="es-MX" sz="2600" dirty="0" smtClean="0">
                <a:latin typeface="Times New Roman" pitchFamily="18" charset="0"/>
                <a:cs typeface="Times New Roman" pitchFamily="18" charset="0"/>
              </a:rPr>
              <a:t>Sean </a:t>
            </a:r>
            <a:r>
              <a:rPr lang="es-MX" sz="2600" dirty="0">
                <a:latin typeface="Times New Roman" pitchFamily="18" charset="0"/>
                <a:cs typeface="Times New Roman" pitchFamily="18" charset="0"/>
              </a:rPr>
              <a:t>F</a:t>
            </a:r>
            <a:r>
              <a:rPr lang="es-MX" sz="2600" baseline="-25000" dirty="0">
                <a:latin typeface="Times New Roman" pitchFamily="18" charset="0"/>
                <a:cs typeface="Times New Roman" pitchFamily="18" charset="0"/>
              </a:rPr>
              <a:t>R  </a:t>
            </a:r>
            <a:r>
              <a:rPr lang="es-MX" sz="2600" dirty="0">
                <a:latin typeface="Times New Roman" pitchFamily="18" charset="0"/>
                <a:cs typeface="Times New Roman" pitchFamily="18" charset="0"/>
              </a:rPr>
              <a:t>y F</a:t>
            </a:r>
            <a:r>
              <a:rPr lang="es-MX" sz="2600" baseline="-25000" dirty="0">
                <a:latin typeface="Times New Roman" pitchFamily="18" charset="0"/>
                <a:cs typeface="Times New Roman" pitchFamily="18" charset="0"/>
              </a:rPr>
              <a:t>0  </a:t>
            </a:r>
            <a:r>
              <a:rPr lang="es-MX" sz="2600" dirty="0">
                <a:latin typeface="Times New Roman" pitchFamily="18" charset="0"/>
                <a:cs typeface="Times New Roman" pitchFamily="18" charset="0"/>
              </a:rPr>
              <a:t>dos fuentes de luz puntuales coherentes que iluminan simultáneamente al medio de registro M. (ver Fig. </a:t>
            </a:r>
            <a:r>
              <a:rPr lang="es-MX" sz="2600" dirty="0" smtClean="0">
                <a:latin typeface="Times New Roman" pitchFamily="18" charset="0"/>
                <a:cs typeface="Times New Roman" pitchFamily="18" charset="0"/>
              </a:rPr>
              <a:t>3)</a:t>
            </a:r>
            <a:endParaRPr lang="es-MX" sz="2600" dirty="0">
              <a:latin typeface="Times New Roman" pitchFamily="18" charset="0"/>
              <a:cs typeface="Times New Roman" pitchFamily="18" charset="0"/>
            </a:endParaRPr>
          </a:p>
          <a:p>
            <a:endParaRPr lang="es-MX" sz="2800" i="1" dirty="0" smtClean="0">
              <a:latin typeface="Arial" pitchFamily="34" charset="0"/>
              <a:cs typeface="Arial" pitchFamily="34" charset="0"/>
            </a:endParaRPr>
          </a:p>
          <a:p>
            <a:endParaRPr lang="es-MX" sz="2800" i="1" dirty="0">
              <a:latin typeface="Arial" pitchFamily="34" charset="0"/>
              <a:cs typeface="Arial" pitchFamily="34" charset="0"/>
            </a:endParaRPr>
          </a:p>
          <a:p>
            <a:endParaRPr lang="es-MX" sz="2800" i="1" dirty="0" smtClean="0">
              <a:latin typeface="Arial" pitchFamily="34" charset="0"/>
              <a:cs typeface="Arial" pitchFamily="34" charset="0"/>
            </a:endParaRPr>
          </a:p>
          <a:p>
            <a:endParaRPr lang="es-MX" sz="2800" i="1" dirty="0">
              <a:latin typeface="Arial" pitchFamily="34" charset="0"/>
              <a:cs typeface="Arial" pitchFamily="34" charset="0"/>
            </a:endParaRPr>
          </a:p>
          <a:p>
            <a:endParaRPr lang="es-MX" sz="2800" i="1" dirty="0" smtClean="0">
              <a:latin typeface="Arial" pitchFamily="34" charset="0"/>
              <a:cs typeface="Arial" pitchFamily="34" charset="0"/>
            </a:endParaRPr>
          </a:p>
          <a:p>
            <a:endParaRPr lang="es-MX" sz="2800" i="1" dirty="0">
              <a:latin typeface="Arial" pitchFamily="34" charset="0"/>
              <a:cs typeface="Arial" pitchFamily="34" charset="0"/>
            </a:endParaRPr>
          </a:p>
          <a:p>
            <a:endParaRPr lang="es-MX" sz="2800" i="1" dirty="0" smtClean="0">
              <a:latin typeface="Arial" pitchFamily="34" charset="0"/>
              <a:cs typeface="Arial" pitchFamily="34" charset="0"/>
            </a:endParaRPr>
          </a:p>
          <a:p>
            <a:endParaRPr lang="es-MX" sz="2800" i="1" dirty="0">
              <a:latin typeface="Arial" pitchFamily="34" charset="0"/>
              <a:cs typeface="Arial" pitchFamily="34" charset="0"/>
            </a:endParaRPr>
          </a:p>
          <a:p>
            <a:endParaRPr lang="es-MX" sz="2800" i="1" dirty="0" smtClean="0">
              <a:latin typeface="Arial" pitchFamily="34" charset="0"/>
              <a:cs typeface="Arial" pitchFamily="34" charset="0"/>
            </a:endParaRPr>
          </a:p>
          <a:p>
            <a:endParaRPr lang="es-MX" sz="2800" i="1" dirty="0">
              <a:latin typeface="Arial" pitchFamily="34" charset="0"/>
              <a:cs typeface="Arial" pitchFamily="34" charset="0"/>
            </a:endParaRPr>
          </a:p>
          <a:p>
            <a:endParaRPr lang="es-MX" sz="2800" i="1" dirty="0" smtClean="0">
              <a:latin typeface="Arial" pitchFamily="34" charset="0"/>
              <a:cs typeface="Arial" pitchFamily="34" charset="0"/>
            </a:endParaRPr>
          </a:p>
          <a:p>
            <a:endParaRPr lang="es-MX" sz="2800" dirty="0">
              <a:latin typeface="Arial" pitchFamily="34" charset="0"/>
              <a:cs typeface="Arial" pitchFamily="34" charset="0"/>
            </a:endParaRPr>
          </a:p>
          <a:p>
            <a:r>
              <a:rPr lang="es-MX" sz="2800" dirty="0">
                <a:latin typeface="Arial" pitchFamily="34" charset="0"/>
                <a:cs typeface="Arial" pitchFamily="34" charset="0"/>
              </a:rPr>
              <a:t> </a:t>
            </a:r>
          </a:p>
          <a:p>
            <a:endParaRPr lang="es-MX" sz="2800" dirty="0" smtClean="0">
              <a:latin typeface="Arial" pitchFamily="34" charset="0"/>
              <a:cs typeface="Arial" pitchFamily="34" charset="0"/>
            </a:endParaRPr>
          </a:p>
          <a:p>
            <a:endParaRPr lang="es-MX" sz="2800" dirty="0">
              <a:latin typeface="Arial" pitchFamily="34" charset="0"/>
              <a:cs typeface="Arial" pitchFamily="34" charset="0"/>
            </a:endParaRPr>
          </a:p>
          <a:p>
            <a:endParaRPr lang="es-MX" sz="2800" dirty="0" smtClean="0">
              <a:latin typeface="Arial" pitchFamily="34" charset="0"/>
              <a:cs typeface="Arial" pitchFamily="34" charset="0"/>
            </a:endParaRPr>
          </a:p>
          <a:p>
            <a:endParaRPr lang="es-MX" sz="2800" dirty="0">
              <a:latin typeface="Arial" pitchFamily="34" charset="0"/>
              <a:cs typeface="Arial" pitchFamily="34" charset="0"/>
            </a:endParaRPr>
          </a:p>
          <a:p>
            <a:endParaRPr lang="es-MX" sz="2800" dirty="0" smtClean="0">
              <a:latin typeface="Arial" pitchFamily="34" charset="0"/>
              <a:cs typeface="Arial" pitchFamily="34" charset="0"/>
            </a:endParaRPr>
          </a:p>
          <a:p>
            <a:endParaRPr lang="es-MX" sz="2800" dirty="0">
              <a:latin typeface="Arial" pitchFamily="34" charset="0"/>
              <a:cs typeface="Arial" pitchFamily="34" charset="0"/>
            </a:endParaRPr>
          </a:p>
          <a:p>
            <a:endParaRPr lang="es-MX" sz="2800" dirty="0">
              <a:latin typeface="Arial" pitchFamily="34" charset="0"/>
              <a:cs typeface="Arial" pitchFamily="34" charset="0"/>
            </a:endParaRPr>
          </a:p>
        </p:txBody>
      </p:sp>
      <p:sp>
        <p:nvSpPr>
          <p:cNvPr id="18" name="17 CuadroTexto"/>
          <p:cNvSpPr txBox="1"/>
          <p:nvPr/>
        </p:nvSpPr>
        <p:spPr>
          <a:xfrm>
            <a:off x="5256809" y="648372"/>
            <a:ext cx="20090232" cy="6124754"/>
          </a:xfrm>
          <a:prstGeom prst="rect">
            <a:avLst/>
          </a:prstGeom>
          <a:noFill/>
        </p:spPr>
        <p:txBody>
          <a:bodyPr wrap="square" rtlCol="0">
            <a:spAutoFit/>
          </a:bodyPr>
          <a:lstStyle/>
          <a:p>
            <a:pPr algn="ctr"/>
            <a:r>
              <a:rPr lang="es-MX" sz="3600" b="1" dirty="0" smtClean="0">
                <a:latin typeface="Helvetica" pitchFamily="34" charset="0"/>
                <a:cs typeface="Helvetica" pitchFamily="34" charset="0"/>
              </a:rPr>
              <a:t>2° FORO DE DIVULGACIÓN CIENTIFICA Y TECNOLOGICA FIMEX 2012.</a:t>
            </a:r>
          </a:p>
          <a:p>
            <a:pPr algn="ctr"/>
            <a:endParaRPr lang="es-MX" sz="3600" b="1" dirty="0">
              <a:latin typeface="Helvetica" pitchFamily="34" charset="0"/>
              <a:cs typeface="Helvetica" pitchFamily="34" charset="0"/>
            </a:endParaRPr>
          </a:p>
          <a:p>
            <a:pPr algn="ctr"/>
            <a:r>
              <a:rPr lang="es-MX" sz="3600" b="1" i="1" dirty="0" smtClean="0">
                <a:latin typeface="Helvetica" pitchFamily="34" charset="0"/>
                <a:cs typeface="Helvetica" pitchFamily="34" charset="0"/>
              </a:rPr>
              <a:t>HOLOGRAFIA: HISTORIA, PRINCIPIOS OPTICOS Y APLICACIONES DE LA VERDADERA FOTOGRAFIA TRIDIMENSIONAL.</a:t>
            </a:r>
          </a:p>
          <a:p>
            <a:pPr algn="ctr"/>
            <a:endParaRPr lang="es-MX" sz="3600" b="1" i="1" dirty="0" smtClean="0">
              <a:latin typeface="Helvetica" pitchFamily="34" charset="0"/>
              <a:cs typeface="Helvetica" pitchFamily="34" charset="0"/>
            </a:endParaRPr>
          </a:p>
          <a:p>
            <a:pPr algn="ctr"/>
            <a:r>
              <a:rPr lang="es-MX" sz="3200" b="1" i="1" dirty="0">
                <a:latin typeface="Helvetica" pitchFamily="34" charset="0"/>
                <a:cs typeface="Helvetica" pitchFamily="34" charset="0"/>
              </a:rPr>
              <a:t>JESÚS EMIR ACEVEDO GONZÁLEZ</a:t>
            </a:r>
          </a:p>
          <a:p>
            <a:pPr algn="ctr"/>
            <a:endParaRPr lang="es-MX" sz="3600" b="1" dirty="0" smtClean="0">
              <a:latin typeface="Helvetica" pitchFamily="34" charset="0"/>
              <a:cs typeface="Helvetica" pitchFamily="34" charset="0"/>
            </a:endParaRPr>
          </a:p>
          <a:p>
            <a:pPr algn="ctr"/>
            <a:r>
              <a:rPr lang="es-MX" sz="3600" b="1" dirty="0" smtClean="0">
                <a:latin typeface="Helvetica" pitchFamily="34" charset="0"/>
                <a:cs typeface="Helvetica" pitchFamily="34" charset="0"/>
              </a:rPr>
              <a:t>UNIVERSIDAD </a:t>
            </a:r>
            <a:r>
              <a:rPr lang="es-MX" sz="3600" b="1" dirty="0">
                <a:latin typeface="Helvetica" pitchFamily="34" charset="0"/>
                <a:cs typeface="Helvetica" pitchFamily="34" charset="0"/>
              </a:rPr>
              <a:t>VERACRUZANA</a:t>
            </a:r>
          </a:p>
          <a:p>
            <a:pPr algn="ctr"/>
            <a:r>
              <a:rPr lang="es-MX" sz="3600" b="1" dirty="0">
                <a:latin typeface="Helvetica" pitchFamily="34" charset="0"/>
                <a:cs typeface="Helvetica" pitchFamily="34" charset="0"/>
              </a:rPr>
              <a:t>FACULTAD DE INGENIERIA MECANICA ELÉCTRICA, CAMPUS XALAPA</a:t>
            </a:r>
          </a:p>
          <a:p>
            <a:pPr algn="ctr"/>
            <a:endParaRPr lang="es-MX" sz="3600" b="1" dirty="0">
              <a:latin typeface="Helvetica" pitchFamily="34" charset="0"/>
              <a:cs typeface="Helvetica" pitchFamily="34" charset="0"/>
            </a:endParaRPr>
          </a:p>
          <a:p>
            <a:pPr algn="ctr"/>
            <a:endParaRPr lang="es-MX" sz="3600" b="1" i="1" dirty="0">
              <a:latin typeface="Helvetica" pitchFamily="34" charset="0"/>
              <a:cs typeface="Helvetica" pitchFamily="34" charset="0"/>
            </a:endParaRPr>
          </a:p>
        </p:txBody>
      </p:sp>
      <p:sp>
        <p:nvSpPr>
          <p:cNvPr id="19" name="18 CuadroTexto"/>
          <p:cNvSpPr txBox="1"/>
          <p:nvPr/>
        </p:nvSpPr>
        <p:spPr>
          <a:xfrm>
            <a:off x="1512393" y="40837901"/>
            <a:ext cx="10441160" cy="400110"/>
          </a:xfrm>
          <a:prstGeom prst="rect">
            <a:avLst/>
          </a:prstGeom>
          <a:noFill/>
        </p:spPr>
        <p:txBody>
          <a:bodyPr wrap="square" rtlCol="0">
            <a:spAutoFit/>
          </a:bodyPr>
          <a:lstStyle/>
          <a:p>
            <a:r>
              <a:rPr lang="es-MX" sz="2000" dirty="0" smtClean="0">
                <a:latin typeface="Times New Roman" pitchFamily="18" charset="0"/>
                <a:cs typeface="Times New Roman" pitchFamily="18" charset="0"/>
              </a:rPr>
              <a:t>Fig.2.- Esquema del experimento de </a:t>
            </a:r>
            <a:r>
              <a:rPr lang="es-MX" sz="2000" dirty="0">
                <a:latin typeface="Times New Roman" pitchFamily="18" charset="0"/>
                <a:cs typeface="Times New Roman" pitchFamily="18" charset="0"/>
              </a:rPr>
              <a:t>Y</a:t>
            </a:r>
            <a:r>
              <a:rPr lang="es-MX" sz="2000" dirty="0" smtClean="0">
                <a:latin typeface="Times New Roman" pitchFamily="18" charset="0"/>
                <a:cs typeface="Times New Roman" pitchFamily="18" charset="0"/>
              </a:rPr>
              <a:t>oung</a:t>
            </a:r>
            <a:endParaRPr lang="es-MX" sz="2000" dirty="0">
              <a:latin typeface="Times New Roman" pitchFamily="18" charset="0"/>
              <a:cs typeface="Times New Roman" pitchFamily="18" charset="0"/>
            </a:endParaRPr>
          </a:p>
        </p:txBody>
      </p:sp>
      <p:sp>
        <p:nvSpPr>
          <p:cNvPr id="20" name="19 CuadroTexto"/>
          <p:cNvSpPr txBox="1"/>
          <p:nvPr/>
        </p:nvSpPr>
        <p:spPr>
          <a:xfrm>
            <a:off x="13371756" y="15694268"/>
            <a:ext cx="1980220" cy="1015663"/>
          </a:xfrm>
          <a:prstGeom prst="rect">
            <a:avLst/>
          </a:prstGeom>
          <a:noFill/>
        </p:spPr>
        <p:txBody>
          <a:bodyPr wrap="square" rtlCol="0">
            <a:spAutoFit/>
          </a:bodyPr>
          <a:lstStyle/>
          <a:p>
            <a:r>
              <a:rPr lang="es-MX" sz="2000" dirty="0" smtClean="0">
                <a:latin typeface="Times New Roman" pitchFamily="18" charset="0"/>
                <a:cs typeface="Times New Roman" pitchFamily="18" charset="0"/>
              </a:rPr>
              <a:t>Fig.1 Dr. Dennis Gabor premio nobel de física.</a:t>
            </a:r>
            <a:endParaRPr lang="es-MX" sz="2000" dirty="0">
              <a:latin typeface="Times New Roman" pitchFamily="18" charset="0"/>
              <a:cs typeface="Times New Roman" pitchFamily="18" charset="0"/>
            </a:endParaRPr>
          </a:p>
        </p:txBody>
      </p:sp>
      <p:sp>
        <p:nvSpPr>
          <p:cNvPr id="21" name="20 CuadroTexto"/>
          <p:cNvSpPr txBox="1"/>
          <p:nvPr/>
        </p:nvSpPr>
        <p:spPr>
          <a:xfrm>
            <a:off x="19694413" y="20093865"/>
            <a:ext cx="8712968" cy="400110"/>
          </a:xfrm>
          <a:prstGeom prst="rect">
            <a:avLst/>
          </a:prstGeom>
          <a:noFill/>
        </p:spPr>
        <p:txBody>
          <a:bodyPr wrap="square" rtlCol="0">
            <a:spAutoFit/>
          </a:bodyPr>
          <a:lstStyle/>
          <a:p>
            <a:r>
              <a:rPr lang="es-MX" sz="2000" dirty="0" smtClean="0">
                <a:latin typeface="Times New Roman" pitchFamily="18" charset="0"/>
                <a:cs typeface="Times New Roman" pitchFamily="18" charset="0"/>
              </a:rPr>
              <a:t>Fig. 3.- Esquema de registro de un holograma.</a:t>
            </a:r>
            <a:endParaRPr lang="es-MX" sz="2000" dirty="0">
              <a:latin typeface="Times New Roman" pitchFamily="18" charset="0"/>
              <a:cs typeface="Times New Roman" pitchFamily="18" charset="0"/>
            </a:endParaRPr>
          </a:p>
        </p:txBody>
      </p:sp>
      <mc:AlternateContent xmlns:mc="http://schemas.openxmlformats.org/markup-compatibility/2006" xmlns:a14="http://schemas.microsoft.com/office/drawing/2010/main">
        <mc:Choice Requires="a14">
          <p:sp>
            <p:nvSpPr>
              <p:cNvPr id="22" name="21 CuadroTexto"/>
              <p:cNvSpPr txBox="1"/>
              <p:nvPr/>
            </p:nvSpPr>
            <p:spPr>
              <a:xfrm>
                <a:off x="13321705" y="21046802"/>
                <a:ext cx="17515946" cy="8494633"/>
              </a:xfrm>
              <a:prstGeom prst="rect">
                <a:avLst/>
              </a:prstGeom>
              <a:noFill/>
            </p:spPr>
            <p:txBody>
              <a:bodyPr wrap="square" rtlCol="0">
                <a:spAutoFit/>
              </a:bodyPr>
              <a:lstStyle/>
              <a:p>
                <a:pPr indent="457200" algn="just"/>
                <a:r>
                  <a:rPr lang="es-MX" sz="2600" dirty="0" smtClean="0">
                    <a:latin typeface="Times New Roman" pitchFamily="18" charset="0"/>
                    <a:cs typeface="Times New Roman" pitchFamily="18" charset="0"/>
                  </a:rPr>
                  <a:t>Debe observarse que a diferencia de la fotografía convencional, aquí empleamos una fuente de referencia cuya radiación es coherente con la del objeto fuente (un laser de He-Ne, sirve perfectamente) y cuyos frentes de onda deseamos registrar.</a:t>
                </a:r>
              </a:p>
              <a:p>
                <a:pPr indent="457200" algn="just"/>
                <a:r>
                  <a:rPr lang="es-MX" sz="2600" dirty="0" smtClean="0">
                    <a:latin typeface="Times New Roman" pitchFamily="18" charset="0"/>
                    <a:cs typeface="Times New Roman" pitchFamily="18" charset="0"/>
                  </a:rPr>
                  <a:t>Recordemos la ecuación de una onda electromagnética viajera:</a:t>
                </a:r>
              </a:p>
              <a:p>
                <a:pPr indent="457200" algn="just"/>
                <a:r>
                  <a:rPr lang="es-MX" sz="2600" b="1" dirty="0" smtClean="0">
                    <a:cs typeface="Times New Roman" pitchFamily="18" charset="0"/>
                  </a:rPr>
                  <a:t>	</a:t>
                </a:r>
                <a:endParaRPr lang="es-MX" sz="2600" b="1" i="1" dirty="0" smtClean="0">
                  <a:latin typeface="Cambria Math"/>
                  <a:cs typeface="Times New Roman" pitchFamily="18" charset="0"/>
                </a:endParaRPr>
              </a:p>
              <a:p>
                <a:pPr indent="457200"/>
                <a:r>
                  <a:rPr lang="es-MX" sz="2600" b="1" dirty="0" smtClean="0">
                    <a:cs typeface="Times New Roman" pitchFamily="18" charset="0"/>
                  </a:rPr>
                  <a:t>	</a:t>
                </a:r>
                <a14:m>
                  <m:oMath xmlns:m="http://schemas.openxmlformats.org/officeDocument/2006/math">
                    <m:r>
                      <a:rPr lang="es-MX" sz="2600" b="1" i="1" smtClean="0">
                        <a:latin typeface="Cambria Math"/>
                        <a:cs typeface="Times New Roman" pitchFamily="18" charset="0"/>
                      </a:rPr>
                      <m:t>𝑬</m:t>
                    </m:r>
                    <m:r>
                      <a:rPr lang="es-MX" sz="2600" b="1" i="1" smtClean="0">
                        <a:latin typeface="Cambria Math"/>
                        <a:cs typeface="Times New Roman" pitchFamily="18" charset="0"/>
                      </a:rPr>
                      <m:t>=</m:t>
                    </m:r>
                    <m:sSub>
                      <m:sSubPr>
                        <m:ctrlPr>
                          <a:rPr lang="es-MX" sz="2600" i="1" smtClean="0">
                            <a:latin typeface="Cambria Math"/>
                            <a:cs typeface="Times New Roman" pitchFamily="18" charset="0"/>
                          </a:rPr>
                        </m:ctrlPr>
                      </m:sSubPr>
                      <m:e>
                        <m:r>
                          <a:rPr lang="es-MX" sz="2600" b="0" i="1" smtClean="0">
                            <a:latin typeface="Cambria Math"/>
                            <a:cs typeface="Times New Roman" pitchFamily="18" charset="0"/>
                          </a:rPr>
                          <m:t>𝐴</m:t>
                        </m:r>
                      </m:e>
                      <m:sub>
                        <m:r>
                          <a:rPr lang="es-MX" sz="2600" b="0" i="1" smtClean="0">
                            <a:latin typeface="Cambria Math"/>
                            <a:cs typeface="Times New Roman" pitchFamily="18" charset="0"/>
                          </a:rPr>
                          <m:t>0</m:t>
                        </m:r>
                      </m:sub>
                    </m:sSub>
                    <m:r>
                      <a:rPr lang="es-MX" sz="2600" b="0" i="1" smtClean="0">
                        <a:latin typeface="Cambria Math"/>
                        <a:cs typeface="Times New Roman" pitchFamily="18" charset="0"/>
                      </a:rPr>
                      <m:t>𝑠𝑖𝑛</m:t>
                    </m:r>
                    <m:r>
                      <a:rPr lang="es-MX" sz="2600" b="0" i="1" smtClean="0">
                        <a:latin typeface="Cambria Math"/>
                        <a:cs typeface="Times New Roman" pitchFamily="18" charset="0"/>
                      </a:rPr>
                      <m:t> (</m:t>
                    </m:r>
                    <m:r>
                      <a:rPr lang="es-MX" sz="2600" b="0" i="1" smtClean="0">
                        <a:latin typeface="Cambria Math"/>
                        <a:cs typeface="Times New Roman" pitchFamily="18" charset="0"/>
                      </a:rPr>
                      <m:t>𝑘𝑥</m:t>
                    </m:r>
                    <m:r>
                      <a:rPr lang="es-MX" sz="2600" b="0" i="1" smtClean="0">
                        <a:latin typeface="Cambria Math"/>
                        <a:cs typeface="Times New Roman" pitchFamily="18" charset="0"/>
                      </a:rPr>
                      <m:t>−</m:t>
                    </m:r>
                    <m:r>
                      <a:rPr lang="es-MX" sz="2600" b="0" i="1" smtClean="0">
                        <a:latin typeface="Cambria Math"/>
                        <a:ea typeface="Cambria Math"/>
                        <a:cs typeface="Times New Roman" pitchFamily="18" charset="0"/>
                      </a:rPr>
                      <m:t>𝜔</m:t>
                    </m:r>
                    <m:r>
                      <a:rPr lang="es-MX" sz="2600" b="0" i="1" smtClean="0">
                        <a:latin typeface="Cambria Math"/>
                        <a:ea typeface="Cambria Math"/>
                        <a:cs typeface="Times New Roman" pitchFamily="18" charset="0"/>
                      </a:rPr>
                      <m:t>𝑡</m:t>
                    </m:r>
                    <m:r>
                      <a:rPr lang="es-MX" sz="2600" b="1" i="1" smtClean="0">
                        <a:latin typeface="Cambria Math"/>
                        <a:ea typeface="Cambria Math"/>
                        <a:cs typeface="Times New Roman" pitchFamily="18" charset="0"/>
                      </a:rPr>
                      <m:t>)</m:t>
                    </m:r>
                  </m:oMath>
                </a14:m>
                <a:r>
                  <a:rPr lang="es-MX" sz="2600" dirty="0" smtClean="0">
                    <a:latin typeface="Times New Roman" pitchFamily="18" charset="0"/>
                    <a:cs typeface="Times New Roman" pitchFamily="18" charset="0"/>
                  </a:rPr>
                  <a:t> …(1)</a:t>
                </a:r>
              </a:p>
              <a:p>
                <a:endParaRPr lang="es-MX" sz="2600" dirty="0" smtClean="0">
                  <a:latin typeface="Times New Roman" pitchFamily="18" charset="0"/>
                  <a:cs typeface="Times New Roman" pitchFamily="18" charset="0"/>
                </a:endParaRPr>
              </a:p>
              <a:p>
                <a:r>
                  <a:rPr lang="es-MX" sz="2600" dirty="0" smtClean="0">
                    <a:latin typeface="Times New Roman" pitchFamily="18" charset="0"/>
                    <a:cs typeface="Times New Roman" pitchFamily="18" charset="0"/>
                  </a:rPr>
                  <a:t>Donde </a:t>
                </a:r>
                <a14:m>
                  <m:oMath xmlns:m="http://schemas.openxmlformats.org/officeDocument/2006/math">
                    <m:sSub>
                      <m:sSubPr>
                        <m:ctrlPr>
                          <a:rPr lang="es-MX" sz="2600" i="1" smtClean="0">
                            <a:latin typeface="Cambria Math"/>
                            <a:cs typeface="Times New Roman" pitchFamily="18" charset="0"/>
                          </a:rPr>
                        </m:ctrlPr>
                      </m:sSubPr>
                      <m:e>
                        <m:r>
                          <a:rPr lang="es-MX" sz="2600" b="0" i="1" smtClean="0">
                            <a:latin typeface="Cambria Math"/>
                            <a:cs typeface="Times New Roman" pitchFamily="18" charset="0"/>
                          </a:rPr>
                          <m:t>𝐴</m:t>
                        </m:r>
                      </m:e>
                      <m:sub>
                        <m:r>
                          <a:rPr lang="es-MX" sz="2600" b="0" i="1" smtClean="0">
                            <a:latin typeface="Cambria Math"/>
                            <a:cs typeface="Times New Roman" pitchFamily="18" charset="0"/>
                          </a:rPr>
                          <m:t>0</m:t>
                        </m:r>
                      </m:sub>
                    </m:sSub>
                  </m:oMath>
                </a14:m>
                <a:r>
                  <a:rPr lang="es-MX" sz="2600" dirty="0" smtClean="0">
                    <a:latin typeface="Times New Roman" pitchFamily="18" charset="0"/>
                    <a:cs typeface="Times New Roman" pitchFamily="18" charset="0"/>
                  </a:rPr>
                  <a:t> es la amplitud de la onda. Tomemos de la fuente </a:t>
                </a:r>
                <a14:m>
                  <m:oMath xmlns:m="http://schemas.openxmlformats.org/officeDocument/2006/math">
                    <m:sSub>
                      <m:sSubPr>
                        <m:ctrlPr>
                          <a:rPr lang="es-MX" sz="2600" i="1" smtClean="0">
                            <a:latin typeface="Cambria Math"/>
                            <a:cs typeface="Times New Roman" pitchFamily="18" charset="0"/>
                          </a:rPr>
                        </m:ctrlPr>
                      </m:sSubPr>
                      <m:e>
                        <m:r>
                          <a:rPr lang="es-MX" sz="2600" b="0" i="1" smtClean="0">
                            <a:latin typeface="Cambria Math"/>
                            <a:cs typeface="Times New Roman" pitchFamily="18" charset="0"/>
                          </a:rPr>
                          <m:t>𝐹</m:t>
                        </m:r>
                      </m:e>
                      <m:sub>
                        <m:r>
                          <a:rPr lang="es-MX" sz="2600" b="0" i="1" smtClean="0">
                            <a:latin typeface="Cambria Math"/>
                            <a:cs typeface="Times New Roman" pitchFamily="18" charset="0"/>
                          </a:rPr>
                          <m:t>𝑅</m:t>
                        </m:r>
                      </m:sub>
                    </m:sSub>
                  </m:oMath>
                </a14:m>
                <a:r>
                  <a:rPr lang="es-MX" sz="2600" dirty="0" smtClean="0">
                    <a:latin typeface="Times New Roman" pitchFamily="18" charset="0"/>
                    <a:cs typeface="Times New Roman" pitchFamily="18" charset="0"/>
                  </a:rPr>
                  <a:t> y </a:t>
                </a:r>
                <a14:m>
                  <m:oMath xmlns:m="http://schemas.openxmlformats.org/officeDocument/2006/math">
                    <m:sSub>
                      <m:sSubPr>
                        <m:ctrlPr>
                          <a:rPr lang="es-MX" sz="2600" i="1" smtClean="0">
                            <a:latin typeface="Cambria Math"/>
                            <a:cs typeface="Times New Roman" pitchFamily="18" charset="0"/>
                          </a:rPr>
                        </m:ctrlPr>
                      </m:sSubPr>
                      <m:e>
                        <m:r>
                          <a:rPr lang="es-MX" sz="2600" b="0" i="1" smtClean="0">
                            <a:latin typeface="Cambria Math"/>
                            <a:cs typeface="Times New Roman" pitchFamily="18" charset="0"/>
                          </a:rPr>
                          <m:t>𝐹</m:t>
                        </m:r>
                      </m:e>
                      <m:sub>
                        <m:r>
                          <a:rPr lang="es-MX" sz="2600" b="0" i="1" smtClean="0">
                            <a:latin typeface="Cambria Math"/>
                            <a:cs typeface="Times New Roman" pitchFamily="18" charset="0"/>
                          </a:rPr>
                          <m:t>0</m:t>
                        </m:r>
                      </m:sub>
                    </m:sSub>
                  </m:oMath>
                </a14:m>
                <a:r>
                  <a:rPr lang="es-MX" sz="2600" dirty="0" smtClean="0">
                    <a:latin typeface="Times New Roman" pitchFamily="18" charset="0"/>
                    <a:cs typeface="Times New Roman" pitchFamily="18" charset="0"/>
                  </a:rPr>
                  <a:t> sus amplitudes </a:t>
                </a:r>
                <a14:m>
                  <m:oMath xmlns:m="http://schemas.openxmlformats.org/officeDocument/2006/math">
                    <m:sSub>
                      <m:sSubPr>
                        <m:ctrlPr>
                          <a:rPr lang="es-MX" sz="2600" i="1" smtClean="0">
                            <a:latin typeface="Cambria Math"/>
                            <a:cs typeface="Times New Roman" pitchFamily="18" charset="0"/>
                          </a:rPr>
                        </m:ctrlPr>
                      </m:sSubPr>
                      <m:e>
                        <m:r>
                          <a:rPr lang="es-MX" sz="2600" b="0" i="1" smtClean="0">
                            <a:latin typeface="Cambria Math"/>
                            <a:cs typeface="Times New Roman" pitchFamily="18" charset="0"/>
                          </a:rPr>
                          <m:t>𝐴</m:t>
                        </m:r>
                      </m:e>
                      <m:sub>
                        <m:r>
                          <a:rPr lang="es-MX" sz="2600" b="0" i="1" smtClean="0">
                            <a:latin typeface="Cambria Math"/>
                            <a:cs typeface="Times New Roman" pitchFamily="18" charset="0"/>
                          </a:rPr>
                          <m:t>𝑅</m:t>
                        </m:r>
                      </m:sub>
                    </m:sSub>
                  </m:oMath>
                </a14:m>
                <a:r>
                  <a:rPr lang="es-MX" sz="2600" dirty="0" smtClean="0">
                    <a:latin typeface="Times New Roman" pitchFamily="18" charset="0"/>
                    <a:cs typeface="Times New Roman" pitchFamily="18" charset="0"/>
                  </a:rPr>
                  <a:t> y </a:t>
                </a:r>
                <a14:m>
                  <m:oMath xmlns:m="http://schemas.openxmlformats.org/officeDocument/2006/math">
                    <m:sSub>
                      <m:sSubPr>
                        <m:ctrlPr>
                          <a:rPr lang="es-MX" sz="2600" i="1" smtClean="0">
                            <a:latin typeface="Cambria Math"/>
                            <a:cs typeface="Times New Roman" pitchFamily="18" charset="0"/>
                          </a:rPr>
                        </m:ctrlPr>
                      </m:sSubPr>
                      <m:e>
                        <m:r>
                          <a:rPr lang="es-MX" sz="2600" b="0" i="1" smtClean="0">
                            <a:latin typeface="Cambria Math"/>
                            <a:cs typeface="Times New Roman" pitchFamily="18" charset="0"/>
                          </a:rPr>
                          <m:t> </m:t>
                        </m:r>
                        <m:r>
                          <a:rPr lang="es-MX" sz="2600" b="0" i="1" smtClean="0">
                            <a:latin typeface="Cambria Math"/>
                            <a:cs typeface="Times New Roman" pitchFamily="18" charset="0"/>
                          </a:rPr>
                          <m:t>𝐴</m:t>
                        </m:r>
                      </m:e>
                      <m:sub>
                        <m:r>
                          <a:rPr lang="es-MX" sz="2600" b="0" i="1" smtClean="0">
                            <a:latin typeface="Cambria Math"/>
                            <a:cs typeface="Times New Roman" pitchFamily="18" charset="0"/>
                          </a:rPr>
                          <m:t>0</m:t>
                        </m:r>
                      </m:sub>
                    </m:sSub>
                  </m:oMath>
                </a14:m>
                <a:r>
                  <a:rPr lang="es-MX" sz="2600" dirty="0" smtClean="0">
                    <a:latin typeface="Times New Roman" pitchFamily="18" charset="0"/>
                    <a:cs typeface="Times New Roman" pitchFamily="18" charset="0"/>
                  </a:rPr>
                  <a:t> respectivamente.</a:t>
                </a:r>
                <a:endParaRPr lang="es-MX" sz="2600" dirty="0">
                  <a:latin typeface="Times New Roman" pitchFamily="18" charset="0"/>
                  <a:cs typeface="Times New Roman" pitchFamily="18" charset="0"/>
                </a:endParaRPr>
              </a:p>
              <a:p>
                <a:pPr indent="457200"/>
                <a:endParaRPr lang="es-MX" sz="2600" dirty="0" smtClean="0">
                  <a:latin typeface="Times New Roman" pitchFamily="18" charset="0"/>
                  <a:cs typeface="Times New Roman" pitchFamily="18" charset="0"/>
                </a:endParaRPr>
              </a:p>
              <a:p>
                <a:pPr indent="457200"/>
                <a:r>
                  <a:rPr lang="es-MX" sz="2600" dirty="0" smtClean="0">
                    <a:latin typeface="Times New Roman" pitchFamily="18" charset="0"/>
                    <a:cs typeface="Times New Roman" pitchFamily="18" charset="0"/>
                  </a:rPr>
                  <a:t>Las amplitudes </a:t>
                </a:r>
                <a14:m>
                  <m:oMath xmlns:m="http://schemas.openxmlformats.org/officeDocument/2006/math">
                    <m:sSub>
                      <m:sSubPr>
                        <m:ctrlPr>
                          <a:rPr lang="es-MX" sz="2600" i="1" smtClean="0">
                            <a:latin typeface="Cambria Math"/>
                            <a:cs typeface="Times New Roman" pitchFamily="18" charset="0"/>
                          </a:rPr>
                        </m:ctrlPr>
                      </m:sSubPr>
                      <m:e>
                        <m:r>
                          <a:rPr lang="es-MX" sz="2600" b="0" i="1" smtClean="0">
                            <a:latin typeface="Cambria Math"/>
                            <a:cs typeface="Times New Roman" pitchFamily="18" charset="0"/>
                          </a:rPr>
                          <m:t>𝐴</m:t>
                        </m:r>
                      </m:e>
                      <m:sub>
                        <m:r>
                          <a:rPr lang="es-MX" sz="2600" b="0" i="1" smtClean="0">
                            <a:latin typeface="Cambria Math"/>
                            <a:cs typeface="Times New Roman" pitchFamily="18" charset="0"/>
                          </a:rPr>
                          <m:t>𝑅</m:t>
                        </m:r>
                      </m:sub>
                    </m:sSub>
                  </m:oMath>
                </a14:m>
                <a:r>
                  <a:rPr lang="es-MX" sz="2600" dirty="0" smtClean="0">
                    <a:latin typeface="Times New Roman" pitchFamily="18" charset="0"/>
                    <a:cs typeface="Times New Roman" pitchFamily="18" charset="0"/>
                  </a:rPr>
                  <a:t> , </a:t>
                </a:r>
                <a14:m>
                  <m:oMath xmlns:m="http://schemas.openxmlformats.org/officeDocument/2006/math">
                    <m:sSub>
                      <m:sSubPr>
                        <m:ctrlPr>
                          <a:rPr lang="es-MX" sz="2600" i="1" smtClean="0">
                            <a:latin typeface="Cambria Math"/>
                            <a:cs typeface="Times New Roman" pitchFamily="18" charset="0"/>
                          </a:rPr>
                        </m:ctrlPr>
                      </m:sSubPr>
                      <m:e>
                        <m:r>
                          <a:rPr lang="es-MX" sz="2600" b="0" i="1" smtClean="0">
                            <a:latin typeface="Cambria Math"/>
                            <a:cs typeface="Times New Roman" pitchFamily="18" charset="0"/>
                          </a:rPr>
                          <m:t> </m:t>
                        </m:r>
                        <m:r>
                          <a:rPr lang="es-MX" sz="2600" b="0" i="1" smtClean="0">
                            <a:latin typeface="Cambria Math"/>
                            <a:cs typeface="Times New Roman" pitchFamily="18" charset="0"/>
                          </a:rPr>
                          <m:t>𝐴</m:t>
                        </m:r>
                      </m:e>
                      <m:sub>
                        <m:r>
                          <a:rPr lang="es-MX" sz="2600" b="0" i="1" smtClean="0">
                            <a:latin typeface="Cambria Math"/>
                            <a:cs typeface="Times New Roman" pitchFamily="18" charset="0"/>
                          </a:rPr>
                          <m:t>0</m:t>
                        </m:r>
                      </m:sub>
                    </m:sSub>
                  </m:oMath>
                </a14:m>
                <a:r>
                  <a:rPr lang="es-MX" sz="2600" dirty="0" smtClean="0">
                    <a:latin typeface="Times New Roman" pitchFamily="18" charset="0"/>
                    <a:cs typeface="Times New Roman" pitchFamily="18" charset="0"/>
                  </a:rPr>
                  <a:t> producidas en el plano M por las fuentes </a:t>
                </a:r>
                <a14:m>
                  <m:oMath xmlns:m="http://schemas.openxmlformats.org/officeDocument/2006/math">
                    <m:sSub>
                      <m:sSubPr>
                        <m:ctrlPr>
                          <a:rPr lang="es-MX" sz="2600" i="1" smtClean="0">
                            <a:latin typeface="Cambria Math"/>
                            <a:cs typeface="Times New Roman" pitchFamily="18" charset="0"/>
                          </a:rPr>
                        </m:ctrlPr>
                      </m:sSubPr>
                      <m:e>
                        <m:r>
                          <a:rPr lang="es-MX" sz="2600" b="0" i="1" smtClean="0">
                            <a:latin typeface="Cambria Math"/>
                            <a:cs typeface="Times New Roman" pitchFamily="18" charset="0"/>
                          </a:rPr>
                          <m:t>𝐹</m:t>
                        </m:r>
                      </m:e>
                      <m:sub>
                        <m:r>
                          <a:rPr lang="es-MX" sz="2600" b="0" i="1" smtClean="0">
                            <a:latin typeface="Cambria Math"/>
                            <a:cs typeface="Times New Roman" pitchFamily="18" charset="0"/>
                          </a:rPr>
                          <m:t>𝑅</m:t>
                        </m:r>
                      </m:sub>
                    </m:sSub>
                  </m:oMath>
                </a14:m>
                <a:r>
                  <a:rPr lang="es-MX" sz="2600" dirty="0" smtClean="0">
                    <a:latin typeface="Times New Roman" pitchFamily="18" charset="0"/>
                    <a:cs typeface="Times New Roman" pitchFamily="18" charset="0"/>
                  </a:rPr>
                  <a:t> y </a:t>
                </a:r>
                <a14:m>
                  <m:oMath xmlns:m="http://schemas.openxmlformats.org/officeDocument/2006/math">
                    <m:sSub>
                      <m:sSubPr>
                        <m:ctrlPr>
                          <a:rPr lang="es-MX" sz="2600" i="1" smtClean="0">
                            <a:latin typeface="Cambria Math"/>
                            <a:cs typeface="Times New Roman" pitchFamily="18" charset="0"/>
                          </a:rPr>
                        </m:ctrlPr>
                      </m:sSubPr>
                      <m:e>
                        <m:r>
                          <a:rPr lang="es-MX" sz="2600" b="0" i="1" smtClean="0">
                            <a:latin typeface="Cambria Math"/>
                            <a:cs typeface="Times New Roman" pitchFamily="18" charset="0"/>
                          </a:rPr>
                          <m:t>𝐹</m:t>
                        </m:r>
                      </m:e>
                      <m:sub>
                        <m:r>
                          <a:rPr lang="es-MX" sz="2600" b="0" i="1" smtClean="0">
                            <a:latin typeface="Cambria Math"/>
                            <a:cs typeface="Times New Roman" pitchFamily="18" charset="0"/>
                          </a:rPr>
                          <m:t>0</m:t>
                        </m:r>
                      </m:sub>
                    </m:sSub>
                  </m:oMath>
                </a14:m>
                <a:r>
                  <a:rPr lang="es-MX" sz="2600" dirty="0" smtClean="0">
                    <a:latin typeface="Times New Roman" pitchFamily="18" charset="0"/>
                    <a:cs typeface="Times New Roman" pitchFamily="18" charset="0"/>
                  </a:rPr>
                  <a:t> se sumaran coherentemente. Por lo </a:t>
                </a:r>
                <a:r>
                  <a:rPr lang="es-MX" sz="2600" dirty="0">
                    <a:latin typeface="Times New Roman" pitchFamily="18" charset="0"/>
                    <a:cs typeface="Times New Roman" pitchFamily="18" charset="0"/>
                  </a:rPr>
                  <a:t> </a:t>
                </a:r>
                <a:r>
                  <a:rPr lang="es-MX" sz="2600" dirty="0" smtClean="0">
                    <a:latin typeface="Times New Roman" pitchFamily="18" charset="0"/>
                    <a:cs typeface="Times New Roman" pitchFamily="18" charset="0"/>
                  </a:rPr>
                  <a:t>que  la  amplitud total </a:t>
                </a:r>
                <a14:m>
                  <m:oMath xmlns:m="http://schemas.openxmlformats.org/officeDocument/2006/math">
                    <m:sSub>
                      <m:sSubPr>
                        <m:ctrlPr>
                          <a:rPr lang="es-MX" sz="2600" i="1" smtClean="0">
                            <a:latin typeface="Cambria Math"/>
                            <a:cs typeface="Times New Roman" pitchFamily="18" charset="0"/>
                          </a:rPr>
                        </m:ctrlPr>
                      </m:sSubPr>
                      <m:e>
                        <m:r>
                          <a:rPr lang="es-MX" sz="2600" b="0" i="1" smtClean="0">
                            <a:latin typeface="Cambria Math"/>
                            <a:cs typeface="Times New Roman" pitchFamily="18" charset="0"/>
                          </a:rPr>
                          <m:t> </m:t>
                        </m:r>
                        <m:r>
                          <a:rPr lang="es-MX" sz="2600" b="0" i="1" smtClean="0">
                            <a:latin typeface="Cambria Math"/>
                            <a:cs typeface="Times New Roman" pitchFamily="18" charset="0"/>
                          </a:rPr>
                          <m:t>𝐴</m:t>
                        </m:r>
                      </m:e>
                      <m:sub>
                        <m:r>
                          <a:rPr lang="es-MX" sz="2600" b="0" i="1" smtClean="0">
                            <a:latin typeface="Cambria Math"/>
                            <a:cs typeface="Times New Roman" pitchFamily="18" charset="0"/>
                          </a:rPr>
                          <m:t>𝑡</m:t>
                        </m:r>
                      </m:sub>
                    </m:sSub>
                  </m:oMath>
                </a14:m>
                <a:r>
                  <a:rPr lang="es-MX" sz="2600" dirty="0" smtClean="0">
                    <a:latin typeface="Times New Roman" pitchFamily="18" charset="0"/>
                    <a:cs typeface="Times New Roman" pitchFamily="18" charset="0"/>
                  </a:rPr>
                  <a:t> en ese plano será:</a:t>
                </a:r>
              </a:p>
              <a:p>
                <a:pPr indent="457200"/>
                <a:r>
                  <a:rPr lang="es-MX" sz="2600" dirty="0" smtClean="0">
                    <a:cs typeface="Times New Roman" pitchFamily="18" charset="0"/>
                  </a:rPr>
                  <a:t>	</a:t>
                </a:r>
                <a14:m>
                  <m:oMath xmlns:m="http://schemas.openxmlformats.org/officeDocument/2006/math">
                    <m:sSub>
                      <m:sSubPr>
                        <m:ctrlPr>
                          <a:rPr lang="es-MX" sz="2600" i="1" smtClean="0">
                            <a:latin typeface="Cambria Math"/>
                            <a:cs typeface="Times New Roman" pitchFamily="18" charset="0"/>
                          </a:rPr>
                        </m:ctrlPr>
                      </m:sSubPr>
                      <m:e>
                        <m:r>
                          <a:rPr lang="es-MX" sz="2600" b="0" i="1" smtClean="0">
                            <a:latin typeface="Cambria Math"/>
                            <a:cs typeface="Times New Roman" pitchFamily="18" charset="0"/>
                          </a:rPr>
                          <m:t>𝐴</m:t>
                        </m:r>
                      </m:e>
                      <m:sub>
                        <m:r>
                          <a:rPr lang="es-MX" sz="2600" b="0" i="1" smtClean="0">
                            <a:latin typeface="Cambria Math"/>
                            <a:cs typeface="Times New Roman" pitchFamily="18" charset="0"/>
                          </a:rPr>
                          <m:t>𝑡</m:t>
                        </m:r>
                      </m:sub>
                    </m:sSub>
                    <m:r>
                      <a:rPr lang="es-MX" sz="2600" b="0" i="1" smtClean="0">
                        <a:latin typeface="Cambria Math"/>
                        <a:cs typeface="Times New Roman" pitchFamily="18" charset="0"/>
                      </a:rPr>
                      <m:t>=</m:t>
                    </m:r>
                    <m:sSub>
                      <m:sSubPr>
                        <m:ctrlPr>
                          <a:rPr lang="es-MX" sz="2600" i="1" smtClean="0">
                            <a:latin typeface="Cambria Math"/>
                            <a:cs typeface="Times New Roman" pitchFamily="18" charset="0"/>
                          </a:rPr>
                        </m:ctrlPr>
                      </m:sSubPr>
                      <m:e>
                        <m:r>
                          <a:rPr lang="es-MX" sz="2600" b="0" i="1" smtClean="0">
                            <a:latin typeface="Cambria Math"/>
                            <a:cs typeface="Times New Roman" pitchFamily="18" charset="0"/>
                          </a:rPr>
                          <m:t>𝐴</m:t>
                        </m:r>
                      </m:e>
                      <m:sub>
                        <m:r>
                          <a:rPr lang="es-MX" sz="2600" b="0" i="1" smtClean="0">
                            <a:latin typeface="Cambria Math"/>
                            <a:cs typeface="Times New Roman" pitchFamily="18" charset="0"/>
                          </a:rPr>
                          <m:t>𝑅</m:t>
                        </m:r>
                      </m:sub>
                    </m:sSub>
                    <m:r>
                      <m:rPr>
                        <m:nor/>
                      </m:rPr>
                      <a:rPr lang="es-MX" sz="2600" dirty="0" smtClean="0">
                        <a:latin typeface="Times New Roman" pitchFamily="18" charset="0"/>
                        <a:cs typeface="Times New Roman" pitchFamily="18" charset="0"/>
                      </a:rPr>
                      <m:t> </m:t>
                    </m:r>
                    <m:r>
                      <m:rPr>
                        <m:nor/>
                      </m:rPr>
                      <a:rPr lang="es-MX" sz="2600" b="0" i="0" dirty="0" smtClean="0">
                        <a:latin typeface="Times New Roman" pitchFamily="18" charset="0"/>
                        <a:cs typeface="Times New Roman" pitchFamily="18" charset="0"/>
                      </a:rPr>
                      <m:t>+</m:t>
                    </m:r>
                    <m:r>
                      <m:rPr>
                        <m:nor/>
                      </m:rPr>
                      <a:rPr lang="es-MX" sz="2600" dirty="0" smtClean="0">
                        <a:latin typeface="Times New Roman" pitchFamily="18" charset="0"/>
                        <a:cs typeface="Times New Roman" pitchFamily="18" charset="0"/>
                      </a:rPr>
                      <m:t> </m:t>
                    </m:r>
                    <m:sSub>
                      <m:sSubPr>
                        <m:ctrlPr>
                          <a:rPr lang="es-MX" sz="2600" i="1" smtClean="0">
                            <a:latin typeface="Cambria Math"/>
                            <a:cs typeface="Times New Roman" pitchFamily="18" charset="0"/>
                          </a:rPr>
                        </m:ctrlPr>
                      </m:sSubPr>
                      <m:e>
                        <m:r>
                          <a:rPr lang="es-MX" sz="2600" b="0" i="1" smtClean="0">
                            <a:latin typeface="Cambria Math"/>
                            <a:cs typeface="Times New Roman" pitchFamily="18" charset="0"/>
                          </a:rPr>
                          <m:t> </m:t>
                        </m:r>
                        <m:r>
                          <a:rPr lang="es-MX" sz="2600" b="0" i="1" smtClean="0">
                            <a:latin typeface="Cambria Math"/>
                            <a:cs typeface="Times New Roman" pitchFamily="18" charset="0"/>
                          </a:rPr>
                          <m:t>𝐴</m:t>
                        </m:r>
                      </m:e>
                      <m:sub>
                        <m:r>
                          <a:rPr lang="es-MX" sz="2600" b="0" i="1" smtClean="0">
                            <a:latin typeface="Cambria Math"/>
                            <a:cs typeface="Times New Roman" pitchFamily="18" charset="0"/>
                          </a:rPr>
                          <m:t>0</m:t>
                        </m:r>
                      </m:sub>
                    </m:sSub>
                  </m:oMath>
                </a14:m>
                <a:r>
                  <a:rPr lang="es-MX" sz="2600" dirty="0" smtClean="0">
                    <a:latin typeface="Times New Roman" pitchFamily="18" charset="0"/>
                    <a:cs typeface="Times New Roman" pitchFamily="18" charset="0"/>
                  </a:rPr>
                  <a:t> </a:t>
                </a:r>
              </a:p>
              <a:p>
                <a:pPr indent="457200"/>
                <a:endParaRPr lang="es-MX" sz="2600" dirty="0" smtClean="0">
                  <a:latin typeface="Times New Roman" pitchFamily="18" charset="0"/>
                  <a:cs typeface="Times New Roman" pitchFamily="18" charset="0"/>
                </a:endParaRPr>
              </a:p>
              <a:p>
                <a:pPr indent="457200"/>
                <a:r>
                  <a:rPr lang="es-MX" sz="2600" dirty="0" smtClean="0">
                    <a:latin typeface="Times New Roman" pitchFamily="18" charset="0"/>
                    <a:cs typeface="Times New Roman" pitchFamily="18" charset="0"/>
                  </a:rPr>
                  <a:t>Y la iluminación I en ese plano será:</a:t>
                </a:r>
              </a:p>
              <a:p>
                <a:pPr indent="457200"/>
                <a:r>
                  <a:rPr lang="es-MX" sz="2600" b="0" dirty="0" smtClean="0">
                    <a:cs typeface="Times New Roman" pitchFamily="18" charset="0"/>
                  </a:rPr>
                  <a:t>	</a:t>
                </a:r>
                <a14:m>
                  <m:oMath xmlns:m="http://schemas.openxmlformats.org/officeDocument/2006/math">
                    <m:r>
                      <a:rPr lang="es-MX" sz="2600" b="0" i="1" smtClean="0">
                        <a:latin typeface="Cambria Math"/>
                        <a:cs typeface="Times New Roman" pitchFamily="18" charset="0"/>
                      </a:rPr>
                      <m:t>𝐼</m:t>
                    </m:r>
                    <m:r>
                      <a:rPr lang="es-MX" sz="2600" b="0" i="1" smtClean="0">
                        <a:latin typeface="Cambria Math"/>
                        <a:cs typeface="Times New Roman" pitchFamily="18" charset="0"/>
                      </a:rPr>
                      <m:t>= </m:t>
                    </m:r>
                    <m:sSup>
                      <m:sSupPr>
                        <m:ctrlPr>
                          <a:rPr lang="es-MX" sz="2600" b="0" i="1" smtClean="0">
                            <a:latin typeface="Cambria Math"/>
                            <a:cs typeface="Times New Roman" pitchFamily="18" charset="0"/>
                          </a:rPr>
                        </m:ctrlPr>
                      </m:sSupPr>
                      <m:e>
                        <m:d>
                          <m:dPr>
                            <m:begChr m:val="|"/>
                            <m:endChr m:val="|"/>
                            <m:ctrlPr>
                              <a:rPr lang="es-MX" sz="2600" b="0" i="1" smtClean="0">
                                <a:latin typeface="Cambria Math"/>
                                <a:cs typeface="Times New Roman" pitchFamily="18" charset="0"/>
                              </a:rPr>
                            </m:ctrlPr>
                          </m:dPr>
                          <m:e>
                            <m:sSub>
                              <m:sSubPr>
                                <m:ctrlPr>
                                  <a:rPr lang="es-MX" sz="2600" b="0" i="1" smtClean="0">
                                    <a:latin typeface="Cambria Math"/>
                                    <a:cs typeface="Times New Roman" pitchFamily="18" charset="0"/>
                                  </a:rPr>
                                </m:ctrlPr>
                              </m:sSubPr>
                              <m:e>
                                <m:r>
                                  <a:rPr lang="es-MX" sz="2600" b="0" i="1" smtClean="0">
                                    <a:latin typeface="Cambria Math"/>
                                    <a:cs typeface="Times New Roman" pitchFamily="18" charset="0"/>
                                  </a:rPr>
                                  <m:t>𝐴</m:t>
                                </m:r>
                              </m:e>
                              <m:sub>
                                <m:r>
                                  <a:rPr lang="es-MX" sz="2600" b="0" i="1" smtClean="0">
                                    <a:latin typeface="Cambria Math"/>
                                    <a:cs typeface="Times New Roman" pitchFamily="18" charset="0"/>
                                  </a:rPr>
                                  <m:t>𝑡</m:t>
                                </m:r>
                              </m:sub>
                            </m:sSub>
                          </m:e>
                        </m:d>
                      </m:e>
                      <m:sup>
                        <m:r>
                          <a:rPr lang="es-MX" sz="2600" b="0" i="1" smtClean="0">
                            <a:latin typeface="Cambria Math"/>
                            <a:cs typeface="Times New Roman" pitchFamily="18" charset="0"/>
                          </a:rPr>
                          <m:t>2</m:t>
                        </m:r>
                      </m:sup>
                    </m:sSup>
                    <m:r>
                      <a:rPr lang="es-MX" sz="2600" b="0" i="1" smtClean="0">
                        <a:latin typeface="Cambria Math"/>
                        <a:cs typeface="Times New Roman" pitchFamily="18" charset="0"/>
                      </a:rPr>
                      <m:t>=</m:t>
                    </m:r>
                    <m:sSup>
                      <m:sSupPr>
                        <m:ctrlPr>
                          <a:rPr lang="es-MX" sz="2600" b="0" i="1" smtClean="0">
                            <a:latin typeface="Cambria Math"/>
                            <a:cs typeface="Times New Roman" pitchFamily="18" charset="0"/>
                          </a:rPr>
                        </m:ctrlPr>
                      </m:sSupPr>
                      <m:e>
                        <m:d>
                          <m:dPr>
                            <m:begChr m:val="|"/>
                            <m:endChr m:val="|"/>
                            <m:ctrlPr>
                              <a:rPr lang="es-MX" sz="2600" b="0" i="1" smtClean="0">
                                <a:latin typeface="Cambria Math"/>
                                <a:cs typeface="Times New Roman" pitchFamily="18" charset="0"/>
                              </a:rPr>
                            </m:ctrlPr>
                          </m:dPr>
                          <m:e>
                            <m:sSub>
                              <m:sSubPr>
                                <m:ctrlPr>
                                  <a:rPr lang="es-MX" sz="2600" b="0" i="1" smtClean="0">
                                    <a:latin typeface="Cambria Math"/>
                                    <a:cs typeface="Times New Roman" pitchFamily="18" charset="0"/>
                                  </a:rPr>
                                </m:ctrlPr>
                              </m:sSubPr>
                              <m:e>
                                <m:r>
                                  <a:rPr lang="es-MX" sz="2600" b="0" i="1" smtClean="0">
                                    <a:latin typeface="Cambria Math"/>
                                    <a:cs typeface="Times New Roman" pitchFamily="18" charset="0"/>
                                  </a:rPr>
                                  <m:t>𝐴</m:t>
                                </m:r>
                              </m:e>
                              <m:sub>
                                <m:r>
                                  <a:rPr lang="es-MX" sz="2600" b="0" i="1" smtClean="0">
                                    <a:latin typeface="Cambria Math"/>
                                    <a:cs typeface="Times New Roman" pitchFamily="18" charset="0"/>
                                  </a:rPr>
                                  <m:t>𝑅</m:t>
                                </m:r>
                              </m:sub>
                            </m:sSub>
                          </m:e>
                        </m:d>
                      </m:e>
                      <m:sup>
                        <m:r>
                          <a:rPr lang="es-MX" sz="2600" b="0" i="1" smtClean="0">
                            <a:latin typeface="Cambria Math"/>
                            <a:cs typeface="Times New Roman" pitchFamily="18" charset="0"/>
                          </a:rPr>
                          <m:t>2</m:t>
                        </m:r>
                      </m:sup>
                    </m:sSup>
                    <m:sSup>
                      <m:sSupPr>
                        <m:ctrlPr>
                          <a:rPr lang="es-MX" sz="2600" b="0" i="1" smtClean="0">
                            <a:latin typeface="Cambria Math"/>
                            <a:cs typeface="Times New Roman" pitchFamily="18" charset="0"/>
                          </a:rPr>
                        </m:ctrlPr>
                      </m:sSupPr>
                      <m:e>
                        <m:r>
                          <a:rPr lang="es-MX" sz="2600" b="0" i="1" smtClean="0">
                            <a:latin typeface="Cambria Math"/>
                            <a:cs typeface="Times New Roman" pitchFamily="18" charset="0"/>
                          </a:rPr>
                          <m:t>+</m:t>
                        </m:r>
                        <m:d>
                          <m:dPr>
                            <m:begChr m:val="|"/>
                            <m:endChr m:val="|"/>
                            <m:ctrlPr>
                              <a:rPr lang="es-MX" sz="2600" b="0" i="1" smtClean="0">
                                <a:latin typeface="Cambria Math"/>
                                <a:cs typeface="Times New Roman" pitchFamily="18" charset="0"/>
                              </a:rPr>
                            </m:ctrlPr>
                          </m:dPr>
                          <m:e>
                            <m:sSub>
                              <m:sSubPr>
                                <m:ctrlPr>
                                  <a:rPr lang="es-MX" sz="2600" b="0" i="1" smtClean="0">
                                    <a:latin typeface="Cambria Math"/>
                                    <a:cs typeface="Times New Roman" pitchFamily="18" charset="0"/>
                                  </a:rPr>
                                </m:ctrlPr>
                              </m:sSubPr>
                              <m:e>
                                <m:r>
                                  <a:rPr lang="es-MX" sz="2600" b="0" i="1" smtClean="0">
                                    <a:latin typeface="Cambria Math"/>
                                    <a:cs typeface="Times New Roman" pitchFamily="18" charset="0"/>
                                  </a:rPr>
                                  <m:t>𝐴</m:t>
                                </m:r>
                              </m:e>
                              <m:sub>
                                <m:r>
                                  <a:rPr lang="es-MX" sz="2600" b="0" i="1" smtClean="0">
                                    <a:latin typeface="Cambria Math"/>
                                    <a:cs typeface="Times New Roman" pitchFamily="18" charset="0"/>
                                  </a:rPr>
                                  <m:t>0</m:t>
                                </m:r>
                              </m:sub>
                            </m:sSub>
                          </m:e>
                        </m:d>
                      </m:e>
                      <m:sup>
                        <m:r>
                          <a:rPr lang="es-MX" sz="2600" b="0" i="1" smtClean="0">
                            <a:latin typeface="Cambria Math"/>
                            <a:cs typeface="Times New Roman" pitchFamily="18" charset="0"/>
                          </a:rPr>
                          <m:t>2</m:t>
                        </m:r>
                      </m:sup>
                    </m:sSup>
                    <m:r>
                      <a:rPr lang="es-MX" sz="2600" b="0" i="1" smtClean="0">
                        <a:latin typeface="Cambria Math"/>
                        <a:cs typeface="Times New Roman" pitchFamily="18" charset="0"/>
                      </a:rPr>
                      <m:t>+</m:t>
                    </m:r>
                    <m:sSup>
                      <m:sSupPr>
                        <m:ctrlPr>
                          <a:rPr lang="es-MX" sz="2600" b="0" i="1" smtClean="0">
                            <a:latin typeface="Cambria Math"/>
                            <a:cs typeface="Times New Roman" pitchFamily="18" charset="0"/>
                          </a:rPr>
                        </m:ctrlPr>
                      </m:sSupPr>
                      <m:e>
                        <m:sSub>
                          <m:sSubPr>
                            <m:ctrlPr>
                              <a:rPr lang="es-MX" sz="2600" i="1" smtClean="0">
                                <a:latin typeface="Cambria Math"/>
                                <a:cs typeface="Times New Roman" pitchFamily="18" charset="0"/>
                              </a:rPr>
                            </m:ctrlPr>
                          </m:sSubPr>
                          <m:e>
                            <m:r>
                              <a:rPr lang="es-MX" sz="2600" b="0" i="1" smtClean="0">
                                <a:latin typeface="Cambria Math"/>
                                <a:cs typeface="Times New Roman" pitchFamily="18" charset="0"/>
                              </a:rPr>
                              <m:t>𝐴</m:t>
                            </m:r>
                          </m:e>
                          <m:sub>
                            <m:r>
                              <a:rPr lang="es-MX" sz="2600" b="0" i="1" smtClean="0">
                                <a:latin typeface="Cambria Math"/>
                                <a:cs typeface="Times New Roman" pitchFamily="18" charset="0"/>
                              </a:rPr>
                              <m:t>𝑅</m:t>
                            </m:r>
                          </m:sub>
                        </m:sSub>
                        <m:sSub>
                          <m:sSubPr>
                            <m:ctrlPr>
                              <a:rPr lang="es-MX" sz="2600" i="1" smtClean="0">
                                <a:latin typeface="Cambria Math"/>
                                <a:cs typeface="Times New Roman" pitchFamily="18" charset="0"/>
                              </a:rPr>
                            </m:ctrlPr>
                          </m:sSubPr>
                          <m:e>
                            <m:r>
                              <a:rPr lang="es-MX" sz="2600" b="0" i="1" smtClean="0">
                                <a:latin typeface="Cambria Math"/>
                                <a:cs typeface="Times New Roman" pitchFamily="18" charset="0"/>
                              </a:rPr>
                              <m:t>𝐴</m:t>
                            </m:r>
                          </m:e>
                          <m:sub>
                            <m:r>
                              <a:rPr lang="es-MX" sz="2600" b="0" i="1" smtClean="0">
                                <a:latin typeface="Cambria Math"/>
                                <a:cs typeface="Times New Roman" pitchFamily="18" charset="0"/>
                              </a:rPr>
                              <m:t>0</m:t>
                            </m:r>
                          </m:sub>
                        </m:sSub>
                      </m:e>
                      <m:sup>
                        <m:r>
                          <a:rPr lang="es-MX" sz="2600" b="0" i="1" smtClean="0">
                            <a:latin typeface="Cambria Math"/>
                            <a:cs typeface="Times New Roman" pitchFamily="18" charset="0"/>
                          </a:rPr>
                          <m:t>∗</m:t>
                        </m:r>
                      </m:sup>
                    </m:sSup>
                  </m:oMath>
                </a14:m>
                <a:r>
                  <a:rPr lang="es-MX" sz="2600" dirty="0" smtClean="0">
                    <a:latin typeface="Times New Roman" pitchFamily="18" charset="0"/>
                    <a:cs typeface="Times New Roman" pitchFamily="18" charset="0"/>
                  </a:rPr>
                  <a:t>+</a:t>
                </a:r>
                <a14:m>
                  <m:oMath xmlns:m="http://schemas.openxmlformats.org/officeDocument/2006/math">
                    <m:sSup>
                      <m:sSupPr>
                        <m:ctrlPr>
                          <a:rPr lang="es-MX" sz="2600" b="0" i="1" smtClean="0">
                            <a:latin typeface="Cambria Math"/>
                            <a:cs typeface="Times New Roman" pitchFamily="18" charset="0"/>
                          </a:rPr>
                        </m:ctrlPr>
                      </m:sSupPr>
                      <m:e>
                        <m:sSub>
                          <m:sSubPr>
                            <m:ctrlPr>
                              <a:rPr lang="es-MX" sz="2600" i="1" smtClean="0">
                                <a:latin typeface="Cambria Math"/>
                                <a:cs typeface="Times New Roman" pitchFamily="18" charset="0"/>
                              </a:rPr>
                            </m:ctrlPr>
                          </m:sSubPr>
                          <m:e>
                            <m:r>
                              <a:rPr lang="es-MX" sz="2600" b="0" i="1" smtClean="0">
                                <a:latin typeface="Cambria Math"/>
                                <a:cs typeface="Times New Roman" pitchFamily="18" charset="0"/>
                              </a:rPr>
                              <m:t>𝐴</m:t>
                            </m:r>
                          </m:e>
                          <m:sub>
                            <m:r>
                              <a:rPr lang="es-MX" sz="2600" b="0" i="1" smtClean="0">
                                <a:latin typeface="Cambria Math"/>
                                <a:cs typeface="Times New Roman" pitchFamily="18" charset="0"/>
                              </a:rPr>
                              <m:t>𝑅</m:t>
                            </m:r>
                          </m:sub>
                        </m:sSub>
                      </m:e>
                      <m:sup>
                        <m:r>
                          <a:rPr lang="es-MX" sz="2600" b="0" i="1" smtClean="0">
                            <a:latin typeface="Cambria Math"/>
                            <a:cs typeface="Times New Roman" pitchFamily="18" charset="0"/>
                          </a:rPr>
                          <m:t>∗</m:t>
                        </m:r>
                      </m:sup>
                    </m:sSup>
                    <m:sSub>
                      <m:sSubPr>
                        <m:ctrlPr>
                          <a:rPr lang="es-MX" sz="2600" b="0" i="1" smtClean="0">
                            <a:latin typeface="Cambria Math"/>
                            <a:cs typeface="Times New Roman" pitchFamily="18" charset="0"/>
                          </a:rPr>
                        </m:ctrlPr>
                      </m:sSubPr>
                      <m:e>
                        <m:r>
                          <a:rPr lang="es-MX" sz="2600" b="0" i="1" smtClean="0">
                            <a:latin typeface="Cambria Math"/>
                            <a:cs typeface="Times New Roman" pitchFamily="18" charset="0"/>
                          </a:rPr>
                          <m:t>𝐴</m:t>
                        </m:r>
                      </m:e>
                      <m:sub>
                        <m:r>
                          <a:rPr lang="es-MX" sz="2600" b="0" i="1" smtClean="0">
                            <a:latin typeface="Cambria Math"/>
                            <a:cs typeface="Times New Roman" pitchFamily="18" charset="0"/>
                          </a:rPr>
                          <m:t>0</m:t>
                        </m:r>
                      </m:sub>
                    </m:sSub>
                  </m:oMath>
                </a14:m>
                <a:endParaRPr lang="es-MX" sz="2600" dirty="0" smtClean="0">
                  <a:latin typeface="Times New Roman" pitchFamily="18" charset="0"/>
                  <a:cs typeface="Times New Roman" pitchFamily="18" charset="0"/>
                </a:endParaRPr>
              </a:p>
              <a:p>
                <a:pPr indent="457200"/>
                <a:endParaRPr lang="es-MX" sz="2600" dirty="0">
                  <a:latin typeface="Times New Roman" pitchFamily="18" charset="0"/>
                  <a:cs typeface="Times New Roman" pitchFamily="18" charset="0"/>
                </a:endParaRPr>
              </a:p>
              <a:p>
                <a:pPr indent="457200"/>
                <a:r>
                  <a:rPr lang="es-MX" sz="2600" dirty="0" smtClean="0">
                    <a:latin typeface="Times New Roman" pitchFamily="18" charset="0"/>
                    <a:cs typeface="Times New Roman" pitchFamily="18" charset="0"/>
                  </a:rPr>
                  <a:t>Supongamos que el medio de registro M después de su procesamiento  adquiere una transmitancia de amplitudes </a:t>
                </a:r>
                <a14:m>
                  <m:oMath xmlns:m="http://schemas.openxmlformats.org/officeDocument/2006/math">
                    <m:sSub>
                      <m:sSubPr>
                        <m:ctrlPr>
                          <a:rPr lang="es-MX" sz="2600" i="1" smtClean="0">
                            <a:latin typeface="Cambria Math"/>
                            <a:cs typeface="Times New Roman" pitchFamily="18" charset="0"/>
                          </a:rPr>
                        </m:ctrlPr>
                      </m:sSubPr>
                      <m:e>
                        <m:r>
                          <a:rPr lang="es-MX" sz="2600" b="0" i="1" smtClean="0">
                            <a:latin typeface="Cambria Math"/>
                            <a:cs typeface="Times New Roman" pitchFamily="18" charset="0"/>
                          </a:rPr>
                          <m:t>𝑇</m:t>
                        </m:r>
                      </m:e>
                      <m:sub>
                        <m:r>
                          <a:rPr lang="es-MX" sz="2600" b="0" i="1" smtClean="0">
                            <a:latin typeface="Cambria Math"/>
                            <a:cs typeface="Times New Roman" pitchFamily="18" charset="0"/>
                          </a:rPr>
                          <m:t>𝑎</m:t>
                        </m:r>
                      </m:sub>
                    </m:sSub>
                  </m:oMath>
                </a14:m>
                <a:r>
                  <a:rPr lang="es-MX" sz="2600" dirty="0" smtClean="0">
                    <a:latin typeface="Times New Roman" pitchFamily="18" charset="0"/>
                    <a:cs typeface="Times New Roman" pitchFamily="18" charset="0"/>
                  </a:rPr>
                  <a:t> que depende de la exposición </a:t>
                </a:r>
                <a14:m>
                  <m:oMath xmlns:m="http://schemas.openxmlformats.org/officeDocument/2006/math">
                    <m:r>
                      <a:rPr lang="es-MX" sz="2600" b="0" i="1" smtClean="0">
                        <a:latin typeface="Cambria Math"/>
                        <a:cs typeface="Times New Roman" pitchFamily="18" charset="0"/>
                      </a:rPr>
                      <m:t>𝐸</m:t>
                    </m:r>
                    <m:r>
                      <a:rPr lang="es-MX" sz="2600" b="0" i="1" smtClean="0">
                        <a:latin typeface="Cambria Math"/>
                        <a:cs typeface="Times New Roman" pitchFamily="18" charset="0"/>
                      </a:rPr>
                      <m:t>=</m:t>
                    </m:r>
                    <m:r>
                      <a:rPr lang="es-MX" sz="2600" b="0" i="1" smtClean="0">
                        <a:latin typeface="Cambria Math"/>
                        <a:cs typeface="Times New Roman" pitchFamily="18" charset="0"/>
                      </a:rPr>
                      <m:t>𝐼</m:t>
                    </m:r>
                    <m:r>
                      <a:rPr lang="es-MX" sz="2600" b="0" i="1" smtClean="0">
                        <a:latin typeface="Cambria Math"/>
                        <a:ea typeface="Cambria Math"/>
                        <a:cs typeface="Times New Roman" pitchFamily="18" charset="0"/>
                      </a:rPr>
                      <m:t>∙</m:t>
                    </m:r>
                    <m:r>
                      <a:rPr lang="es-MX" sz="2600" b="0" i="1" smtClean="0">
                        <a:latin typeface="Cambria Math"/>
                        <a:ea typeface="Cambria Math"/>
                        <a:cs typeface="Times New Roman" pitchFamily="18" charset="0"/>
                      </a:rPr>
                      <m:t>𝑡</m:t>
                    </m:r>
                  </m:oMath>
                </a14:m>
                <a:r>
                  <a:rPr lang="es-MX" sz="2600" dirty="0" smtClean="0">
                    <a:latin typeface="Times New Roman" pitchFamily="18" charset="0"/>
                    <a:cs typeface="Times New Roman" pitchFamily="18" charset="0"/>
                  </a:rPr>
                  <a:t> donde t es el tiempo de exposición e I la intensidad. Supongamos además que la transmitancia de amplitudes </a:t>
                </a:r>
                <a14:m>
                  <m:oMath xmlns:m="http://schemas.openxmlformats.org/officeDocument/2006/math">
                    <m:sSub>
                      <m:sSubPr>
                        <m:ctrlPr>
                          <a:rPr lang="es-MX" sz="2600" i="1" smtClean="0">
                            <a:latin typeface="Cambria Math"/>
                            <a:cs typeface="Times New Roman" pitchFamily="18" charset="0"/>
                          </a:rPr>
                        </m:ctrlPr>
                      </m:sSubPr>
                      <m:e>
                        <m:r>
                          <a:rPr lang="es-MX" sz="2600" b="0" i="1" smtClean="0">
                            <a:latin typeface="Cambria Math"/>
                            <a:cs typeface="Times New Roman" pitchFamily="18" charset="0"/>
                          </a:rPr>
                          <m:t>𝑇</m:t>
                        </m:r>
                      </m:e>
                      <m:sub>
                        <m:r>
                          <a:rPr lang="es-MX" sz="2600" b="0" i="1" smtClean="0">
                            <a:latin typeface="Cambria Math"/>
                            <a:cs typeface="Times New Roman" pitchFamily="18" charset="0"/>
                          </a:rPr>
                          <m:t>𝑎</m:t>
                        </m:r>
                      </m:sub>
                    </m:sSub>
                  </m:oMath>
                </a14:m>
                <a:r>
                  <a:rPr lang="es-MX" sz="2600" dirty="0" smtClean="0">
                    <a:latin typeface="Times New Roman" pitchFamily="18" charset="0"/>
                    <a:cs typeface="Times New Roman" pitchFamily="18" charset="0"/>
                  </a:rPr>
                  <a:t> se pueden descomponer en una serie de Taylor de la exposición </a:t>
                </a:r>
                <a14:m>
                  <m:oMath xmlns:m="http://schemas.openxmlformats.org/officeDocument/2006/math">
                    <m:r>
                      <a:rPr lang="es-MX" sz="2600" b="0" i="1" smtClean="0">
                        <a:latin typeface="Cambria Math"/>
                        <a:cs typeface="Times New Roman" pitchFamily="18" charset="0"/>
                      </a:rPr>
                      <m:t>𝐼</m:t>
                    </m:r>
                    <m:r>
                      <a:rPr lang="es-MX" sz="2600" b="0" i="1" smtClean="0">
                        <a:latin typeface="Cambria Math"/>
                        <a:ea typeface="Cambria Math"/>
                        <a:cs typeface="Times New Roman" pitchFamily="18" charset="0"/>
                      </a:rPr>
                      <m:t>∙</m:t>
                    </m:r>
                    <m:r>
                      <a:rPr lang="es-MX" sz="2600" b="0" i="1" smtClean="0">
                        <a:latin typeface="Cambria Math"/>
                        <a:ea typeface="Cambria Math"/>
                        <a:cs typeface="Times New Roman" pitchFamily="18" charset="0"/>
                      </a:rPr>
                      <m:t>𝑡</m:t>
                    </m:r>
                  </m:oMath>
                </a14:m>
                <a:r>
                  <a:rPr lang="es-MX" sz="2600" dirty="0" smtClean="0">
                    <a:latin typeface="Times New Roman" pitchFamily="18" charset="0"/>
                    <a:cs typeface="Times New Roman" pitchFamily="18" charset="0"/>
                  </a:rPr>
                  <a:t> .</a:t>
                </a:r>
              </a:p>
              <a:p>
                <a:pPr indent="457200"/>
                <a:endParaRPr lang="es-MX" sz="2600" dirty="0">
                  <a:latin typeface="Times New Roman" pitchFamily="18" charset="0"/>
                  <a:cs typeface="Times New Roman" pitchFamily="18" charset="0"/>
                </a:endParaRPr>
              </a:p>
              <a:p>
                <a:pPr indent="457200"/>
                <a:endParaRPr lang="es-MX" sz="2600" dirty="0">
                  <a:latin typeface="Times New Roman" pitchFamily="18" charset="0"/>
                  <a:cs typeface="Times New Roman" pitchFamily="18" charset="0"/>
                </a:endParaRPr>
              </a:p>
              <a:p>
                <a:endParaRPr lang="es-MX" sz="2600" dirty="0">
                  <a:latin typeface="Times New Roman" pitchFamily="18" charset="0"/>
                  <a:cs typeface="Times New Roman" pitchFamily="18" charset="0"/>
                </a:endParaRPr>
              </a:p>
            </p:txBody>
          </p:sp>
        </mc:Choice>
        <mc:Fallback xmlns="">
          <p:sp>
            <p:nvSpPr>
              <p:cNvPr id="22" name="21 CuadroTexto"/>
              <p:cNvSpPr txBox="1">
                <a:spLocks noRot="1" noChangeAspect="1" noMove="1" noResize="1" noEditPoints="1" noAdjustHandles="1" noChangeArrowheads="1" noChangeShapeType="1" noTextEdit="1"/>
              </p:cNvSpPr>
              <p:nvPr/>
            </p:nvSpPr>
            <p:spPr>
              <a:xfrm>
                <a:off x="13321705" y="21046802"/>
                <a:ext cx="17515946" cy="8494633"/>
              </a:xfrm>
              <a:prstGeom prst="rect">
                <a:avLst/>
              </a:prstGeom>
              <a:blipFill rotWithShape="1">
                <a:blip r:embed="rId5"/>
                <a:stretch>
                  <a:fillRect l="-592" t="-646" r="-626"/>
                </a:stretch>
              </a:blipFill>
            </p:spPr>
            <p:txBody>
              <a:bodyPr/>
              <a:lstStyle/>
              <a:p>
                <a:r>
                  <a:rPr lang="es-MX">
                    <a:noFill/>
                  </a:rPr>
                  <a:t> </a:t>
                </a:r>
              </a:p>
            </p:txBody>
          </p:sp>
        </mc:Fallback>
      </mc:AlternateContent>
      <p:sp>
        <p:nvSpPr>
          <p:cNvPr id="23" name="22 CuadroTexto"/>
          <p:cNvSpPr txBox="1"/>
          <p:nvPr/>
        </p:nvSpPr>
        <p:spPr>
          <a:xfrm>
            <a:off x="13836917" y="29189471"/>
            <a:ext cx="17929992" cy="892552"/>
          </a:xfrm>
          <a:prstGeom prst="rect">
            <a:avLst/>
          </a:prstGeom>
          <a:noFill/>
        </p:spPr>
        <p:txBody>
          <a:bodyPr wrap="square" rtlCol="0">
            <a:spAutoFit/>
          </a:bodyPr>
          <a:lstStyle/>
          <a:p>
            <a:r>
              <a:rPr lang="es-MX" sz="2600" dirty="0" smtClean="0">
                <a:latin typeface="Times New Roman" pitchFamily="18" charset="0"/>
                <a:cs typeface="Times New Roman" pitchFamily="18" charset="0"/>
              </a:rPr>
              <a:t>En la practica tendríamos un esquema del registro de un holograma como este:</a:t>
            </a:r>
          </a:p>
          <a:p>
            <a:endParaRPr lang="es-MX" sz="2600" dirty="0">
              <a:latin typeface="Times New Roman" pitchFamily="18" charset="0"/>
              <a:cs typeface="Times New Roman" pitchFamily="18" charset="0"/>
            </a:endParaRPr>
          </a:p>
        </p:txBody>
      </p:sp>
      <p:pic>
        <p:nvPicPr>
          <p:cNvPr id="1034"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059358" y="30035438"/>
            <a:ext cx="7003207" cy="4846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7" name="0 Imagen"/>
          <p:cNvPicPr/>
          <p:nvPr/>
        </p:nvPicPr>
        <p:blipFill>
          <a:blip r:embed="rId7" cstate="print">
            <a:extLst>
              <a:ext uri="{28A0092B-C50C-407E-A947-70E740481C1C}">
                <a14:useLocalDpi xmlns:a14="http://schemas.microsoft.com/office/drawing/2010/main" val="0"/>
              </a:ext>
            </a:extLst>
          </a:blip>
          <a:stretch>
            <a:fillRect/>
          </a:stretch>
        </p:blipFill>
        <p:spPr>
          <a:xfrm>
            <a:off x="3110213" y="20462807"/>
            <a:ext cx="6696744" cy="3854071"/>
          </a:xfrm>
          <a:prstGeom prst="rect">
            <a:avLst/>
          </a:prstGeom>
        </p:spPr>
      </p:pic>
      <p:pic>
        <p:nvPicPr>
          <p:cNvPr id="28" name="0 Imagen"/>
          <p:cNvPicPr/>
          <p:nvPr/>
        </p:nvPicPr>
        <p:blipFill>
          <a:blip r:embed="rId8" cstate="print">
            <a:extLst>
              <a:ext uri="{28A0092B-C50C-407E-A947-70E740481C1C}">
                <a14:useLocalDpi xmlns:a14="http://schemas.microsoft.com/office/drawing/2010/main" val="0"/>
              </a:ext>
            </a:extLst>
          </a:blip>
          <a:stretch>
            <a:fillRect/>
          </a:stretch>
        </p:blipFill>
        <p:spPr>
          <a:xfrm>
            <a:off x="23114793" y="30459684"/>
            <a:ext cx="5057775" cy="3364230"/>
          </a:xfrm>
          <a:prstGeom prst="rect">
            <a:avLst/>
          </a:prstGeom>
        </p:spPr>
      </p:pic>
      <p:sp>
        <p:nvSpPr>
          <p:cNvPr id="24" name="23 CuadroTexto"/>
          <p:cNvSpPr txBox="1"/>
          <p:nvPr/>
        </p:nvSpPr>
        <p:spPr>
          <a:xfrm>
            <a:off x="21062565" y="34086728"/>
            <a:ext cx="8568952" cy="707886"/>
          </a:xfrm>
          <a:prstGeom prst="rect">
            <a:avLst/>
          </a:prstGeom>
          <a:noFill/>
        </p:spPr>
        <p:txBody>
          <a:bodyPr wrap="square" rtlCol="0">
            <a:spAutoFit/>
          </a:bodyPr>
          <a:lstStyle/>
          <a:p>
            <a:r>
              <a:rPr lang="es-MX" sz="2000" dirty="0" smtClean="0">
                <a:latin typeface="Times New Roman" pitchFamily="18" charset="0"/>
                <a:cs typeface="Times New Roman" pitchFamily="18" charset="0"/>
              </a:rPr>
              <a:t>Fig. 4. Algunos </a:t>
            </a:r>
            <a:r>
              <a:rPr lang="es-MX" sz="2000" dirty="0">
                <a:latin typeface="Times New Roman" pitchFamily="18" charset="0"/>
                <a:cs typeface="Times New Roman" pitchFamily="18" charset="0"/>
              </a:rPr>
              <a:t>elementos ópticos como el láser, la placa holográfica, un espejo y un objetivo de microscopio.</a:t>
            </a:r>
          </a:p>
        </p:txBody>
      </p:sp>
      <p:sp>
        <p:nvSpPr>
          <p:cNvPr id="25" name="24 CuadroTexto"/>
          <p:cNvSpPr txBox="1"/>
          <p:nvPr/>
        </p:nvSpPr>
        <p:spPr>
          <a:xfrm>
            <a:off x="14361866" y="35057699"/>
            <a:ext cx="14513567" cy="6186309"/>
          </a:xfrm>
          <a:prstGeom prst="rect">
            <a:avLst/>
          </a:prstGeom>
          <a:noFill/>
        </p:spPr>
        <p:txBody>
          <a:bodyPr wrap="square" rtlCol="0">
            <a:spAutoFit/>
          </a:bodyPr>
          <a:lstStyle/>
          <a:p>
            <a:r>
              <a:rPr lang="es-MX" sz="2800" b="1" dirty="0" smtClean="0">
                <a:latin typeface="Times New Roman" pitchFamily="18" charset="0"/>
                <a:cs typeface="Times New Roman" pitchFamily="18" charset="0"/>
              </a:rPr>
              <a:t>APLICACIONES</a:t>
            </a:r>
          </a:p>
          <a:p>
            <a:endParaRPr lang="es-MX" sz="2800" b="1" i="1" dirty="0">
              <a:latin typeface="Times New Roman" pitchFamily="18" charset="0"/>
              <a:cs typeface="Times New Roman" pitchFamily="18" charset="0"/>
            </a:endParaRPr>
          </a:p>
          <a:p>
            <a:pPr algn="just"/>
            <a:r>
              <a:rPr lang="es-MX" sz="2600" i="1" dirty="0" smtClean="0">
                <a:latin typeface="Times New Roman" pitchFamily="18" charset="0"/>
                <a:cs typeface="Times New Roman" pitchFamily="18" charset="0"/>
              </a:rPr>
              <a:t>+ </a:t>
            </a:r>
            <a:r>
              <a:rPr lang="es-MX" sz="2600" i="1" dirty="0">
                <a:latin typeface="Times New Roman" pitchFamily="18" charset="0"/>
                <a:cs typeface="Times New Roman" pitchFamily="18" charset="0"/>
              </a:rPr>
              <a:t>Hologramas de seguridad.</a:t>
            </a:r>
            <a:r>
              <a:rPr lang="es-MX" sz="2600" dirty="0">
                <a:latin typeface="Times New Roman" pitchFamily="18" charset="0"/>
                <a:cs typeface="Times New Roman" pitchFamily="18" charset="0"/>
              </a:rPr>
              <a:t> No es fácil registrar un holograma, y sólo con medios técnicos complejos y sofisticados es posible producir en serie copias de un holograma original. Por eso se emplean hologramas como elemento de seguridad anti-falsificación en tarjetas de crédito (palomita de las tarjetas Visa), billetes de banco, documentos de identidad, productos de alta </a:t>
            </a:r>
            <a:r>
              <a:rPr lang="es-MX" sz="2600" dirty="0" smtClean="0">
                <a:latin typeface="Times New Roman" pitchFamily="18" charset="0"/>
                <a:cs typeface="Times New Roman" pitchFamily="18" charset="0"/>
              </a:rPr>
              <a:t>gama.</a:t>
            </a:r>
          </a:p>
          <a:p>
            <a:pPr algn="just"/>
            <a:r>
              <a:rPr lang="es-MX" sz="2600" dirty="0" smtClean="0">
                <a:latin typeface="Times New Roman" pitchFamily="18" charset="0"/>
                <a:cs typeface="Times New Roman" pitchFamily="18" charset="0"/>
              </a:rPr>
              <a:t>+ </a:t>
            </a:r>
            <a:r>
              <a:rPr lang="es-MX" sz="2600" dirty="0">
                <a:latin typeface="Times New Roman" pitchFamily="18" charset="0"/>
                <a:cs typeface="Times New Roman" pitchFamily="18" charset="0"/>
              </a:rPr>
              <a:t>Las técnicas de </a:t>
            </a:r>
            <a:r>
              <a:rPr lang="es-MX" sz="2600" i="1" dirty="0">
                <a:latin typeface="Times New Roman" pitchFamily="18" charset="0"/>
                <a:cs typeface="Times New Roman" pitchFamily="18" charset="0"/>
              </a:rPr>
              <a:t>interferometría holográfica,</a:t>
            </a:r>
            <a:r>
              <a:rPr lang="es-MX" sz="2600" dirty="0">
                <a:latin typeface="Times New Roman" pitchFamily="18" charset="0"/>
                <a:cs typeface="Times New Roman" pitchFamily="18" charset="0"/>
              </a:rPr>
              <a:t> utilizadas en la industria, se basan en la observación simultánea de la onda objeto reconstruida de un holograma y la onda procedente del objeto original sometido a algún tipo de esfuerzo. La interferencia entre las dos ondas permite estudiar las "curvas de nivel" de la deformación producida en función del esfuerzo deformador. Pueden medirse deformaciones del orden de longitud de onda/10 (en el visible ~ 10-4 mm). </a:t>
            </a:r>
            <a:endParaRPr lang="es-MX" sz="2600" dirty="0" smtClean="0">
              <a:latin typeface="Times New Roman" pitchFamily="18" charset="0"/>
              <a:cs typeface="Times New Roman" pitchFamily="18" charset="0"/>
            </a:endParaRPr>
          </a:p>
          <a:p>
            <a:pPr algn="just"/>
            <a:r>
              <a:rPr lang="es-MX" sz="2600" dirty="0" smtClean="0">
                <a:latin typeface="Times New Roman" pitchFamily="18" charset="0"/>
                <a:cs typeface="Times New Roman" pitchFamily="18" charset="0"/>
              </a:rPr>
              <a:t>+La medición de rugosidad o desgaste de materiales, mediante interferometría holográfica, es usada en ingeniera y en especial en la tribología para aumentar precisión y eficiencia en las mediciones.</a:t>
            </a:r>
          </a:p>
          <a:p>
            <a:pPr indent="457200" algn="just"/>
            <a:endParaRPr lang="es-MX" sz="2600" dirty="0" smtClean="0">
              <a:latin typeface="Times New Roman" pitchFamily="18" charset="0"/>
              <a:cs typeface="Times New Roman" pitchFamily="18" charset="0"/>
            </a:endParaRPr>
          </a:p>
          <a:p>
            <a:pPr indent="457200" algn="just"/>
            <a:endParaRPr lang="es-MX" sz="2800" dirty="0" smtClean="0"/>
          </a:p>
        </p:txBody>
      </p:sp>
      <p:pic>
        <p:nvPicPr>
          <p:cNvPr id="29" name="28 Imagen"/>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224361" y="836516"/>
            <a:ext cx="3771704" cy="3054423"/>
          </a:xfrm>
          <a:prstGeom prst="rect">
            <a:avLst/>
          </a:prstGeom>
        </p:spPr>
      </p:pic>
      <p:pic>
        <p:nvPicPr>
          <p:cNvPr id="1026" name="Picture 2" descr="http://www.uv.mx/veracruz/nutricion/avisos/images/logo-uv.jp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061089" y="455390"/>
            <a:ext cx="4417444" cy="3816674"/>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1" descr="Logo 2"/>
          <p:cNvPicPr>
            <a:picLocks noChangeAspect="1" noChangeArrowheads="1"/>
          </p:cNvPicPr>
          <p:nvPr/>
        </p:nvPicPr>
        <p:blipFill>
          <a:blip r:embed="rId11" cstate="print"/>
          <a:srcRect/>
          <a:stretch>
            <a:fillRect/>
          </a:stretch>
        </p:blipFill>
        <p:spPr bwMode="auto">
          <a:xfrm>
            <a:off x="12434866" y="5542019"/>
            <a:ext cx="5724636" cy="1800200"/>
          </a:xfrm>
          <a:prstGeom prst="rect">
            <a:avLst/>
          </a:prstGeom>
          <a:noFill/>
          <a:ln w="9525">
            <a:noFill/>
            <a:miter lim="800000"/>
            <a:headEnd/>
            <a:tailEnd/>
          </a:ln>
        </p:spPr>
      </p:pic>
      <p:sp>
        <p:nvSpPr>
          <p:cNvPr id="2" name="1 CuadroTexto"/>
          <p:cNvSpPr txBox="1"/>
          <p:nvPr/>
        </p:nvSpPr>
        <p:spPr>
          <a:xfrm>
            <a:off x="14444852" y="41037956"/>
            <a:ext cx="7173797" cy="523220"/>
          </a:xfrm>
          <a:prstGeom prst="rect">
            <a:avLst/>
          </a:prstGeom>
          <a:noFill/>
        </p:spPr>
        <p:txBody>
          <a:bodyPr wrap="square" rtlCol="0">
            <a:spAutoFit/>
          </a:bodyPr>
          <a:lstStyle/>
          <a:p>
            <a:r>
              <a:rPr lang="es-MX" sz="2800" b="1" dirty="0" smtClean="0">
                <a:latin typeface="Times New Roman" pitchFamily="18" charset="0"/>
                <a:cs typeface="Times New Roman" pitchFamily="18" charset="0"/>
              </a:rPr>
              <a:t>REFERENCIAS</a:t>
            </a:r>
            <a:endParaRPr lang="es-MX" sz="2800" b="1" dirty="0">
              <a:latin typeface="Times New Roman" pitchFamily="18" charset="0"/>
              <a:cs typeface="Times New Roman" pitchFamily="18" charset="0"/>
            </a:endParaRPr>
          </a:p>
        </p:txBody>
      </p:sp>
    </p:spTree>
    <p:extLst>
      <p:ext uri="{BB962C8B-B14F-4D97-AF65-F5344CB8AC3E}">
        <p14:creationId xmlns:p14="http://schemas.microsoft.com/office/powerpoint/2010/main" val="172349962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369</TotalTime>
  <Words>527</Words>
  <Application>Microsoft Office PowerPoint</Application>
  <PresentationFormat>Personalizado</PresentationFormat>
  <Paragraphs>86</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Tema de Office</vt:lpstr>
      <vt:lpstr>Presentación de PowerPoint</vt:lpstr>
    </vt:vector>
  </TitlesOfParts>
  <Company>De Nadie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Jesús Emir Acevedo Glez.</dc:creator>
  <cp:lastModifiedBy>INGENIERIA</cp:lastModifiedBy>
  <cp:revision>24</cp:revision>
  <dcterms:created xsi:type="dcterms:W3CDTF">2012-10-10T15:53:31Z</dcterms:created>
  <dcterms:modified xsi:type="dcterms:W3CDTF">2012-11-28T14:29:02Z</dcterms:modified>
</cp:coreProperties>
</file>