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552" r:id="rId2"/>
    <p:sldId id="517" r:id="rId3"/>
    <p:sldId id="554" r:id="rId4"/>
    <p:sldId id="555" r:id="rId5"/>
    <p:sldId id="556" r:id="rId6"/>
    <p:sldId id="557" r:id="rId7"/>
    <p:sldId id="520" r:id="rId8"/>
    <p:sldId id="574" r:id="rId9"/>
    <p:sldId id="506" r:id="rId10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5660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713203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069805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426407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783009" algn="l" defTabSz="713203" rtl="0" eaLnBrk="1" latinLnBrk="0" hangingPunct="1"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139610" algn="l" defTabSz="713203" rtl="0" eaLnBrk="1" latinLnBrk="0" hangingPunct="1"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496212" algn="l" defTabSz="713203" rtl="0" eaLnBrk="1" latinLnBrk="0" hangingPunct="1"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2852814" algn="l" defTabSz="713203" rtl="0" eaLnBrk="1" latinLnBrk="0" hangingPunct="1">
      <a:defRPr sz="19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800" userDrawn="1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on Alacaraz" initials="" lastIdx="3" clrIdx="0"/>
  <p:cmAuthor id="1" name="BichVan H." initials="BH" lastIdx="99" clrIdx="1">
    <p:extLst/>
  </p:cmAuthor>
  <p:cmAuthor id="2" name="remi bachelet" initials="rb" lastIdx="43" clrIdx="2">
    <p:extLst/>
  </p:cmAuthor>
  <p:cmAuthor id="3" name="Ghislaine PARA" initials="Gp" lastIdx="9" clrIdx="3"/>
  <p:cmAuthor id="4" name="Rémi" initials="R" lastIdx="7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EAE"/>
    <a:srgbClr val="CC3399"/>
    <a:srgbClr val="FFFF61"/>
    <a:srgbClr val="FFFF8B"/>
    <a:srgbClr val="FFFF00"/>
    <a:srgbClr val="02FF21"/>
    <a:srgbClr val="00CCFF"/>
    <a:srgbClr val="FF9191"/>
    <a:srgbClr val="FF99FF"/>
    <a:srgbClr val="62FF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54" autoAdjust="0"/>
    <p:restoredTop sz="81698" autoAdjust="0"/>
  </p:normalViewPr>
  <p:slideViewPr>
    <p:cSldViewPr>
      <p:cViewPr varScale="1">
        <p:scale>
          <a:sx n="85" d="100"/>
          <a:sy n="85" d="100"/>
        </p:scale>
        <p:origin x="-888" y="-84"/>
      </p:cViewPr>
      <p:guideLst>
        <p:guide orient="horz" pos="2160"/>
        <p:guide orient="horz" pos="1800"/>
        <p:guide pos="3840"/>
        <p:guide pos="2880"/>
      </p:guideLst>
    </p:cSldViewPr>
  </p:slideViewPr>
  <p:outlineViewPr>
    <p:cViewPr>
      <p:scale>
        <a:sx n="33" d="100"/>
        <a:sy n="33" d="100"/>
      </p:scale>
      <p:origin x="0" y="-192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005CEDF-42F9-4D75-A83E-72C28335D55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50505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06E6D2D-4FB6-4AE1-B740-4408D9084B6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17720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56602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713203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069805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426407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783009" algn="l" defTabSz="71320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139610" algn="l" defTabSz="71320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96212" algn="l" defTabSz="71320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852814" algn="l" defTabSz="71320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 smtClean="0"/>
              <a:t>Sur la question</a:t>
            </a:r>
            <a:r>
              <a:rPr lang="fr-FR" baseline="0" noProof="0" dirty="0" smtClean="0"/>
              <a:t> de départ montrer le module MRP comme référence… Methodologie_resolution_probleme.pptx</a:t>
            </a:r>
          </a:p>
          <a:p>
            <a:endParaRPr lang="fr-FR" noProof="0" dirty="0" smtClean="0"/>
          </a:p>
          <a:p>
            <a:endParaRPr lang="fr-FR" noProof="0" dirty="0" smtClean="0"/>
          </a:p>
          <a:p>
            <a:r>
              <a:rPr lang="fr-FR" noProof="0" dirty="0" smtClean="0"/>
              <a:t>À partir du sujet ou de</a:t>
            </a:r>
            <a:r>
              <a:rPr lang="fr-FR" baseline="0" noProof="0" dirty="0" smtClean="0"/>
              <a:t> la question de départ : </a:t>
            </a:r>
          </a:p>
          <a:p>
            <a:pPr marL="228600" indent="-228600">
              <a:buAutoNum type="arabicPeriod"/>
            </a:pPr>
            <a:r>
              <a:rPr lang="fr-FR" baseline="0" noProof="0" dirty="0" smtClean="0"/>
              <a:t>Lister les CONCEPTS liés au sujet/à la question de départ (une quinzaine de mots-clés)</a:t>
            </a:r>
          </a:p>
          <a:p>
            <a:pPr marL="228600" indent="-228600">
              <a:buAutoNum type="arabicPeriod"/>
            </a:pPr>
            <a:r>
              <a:rPr lang="fr-FR" baseline="0" noProof="0" dirty="0" smtClean="0"/>
              <a:t>Valider les concepts (sélectionner les concepts pertinents, enlever les moins pertinents et</a:t>
            </a:r>
            <a:r>
              <a:rPr lang="fr-FR" sz="2000" kern="1200" dirty="0" smtClean="0">
                <a:latin typeface="Calibri" panose="020F0502020204030204" pitchFamily="34" charset="0"/>
              </a:rPr>
              <a:t> vérifier si d’autres concepts peuvent</a:t>
            </a:r>
            <a:r>
              <a:rPr lang="fr-FR" sz="2000" kern="1200" baseline="0" dirty="0" smtClean="0">
                <a:latin typeface="Calibri" panose="020F0502020204030204" pitchFamily="34" charset="0"/>
              </a:rPr>
              <a:t> être </a:t>
            </a:r>
            <a:r>
              <a:rPr lang="fr-FR" sz="2000" kern="1200" dirty="0" smtClean="0">
                <a:latin typeface="Calibri" panose="020F0502020204030204" pitchFamily="34" charset="0"/>
              </a:rPr>
              <a:t>ajoutés)</a:t>
            </a:r>
          </a:p>
          <a:p>
            <a:pPr marL="228600" indent="-228600">
              <a:buAutoNum type="arabicPeriod"/>
            </a:pPr>
            <a:r>
              <a:rPr lang="fr-FR" sz="2000" kern="1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Les</a:t>
            </a:r>
            <a:r>
              <a:rPr lang="fr-FR" sz="2000" kern="1200" baseline="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organiser par catégorie/</a:t>
            </a:r>
            <a:r>
              <a:rPr lang="fr-FR" sz="2000" b="1" kern="1200" baseline="0" dirty="0" smtClean="0">
                <a:solidFill>
                  <a:srgbClr val="C00000"/>
                </a:solidFill>
                <a:latin typeface="Calibri" panose="020F0502020204030204" pitchFamily="34" charset="0"/>
              </a:rPr>
              <a:t>niveau</a:t>
            </a:r>
          </a:p>
          <a:p>
            <a:pPr marL="228600" indent="-228600">
              <a:buAutoNum type="arabicPeriod"/>
            </a:pPr>
            <a:r>
              <a:rPr lang="fr-FR" sz="2000" kern="1200" baseline="0" dirty="0" smtClean="0">
                <a:solidFill>
                  <a:srgbClr val="C00000"/>
                </a:solidFill>
                <a:latin typeface="Calibri" panose="020F0502020204030204" pitchFamily="34" charset="0"/>
              </a:rPr>
              <a:t>Relier les concepts et qualifier les liens pour former des PROPOSITIONS</a:t>
            </a:r>
            <a:endParaRPr lang="fr-FR" sz="2000" kern="12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228600" indent="-228600">
              <a:buAutoNum type="arabicPeriod"/>
            </a:pPr>
            <a:r>
              <a:rPr lang="fr-FR" baseline="0" noProof="0" dirty="0" smtClean="0"/>
              <a:t>Établir le </a:t>
            </a:r>
            <a:r>
              <a:rPr lang="fr-FR" b="1" baseline="0" noProof="0" dirty="0" smtClean="0"/>
              <a:t>prototype</a:t>
            </a:r>
            <a:r>
              <a:rPr lang="fr-FR" baseline="0" noProof="0" dirty="0" smtClean="0"/>
              <a:t> de la carte</a:t>
            </a:r>
          </a:p>
          <a:p>
            <a:pPr marL="228600" indent="-228600">
              <a:buAutoNum type="arabicPeriod"/>
            </a:pPr>
            <a:r>
              <a:rPr lang="fr-FR" baseline="0" noProof="0" dirty="0" smtClean="0"/>
              <a:t>Réviser la carte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6E6D2D-4FB6-4AE1-B740-4408D9084B6D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0345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fr-CA" sz="2000" dirty="0" smtClean="0"/>
              <a:t>Reprenons l’exemple</a:t>
            </a:r>
            <a:r>
              <a:rPr lang="fr-CA" sz="2000" baseline="0" dirty="0" smtClean="0"/>
              <a:t> du chapitre 1 avec la question de départ : Quelle organisation pour la fête de l’école ? De quoi s’agit-il ? Quels sont les acteurs, les objectifs, les moyens.</a:t>
            </a:r>
            <a:endParaRPr lang="fr-CA" sz="1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6E6D2D-4FB6-4AE1-B740-4408D9084B6D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5415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fr-FR" noProof="0" dirty="0" smtClean="0"/>
              <a:t>Enlever</a:t>
            </a:r>
            <a:r>
              <a:rPr lang="fr-FR" baseline="0" noProof="0" dirty="0" smtClean="0"/>
              <a:t> le moins pertinent : Ecriture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fr-FR" baseline="0" noProof="0" dirty="0" smtClean="0"/>
              <a:t>Ajouter d’autres concepts (encadrés en vert), QQOQCP : Quoi, Qui, Où, Quand, Comment, Pourquoi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r-FR" baseline="0" noProof="0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r-F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6E6D2D-4FB6-4AE1-B740-4408D9084B6D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64997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fr-FR" b="1" baseline="0" noProof="0" dirty="0" smtClean="0"/>
              <a:t>Regroupement :</a:t>
            </a:r>
          </a:p>
          <a:p>
            <a:pPr marL="171450" indent="-17145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baseline="0" noProof="0" dirty="0" smtClean="0"/>
              <a:t>Enfants + parents = invités</a:t>
            </a:r>
          </a:p>
          <a:p>
            <a:pPr marL="171450" indent="-17145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baseline="0" noProof="0" dirty="0" smtClean="0"/>
              <a:t>Directeur + comité de parents + enseignants = organisateurs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fr-FR" b="1" baseline="0" noProof="0" dirty="0" smtClean="0"/>
              <a:t>Hiérarchisation : </a:t>
            </a:r>
          </a:p>
          <a:p>
            <a:pPr marL="171450" indent="-17145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baseline="0" noProof="0" dirty="0" smtClean="0"/>
              <a:t>Niveau 1 (concepts généraux, encadrés en rouge)</a:t>
            </a:r>
          </a:p>
          <a:p>
            <a:pPr marL="171450" indent="-17145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baseline="0" noProof="0" dirty="0" smtClean="0"/>
              <a:t>Niveau 2 (concepts spécifiques, qui permettent de détailler les concepts généraux)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r-FR" baseline="0" noProof="0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r-F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6E6D2D-4FB6-4AE1-B740-4408D9084B6D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8049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fr-FR" sz="900" kern="12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6E6D2D-4FB6-4AE1-B740-4408D9084B6D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1774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fr-FR" sz="900" kern="12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6E6D2D-4FB6-4AE1-B740-4408D9084B6D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840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6E6D2D-4FB6-4AE1-B740-4408D9084B6D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3793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fr-FR" sz="900" kern="12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6E6D2D-4FB6-4AE1-B740-4408D9084B6D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8526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err="1" smtClean="0"/>
              <a:t>Recommandation</a:t>
            </a:r>
            <a:r>
              <a:rPr lang="en-US" baseline="0" dirty="0" smtClean="0"/>
              <a:t> &gt; </a:t>
            </a:r>
          </a:p>
          <a:p>
            <a:r>
              <a:rPr lang="en-US" baseline="0" noProof="0" dirty="0" smtClean="0"/>
              <a:t>Pour </a:t>
            </a:r>
            <a:r>
              <a:rPr lang="en-US" baseline="0" noProof="0" dirty="0" err="1" smtClean="0"/>
              <a:t>une</a:t>
            </a:r>
            <a:r>
              <a:rPr lang="en-US" baseline="0" noProof="0" dirty="0" smtClean="0"/>
              <a:t> carte </a:t>
            </a:r>
            <a:r>
              <a:rPr lang="en-US" baseline="0" noProof="0" dirty="0" err="1" smtClean="0"/>
              <a:t>lisible</a:t>
            </a:r>
            <a:r>
              <a:rPr lang="en-US" baseline="0" noProof="0" dirty="0" smtClean="0"/>
              <a:t> </a:t>
            </a:r>
            <a:r>
              <a:rPr lang="de-DE" baseline="0" noProof="0" dirty="0" smtClean="0"/>
              <a:t>: une vingtaine de concepts, trois niveaux au max. </a:t>
            </a:r>
          </a:p>
          <a:p>
            <a:r>
              <a:rPr lang="de-DE" baseline="0" noProof="0" dirty="0" smtClean="0"/>
              <a:t>Au delà d‘une vingtaine de concepts : carte mère + cartes filles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6E6D2D-4FB6-4AE1-B740-4408D9084B6D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6610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4" y="0"/>
            <a:ext cx="2483764" cy="5715000"/>
          </a:xfrm>
          <a:prstGeom prst="rect">
            <a:avLst/>
          </a:prstGeom>
          <a:gradFill flip="none" rotWithShape="1">
            <a:gsLst>
              <a:gs pos="0">
                <a:srgbClr val="00CCFF">
                  <a:tint val="66000"/>
                  <a:satMod val="160000"/>
                </a:srgbClr>
              </a:gs>
              <a:gs pos="50000">
                <a:srgbClr val="00CCFF">
                  <a:tint val="44500"/>
                  <a:satMod val="160000"/>
                </a:srgbClr>
              </a:gs>
              <a:gs pos="100000">
                <a:srgbClr val="00CCFF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Lucida Sans Unicode" pitchFamily="34" charset="0"/>
            </a:endParaRPr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2689200" y="134938"/>
            <a:ext cx="6324172" cy="571500"/>
          </a:xfrm>
          <a:prstGeom prst="rect">
            <a:avLst/>
          </a:prstGeom>
        </p:spPr>
        <p:txBody>
          <a:bodyPr lIns="71320" tIns="35661" rIns="71320" bIns="35661"/>
          <a:lstStyle>
            <a:lvl1pPr algn="ctr">
              <a:defRPr sz="2500" b="1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11" name="Espace réservé du contenu 2"/>
          <p:cNvSpPr>
            <a:spLocks noGrp="1"/>
          </p:cNvSpPr>
          <p:nvPr>
            <p:ph idx="1"/>
          </p:nvPr>
        </p:nvSpPr>
        <p:spPr>
          <a:xfrm>
            <a:off x="2689201" y="1270000"/>
            <a:ext cx="6327802" cy="3937000"/>
          </a:xfrm>
          <a:prstGeom prst="rect">
            <a:avLst/>
          </a:prstGeom>
        </p:spPr>
        <p:txBody>
          <a:bodyPr lIns="71320" tIns="35661" rIns="71320" bIns="35661"/>
          <a:lstStyle>
            <a:lvl1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9" name="ZoneTexte 13"/>
          <p:cNvSpPr txBox="1"/>
          <p:nvPr userDrawn="1"/>
        </p:nvSpPr>
        <p:spPr>
          <a:xfrm>
            <a:off x="251520" y="1982952"/>
            <a:ext cx="2016224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1800" dirty="0" smtClean="0">
                <a:latin typeface="Calibri" panose="020F0502020204030204" pitchFamily="34" charset="0"/>
              </a:rPr>
              <a:t>Dr. Rémi Bachelet</a:t>
            </a:r>
            <a:endParaRPr lang="fr-FR" sz="1800" dirty="0">
              <a:latin typeface="Calibri" panose="020F0502020204030204" pitchFamily="34" charset="0"/>
            </a:endParaRPr>
          </a:p>
        </p:txBody>
      </p:sp>
      <p:sp>
        <p:nvSpPr>
          <p:cNvPr id="12" name="ZoneTexte 14"/>
          <p:cNvSpPr txBox="1"/>
          <p:nvPr userDrawn="1"/>
        </p:nvSpPr>
        <p:spPr>
          <a:xfrm>
            <a:off x="255557" y="2334280"/>
            <a:ext cx="2012187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1400" i="0" dirty="0" smtClean="0">
                <a:latin typeface="Calibri" panose="020F0502020204030204" pitchFamily="34" charset="0"/>
              </a:rPr>
              <a:t>Maître de conférences</a:t>
            </a:r>
          </a:p>
          <a:p>
            <a:pPr algn="ctr"/>
            <a:r>
              <a:rPr lang="fr-FR" sz="1400" i="0" dirty="0" smtClean="0">
                <a:latin typeface="Calibri" panose="020F0502020204030204" pitchFamily="34" charset="0"/>
              </a:rPr>
              <a:t> à Centrale Lille</a:t>
            </a:r>
            <a:endParaRPr lang="fr-FR" sz="1400" i="0" dirty="0">
              <a:latin typeface="Calibri" panose="020F0502020204030204" pitchFamily="34" charset="0"/>
            </a:endParaRPr>
          </a:p>
        </p:txBody>
      </p:sp>
      <p:sp>
        <p:nvSpPr>
          <p:cNvPr id="14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8632372" y="5294436"/>
            <a:ext cx="381000" cy="216959"/>
          </a:xfrm>
          <a:prstGeom prst="rect">
            <a:avLst/>
          </a:prstGeom>
        </p:spPr>
        <p:txBody>
          <a:bodyPr/>
          <a:lstStyle>
            <a:lvl1pPr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pic>
        <p:nvPicPr>
          <p:cNvPr id="13" name="Imag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98" y="5020163"/>
            <a:ext cx="793507" cy="2776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(intro, conclu..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0" y="0"/>
            <a:ext cx="2548800" cy="5715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2689200" y="134938"/>
            <a:ext cx="6324172" cy="571500"/>
          </a:xfrm>
          <a:prstGeom prst="rect">
            <a:avLst/>
          </a:prstGeom>
        </p:spPr>
        <p:txBody>
          <a:bodyPr lIns="71320" tIns="35661" rIns="71320" bIns="35661"/>
          <a:lstStyle>
            <a:lvl1pPr algn="ctr">
              <a:defRPr sz="2500" b="1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11" name="Espace réservé du contenu 2"/>
          <p:cNvSpPr>
            <a:spLocks noGrp="1"/>
          </p:cNvSpPr>
          <p:nvPr>
            <p:ph idx="1"/>
          </p:nvPr>
        </p:nvSpPr>
        <p:spPr>
          <a:xfrm>
            <a:off x="2689201" y="1270000"/>
            <a:ext cx="6327802" cy="3937000"/>
          </a:xfrm>
          <a:prstGeom prst="rect">
            <a:avLst/>
          </a:prstGeom>
        </p:spPr>
        <p:txBody>
          <a:bodyPr lIns="71320" tIns="35661" rIns="71320" bIns="35661"/>
          <a:lstStyle>
            <a:lvl1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98" y="5020163"/>
            <a:ext cx="793507" cy="277629"/>
          </a:xfrm>
          <a:prstGeom prst="rect">
            <a:avLst/>
          </a:prstGeom>
        </p:spPr>
      </p:pic>
      <p:sp>
        <p:nvSpPr>
          <p:cNvPr id="13" name="ZoneTexte 13"/>
          <p:cNvSpPr txBox="1"/>
          <p:nvPr userDrawn="1"/>
        </p:nvSpPr>
        <p:spPr>
          <a:xfrm>
            <a:off x="251520" y="1982952"/>
            <a:ext cx="2016224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1800" dirty="0" smtClean="0">
                <a:latin typeface="Calibri" panose="020F0502020204030204" pitchFamily="34" charset="0"/>
              </a:rPr>
              <a:t>Dr. Rémi Bachelet</a:t>
            </a:r>
            <a:endParaRPr lang="fr-FR" sz="1800" dirty="0">
              <a:latin typeface="Calibri" panose="020F0502020204030204" pitchFamily="34" charset="0"/>
            </a:endParaRPr>
          </a:p>
        </p:txBody>
      </p:sp>
      <p:sp>
        <p:nvSpPr>
          <p:cNvPr id="17" name="ZoneTexte 14"/>
          <p:cNvSpPr txBox="1"/>
          <p:nvPr userDrawn="1"/>
        </p:nvSpPr>
        <p:spPr>
          <a:xfrm>
            <a:off x="255557" y="2334280"/>
            <a:ext cx="2012187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1400" i="0" dirty="0" smtClean="0">
                <a:latin typeface="Calibri" panose="020F0502020204030204" pitchFamily="34" charset="0"/>
              </a:rPr>
              <a:t>Maître de conférences</a:t>
            </a:r>
          </a:p>
          <a:p>
            <a:pPr algn="ctr"/>
            <a:r>
              <a:rPr lang="fr-FR" sz="1400" i="0" dirty="0" smtClean="0">
                <a:latin typeface="Calibri" panose="020F0502020204030204" pitchFamily="34" charset="0"/>
              </a:rPr>
              <a:t> à Centrale Lille</a:t>
            </a:r>
            <a:endParaRPr lang="fr-FR" sz="1400" i="0" dirty="0">
              <a:latin typeface="Calibri" panose="020F0502020204030204" pitchFamily="34" charset="0"/>
            </a:endParaRPr>
          </a:p>
        </p:txBody>
      </p:sp>
      <p:sp>
        <p:nvSpPr>
          <p:cNvPr id="18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8632372" y="5294436"/>
            <a:ext cx="381000" cy="216959"/>
          </a:xfrm>
          <a:prstGeom prst="rect">
            <a:avLst/>
          </a:prstGeom>
        </p:spPr>
        <p:txBody>
          <a:bodyPr/>
          <a:lstStyle>
            <a:lvl1pPr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895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1_Bannière_C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3" y="-6918"/>
            <a:ext cx="2455334" cy="5715000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20000">
                <a:srgbClr val="7030A0"/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71320" tIns="35662" rIns="71320" bIns="35662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ctr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Chapitre 1</a:t>
            </a: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2699792" y="134938"/>
            <a:ext cx="6313582" cy="571500"/>
          </a:xfrm>
          <a:prstGeom prst="rect">
            <a:avLst/>
          </a:prstGeom>
        </p:spPr>
        <p:txBody>
          <a:bodyPr lIns="71320" tIns="35661" rIns="71320" bIns="35661"/>
          <a:lstStyle>
            <a:lvl1pPr algn="ctr">
              <a:defRPr sz="2500" b="1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14" name="Espace réservé du contenu 2"/>
          <p:cNvSpPr>
            <a:spLocks noGrp="1"/>
          </p:cNvSpPr>
          <p:nvPr>
            <p:ph idx="1"/>
          </p:nvPr>
        </p:nvSpPr>
        <p:spPr>
          <a:xfrm>
            <a:off x="2843810" y="1270000"/>
            <a:ext cx="6173195" cy="3937000"/>
          </a:xfrm>
          <a:prstGeom prst="rect">
            <a:avLst/>
          </a:prstGeom>
        </p:spPr>
        <p:txBody>
          <a:bodyPr lIns="71320" tIns="35661" rIns="71320" bIns="35661"/>
          <a:lstStyle>
            <a:lvl1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5" name="ZoneTexte 14"/>
          <p:cNvSpPr txBox="1"/>
          <p:nvPr userDrawn="1"/>
        </p:nvSpPr>
        <p:spPr>
          <a:xfrm>
            <a:off x="251520" y="1982952"/>
            <a:ext cx="1985800" cy="38472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fr-FR" sz="1900" dirty="0" smtClean="0">
                <a:latin typeface="Calibri" panose="020F0502020204030204" pitchFamily="34" charset="0"/>
              </a:rPr>
              <a:t>Dr. Rémi Bachelet</a:t>
            </a:r>
            <a:endParaRPr lang="fr-FR" sz="1900" dirty="0">
              <a:latin typeface="Calibri" panose="020F0502020204030204" pitchFamily="34" charset="0"/>
            </a:endParaRPr>
          </a:p>
        </p:txBody>
      </p:sp>
      <p:sp>
        <p:nvSpPr>
          <p:cNvPr id="16" name="ZoneTexte 15"/>
          <p:cNvSpPr txBox="1"/>
          <p:nvPr userDrawn="1"/>
        </p:nvSpPr>
        <p:spPr>
          <a:xfrm>
            <a:off x="255557" y="2334280"/>
            <a:ext cx="1824025" cy="52322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fr-FR" sz="1400" i="0" dirty="0" smtClean="0">
                <a:latin typeface="Calibri" panose="020F0502020204030204" pitchFamily="34" charset="0"/>
              </a:rPr>
              <a:t>Maître de conférences</a:t>
            </a:r>
          </a:p>
          <a:p>
            <a:pPr algn="ctr"/>
            <a:r>
              <a:rPr lang="fr-FR" sz="1400" i="0" dirty="0" smtClean="0">
                <a:latin typeface="Calibri" panose="020F0502020204030204" pitchFamily="34" charset="0"/>
              </a:rPr>
              <a:t> à Centrale Lille</a:t>
            </a:r>
            <a:endParaRPr lang="fr-FR" sz="1400" i="0" dirty="0">
              <a:latin typeface="Calibri" panose="020F0502020204030204" pitchFamily="34" charset="0"/>
            </a:endParaRPr>
          </a:p>
        </p:txBody>
      </p:sp>
      <p:sp>
        <p:nvSpPr>
          <p:cNvPr id="10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8632372" y="5294436"/>
            <a:ext cx="381000" cy="216959"/>
          </a:xfrm>
          <a:prstGeom prst="rect">
            <a:avLst/>
          </a:prstGeom>
        </p:spPr>
        <p:txBody>
          <a:bodyPr/>
          <a:lstStyle>
            <a:lvl1pPr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107504" y="3289548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4963" marR="0" lvl="0" indent="-171450" algn="l" defTabSz="350396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Char char="q"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Quoi ? pourquoi ?</a:t>
            </a:r>
          </a:p>
          <a:p>
            <a:pPr marL="334963" marR="0" lvl="0" indent="-171450" algn="l" defTabSz="350396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Char char="q"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Notions clés</a:t>
            </a:r>
          </a:p>
          <a:p>
            <a:pPr marL="334963" marR="0" lvl="0" indent="-171450" algn="l" defTabSz="350396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Char char="q"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Typologie</a:t>
            </a:r>
          </a:p>
        </p:txBody>
      </p:sp>
      <p:pic>
        <p:nvPicPr>
          <p:cNvPr id="13" name="Imag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98" y="5020163"/>
            <a:ext cx="793507" cy="27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813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1_Bannière_C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3" y="-518"/>
            <a:ext cx="2455334" cy="5715000"/>
          </a:xfrm>
          <a:prstGeom prst="rect">
            <a:avLst/>
          </a:prstGeom>
          <a:gradFill flip="none" rotWithShape="1">
            <a:gsLst>
              <a:gs pos="0">
                <a:srgbClr val="FF9191">
                  <a:tint val="66000"/>
                  <a:satMod val="160000"/>
                </a:srgbClr>
              </a:gs>
              <a:gs pos="50000">
                <a:srgbClr val="FF9191">
                  <a:tint val="44500"/>
                  <a:satMod val="160000"/>
                </a:srgbClr>
              </a:gs>
              <a:gs pos="100000">
                <a:srgbClr val="FF9191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71320" tIns="35662" rIns="71320" bIns="35662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ctr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Chapitre 2</a:t>
            </a: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2699792" y="134938"/>
            <a:ext cx="6313582" cy="571500"/>
          </a:xfrm>
          <a:prstGeom prst="rect">
            <a:avLst/>
          </a:prstGeom>
        </p:spPr>
        <p:txBody>
          <a:bodyPr lIns="71320" tIns="35661" rIns="71320" bIns="35661"/>
          <a:lstStyle>
            <a:lvl1pPr algn="ctr">
              <a:defRPr sz="2500" b="1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fr-FR" noProof="0" dirty="0" smtClean="0"/>
              <a:t>Modifiez le style du titre</a:t>
            </a:r>
            <a:endParaRPr lang="fr-FR" noProof="0" dirty="0"/>
          </a:p>
        </p:txBody>
      </p:sp>
      <p:sp>
        <p:nvSpPr>
          <p:cNvPr id="14" name="Espace réservé du contenu 2"/>
          <p:cNvSpPr>
            <a:spLocks noGrp="1"/>
          </p:cNvSpPr>
          <p:nvPr>
            <p:ph idx="1"/>
          </p:nvPr>
        </p:nvSpPr>
        <p:spPr>
          <a:xfrm>
            <a:off x="2851762" y="1270000"/>
            <a:ext cx="6173195" cy="3937000"/>
          </a:xfrm>
          <a:prstGeom prst="rect">
            <a:avLst/>
          </a:prstGeom>
        </p:spPr>
        <p:txBody>
          <a:bodyPr lIns="71320" tIns="35661" rIns="71320" bIns="35661"/>
          <a:lstStyle>
            <a:lvl1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5" name="ZoneTexte 14"/>
          <p:cNvSpPr txBox="1"/>
          <p:nvPr userDrawn="1"/>
        </p:nvSpPr>
        <p:spPr>
          <a:xfrm>
            <a:off x="251520" y="1982952"/>
            <a:ext cx="1985800" cy="38472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fr-FR" sz="1900" dirty="0" smtClean="0">
                <a:latin typeface="Calibri" panose="020F0502020204030204" pitchFamily="34" charset="0"/>
              </a:rPr>
              <a:t>Dr. Rémi Bachelet</a:t>
            </a:r>
            <a:endParaRPr lang="fr-FR" sz="1900" dirty="0">
              <a:latin typeface="Calibri" panose="020F0502020204030204" pitchFamily="34" charset="0"/>
            </a:endParaRPr>
          </a:p>
        </p:txBody>
      </p:sp>
      <p:sp>
        <p:nvSpPr>
          <p:cNvPr id="16" name="ZoneTexte 15"/>
          <p:cNvSpPr txBox="1"/>
          <p:nvPr userDrawn="1"/>
        </p:nvSpPr>
        <p:spPr>
          <a:xfrm>
            <a:off x="255557" y="2334280"/>
            <a:ext cx="1824025" cy="52322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fr-FR" sz="1400" i="0" dirty="0" smtClean="0">
                <a:latin typeface="Calibri" panose="020F0502020204030204" pitchFamily="34" charset="0"/>
              </a:rPr>
              <a:t>Maître de conférences</a:t>
            </a:r>
          </a:p>
          <a:p>
            <a:pPr algn="ctr"/>
            <a:r>
              <a:rPr lang="fr-FR" sz="1400" i="0" dirty="0" smtClean="0">
                <a:latin typeface="Calibri" panose="020F0502020204030204" pitchFamily="34" charset="0"/>
              </a:rPr>
              <a:t> à Centrale Lille</a:t>
            </a:r>
            <a:endParaRPr lang="fr-FR" sz="1400" i="0" dirty="0">
              <a:latin typeface="Calibri" panose="020F0502020204030204" pitchFamily="34" charset="0"/>
            </a:endParaRPr>
          </a:p>
        </p:txBody>
      </p:sp>
      <p:sp>
        <p:nvSpPr>
          <p:cNvPr id="10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8632372" y="5294436"/>
            <a:ext cx="381000" cy="216959"/>
          </a:xfrm>
          <a:prstGeom prst="rect">
            <a:avLst/>
          </a:prstGeom>
        </p:spPr>
        <p:txBody>
          <a:bodyPr/>
          <a:lstStyle>
            <a:lvl1pPr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7503" y="3145532"/>
            <a:ext cx="22322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4963" marR="0" lvl="0" indent="-171450" algn="l" defTabSz="350396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Char char="q"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Lister</a:t>
            </a:r>
          </a:p>
          <a:p>
            <a:pPr marL="334963" marR="0" lvl="0" indent="-171450" algn="l" defTabSz="350396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Char char="q"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Valider</a:t>
            </a:r>
          </a:p>
          <a:p>
            <a:pPr marL="334963" marR="0" lvl="0" indent="-171450" algn="l" defTabSz="350396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Char char="q"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Organiser</a:t>
            </a:r>
          </a:p>
          <a:p>
            <a:pPr marL="334963" marR="0" lvl="0" indent="-171450" algn="l" defTabSz="350396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Char char="q"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Former des propositions</a:t>
            </a:r>
          </a:p>
          <a:p>
            <a:pPr marL="334963" marR="0" lvl="0" indent="-171450" algn="l" defTabSz="350396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Char char="q"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Prototyper</a:t>
            </a:r>
          </a:p>
          <a:p>
            <a:pPr marL="334963" marR="0" lvl="0" indent="-171450" algn="l" defTabSz="350396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Char char="q"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Réviser</a:t>
            </a:r>
          </a:p>
        </p:txBody>
      </p:sp>
      <p:pic>
        <p:nvPicPr>
          <p:cNvPr id="17" name="Imag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98" y="5020163"/>
            <a:ext cx="793507" cy="27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661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1_Bannière_C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3" y="-518"/>
            <a:ext cx="2455334" cy="5715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80000">
                <a:srgbClr val="FFFF00">
                  <a:tint val="44500"/>
                  <a:satMod val="160000"/>
                  <a:lumMod val="10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71320" tIns="35662" rIns="71320" bIns="35662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ctr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Chapitre 4</a:t>
            </a: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Lucida Sans Unicode" pitchFamily="34" charset="0"/>
            </a:endParaRPr>
          </a:p>
          <a:p>
            <a:pPr marL="541338" marR="0" lvl="0" indent="-182563" algn="l" defTabSz="350396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Char char="q"/>
              <a:tabLst/>
            </a:pP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2699792" y="134938"/>
            <a:ext cx="6313582" cy="571500"/>
          </a:xfrm>
          <a:prstGeom prst="rect">
            <a:avLst/>
          </a:prstGeom>
        </p:spPr>
        <p:txBody>
          <a:bodyPr lIns="71320" tIns="35661" rIns="71320" bIns="35661"/>
          <a:lstStyle>
            <a:lvl1pPr algn="ctr">
              <a:defRPr sz="2500" b="1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fr-FR" noProof="0" dirty="0" smtClean="0"/>
              <a:t>Modifiez le style du titre</a:t>
            </a:r>
            <a:endParaRPr lang="fr-FR" noProof="0" dirty="0"/>
          </a:p>
        </p:txBody>
      </p:sp>
      <p:sp>
        <p:nvSpPr>
          <p:cNvPr id="14" name="Espace réservé du contenu 2"/>
          <p:cNvSpPr>
            <a:spLocks noGrp="1"/>
          </p:cNvSpPr>
          <p:nvPr>
            <p:ph idx="1"/>
          </p:nvPr>
        </p:nvSpPr>
        <p:spPr>
          <a:xfrm>
            <a:off x="2843810" y="1270000"/>
            <a:ext cx="6173195" cy="3937000"/>
          </a:xfrm>
          <a:prstGeom prst="rect">
            <a:avLst/>
          </a:prstGeom>
        </p:spPr>
        <p:txBody>
          <a:bodyPr lIns="71320" tIns="35661" rIns="71320" bIns="35661"/>
          <a:lstStyle>
            <a:lvl1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5" name="ZoneTexte 14"/>
          <p:cNvSpPr txBox="1"/>
          <p:nvPr userDrawn="1"/>
        </p:nvSpPr>
        <p:spPr>
          <a:xfrm>
            <a:off x="251520" y="1982952"/>
            <a:ext cx="1985800" cy="38472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fr-FR" sz="1900" dirty="0" smtClean="0">
                <a:latin typeface="Calibri" panose="020F0502020204030204" pitchFamily="34" charset="0"/>
              </a:rPr>
              <a:t>Dr. Rémi Bachelet</a:t>
            </a:r>
            <a:endParaRPr lang="fr-FR" sz="1900" dirty="0">
              <a:latin typeface="Calibri" panose="020F0502020204030204" pitchFamily="34" charset="0"/>
            </a:endParaRPr>
          </a:p>
        </p:txBody>
      </p:sp>
      <p:sp>
        <p:nvSpPr>
          <p:cNvPr id="16" name="ZoneTexte 15"/>
          <p:cNvSpPr txBox="1"/>
          <p:nvPr userDrawn="1"/>
        </p:nvSpPr>
        <p:spPr>
          <a:xfrm>
            <a:off x="255557" y="2334280"/>
            <a:ext cx="1824025" cy="52322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fr-FR" sz="1400" i="0" dirty="0" smtClean="0">
                <a:latin typeface="Calibri" panose="020F0502020204030204" pitchFamily="34" charset="0"/>
              </a:rPr>
              <a:t>Maître de conférences</a:t>
            </a:r>
          </a:p>
          <a:p>
            <a:pPr algn="ctr"/>
            <a:r>
              <a:rPr lang="fr-FR" sz="1400" i="0" dirty="0" smtClean="0">
                <a:latin typeface="Calibri" panose="020F0502020204030204" pitchFamily="34" charset="0"/>
              </a:rPr>
              <a:t> à Centrale Lille</a:t>
            </a:r>
            <a:endParaRPr lang="fr-FR" sz="1400" i="0" dirty="0"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07504" y="3433564"/>
            <a:ext cx="2165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4963" marR="0" lvl="0" indent="-171450" algn="l" defTabSz="350396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Char char="q"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Cc vs. 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Mind </a:t>
            </a:r>
            <a:r>
              <a:rPr kumimoji="0" lang="fr-FR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Map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Lucida Sans Unicode" pitchFamily="34" charset="0"/>
            </a:endParaRPr>
          </a:p>
          <a:p>
            <a:pPr marL="334963" marR="0" lvl="0" indent="-171450" algn="l" defTabSz="350396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Char char="q"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Outils</a:t>
            </a:r>
          </a:p>
        </p:txBody>
      </p:sp>
      <p:sp>
        <p:nvSpPr>
          <p:cNvPr id="12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8632372" y="5294436"/>
            <a:ext cx="381000" cy="216959"/>
          </a:xfrm>
          <a:prstGeom prst="rect">
            <a:avLst/>
          </a:prstGeom>
        </p:spPr>
        <p:txBody>
          <a:bodyPr/>
          <a:lstStyle>
            <a:lvl1pPr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pic>
        <p:nvPicPr>
          <p:cNvPr id="17" name="Imag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98" y="5020163"/>
            <a:ext cx="793507" cy="27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72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1_Bannière_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3" y="-518"/>
            <a:ext cx="2455334" cy="5715000"/>
          </a:xfrm>
          <a:prstGeom prst="rect">
            <a:avLst/>
          </a:prstGeom>
          <a:gradFill flip="none" rotWithShape="1">
            <a:gsLst>
              <a:gs pos="0">
                <a:srgbClr val="62FF75">
                  <a:shade val="30000"/>
                  <a:satMod val="115000"/>
                </a:srgbClr>
              </a:gs>
              <a:gs pos="50000">
                <a:srgbClr val="62FF75">
                  <a:shade val="67500"/>
                  <a:satMod val="115000"/>
                </a:srgbClr>
              </a:gs>
              <a:gs pos="100000">
                <a:srgbClr val="62FF75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71320" tIns="35662" rIns="71320" bIns="35662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ctr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ctr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Chapitre 3</a:t>
            </a:r>
            <a:endParaRPr kumimoji="0" lang="fr-FR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+mn-ea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2699792" y="134938"/>
            <a:ext cx="6313582" cy="571500"/>
          </a:xfrm>
          <a:prstGeom prst="rect">
            <a:avLst/>
          </a:prstGeom>
        </p:spPr>
        <p:txBody>
          <a:bodyPr lIns="71320" tIns="35661" rIns="71320" bIns="35661"/>
          <a:lstStyle>
            <a:lvl1pPr algn="ctr">
              <a:defRPr sz="2500" b="1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14" name="Espace réservé du contenu 2"/>
          <p:cNvSpPr>
            <a:spLocks noGrp="1"/>
          </p:cNvSpPr>
          <p:nvPr>
            <p:ph idx="1"/>
          </p:nvPr>
        </p:nvSpPr>
        <p:spPr>
          <a:xfrm>
            <a:off x="2843810" y="1270000"/>
            <a:ext cx="6173195" cy="3937000"/>
          </a:xfrm>
          <a:prstGeom prst="rect">
            <a:avLst/>
          </a:prstGeom>
        </p:spPr>
        <p:txBody>
          <a:bodyPr lIns="71320" tIns="35661" rIns="71320" bIns="35661"/>
          <a:lstStyle>
            <a:lvl1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5" name="ZoneTexte 14"/>
          <p:cNvSpPr txBox="1"/>
          <p:nvPr userDrawn="1"/>
        </p:nvSpPr>
        <p:spPr>
          <a:xfrm>
            <a:off x="251520" y="1982952"/>
            <a:ext cx="1985800" cy="38472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fr-FR" sz="1900" dirty="0" smtClean="0">
                <a:latin typeface="Calibri" panose="020F0502020204030204" pitchFamily="34" charset="0"/>
              </a:rPr>
              <a:t>Dr. Rémi Bachelet</a:t>
            </a:r>
            <a:endParaRPr lang="fr-FR" sz="1900" dirty="0">
              <a:latin typeface="Calibri" panose="020F0502020204030204" pitchFamily="34" charset="0"/>
            </a:endParaRPr>
          </a:p>
        </p:txBody>
      </p:sp>
      <p:sp>
        <p:nvSpPr>
          <p:cNvPr id="16" name="ZoneTexte 15"/>
          <p:cNvSpPr txBox="1"/>
          <p:nvPr userDrawn="1"/>
        </p:nvSpPr>
        <p:spPr>
          <a:xfrm>
            <a:off x="255557" y="2334280"/>
            <a:ext cx="1824025" cy="52322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fr-FR" sz="1400" i="0" dirty="0" smtClean="0">
                <a:latin typeface="Calibri" panose="020F0502020204030204" pitchFamily="34" charset="0"/>
              </a:rPr>
              <a:t>Maître de conférences</a:t>
            </a:r>
          </a:p>
          <a:p>
            <a:pPr algn="ctr"/>
            <a:r>
              <a:rPr lang="fr-FR" sz="1400" i="0" dirty="0" smtClean="0">
                <a:latin typeface="Calibri" panose="020F0502020204030204" pitchFamily="34" charset="0"/>
              </a:rPr>
              <a:t> à Centrale Lille</a:t>
            </a:r>
            <a:endParaRPr lang="fr-FR" sz="1400" i="0" dirty="0">
              <a:latin typeface="Calibri" panose="020F0502020204030204" pitchFamily="34" charset="0"/>
            </a:endParaRPr>
          </a:p>
        </p:txBody>
      </p:sp>
      <p:sp>
        <p:nvSpPr>
          <p:cNvPr id="10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8632372" y="5294436"/>
            <a:ext cx="381000" cy="216959"/>
          </a:xfrm>
          <a:prstGeom prst="rect">
            <a:avLst/>
          </a:prstGeom>
        </p:spPr>
        <p:txBody>
          <a:bodyPr/>
          <a:lstStyle>
            <a:lvl1pPr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7504" y="3433564"/>
            <a:ext cx="2129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4963" marR="0" lvl="0" indent="-171450" algn="l" defTabSz="350396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Char char="q"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Logiciels</a:t>
            </a:r>
          </a:p>
          <a:p>
            <a:pPr marL="334963" marR="0" lvl="0" indent="-171450" algn="l" defTabSz="350396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Char char="q"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Lucida Sans Unicode" pitchFamily="34" charset="0"/>
              </a:rPr>
              <a:t>Applications web</a:t>
            </a:r>
          </a:p>
        </p:txBody>
      </p:sp>
      <p:pic>
        <p:nvPicPr>
          <p:cNvPr id="17" name="Imag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98" y="5020163"/>
            <a:ext cx="793507" cy="27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908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1_Bannière_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3" y="-518"/>
            <a:ext cx="2455334" cy="5715000"/>
          </a:xfrm>
          <a:prstGeom prst="rect">
            <a:avLst/>
          </a:prstGeom>
          <a:gradFill flip="none" rotWithShape="1">
            <a:gsLst>
              <a:gs pos="0">
                <a:srgbClr val="B6E6F5">
                  <a:shade val="30000"/>
                  <a:satMod val="115000"/>
                </a:srgbClr>
              </a:gs>
              <a:gs pos="50000">
                <a:srgbClr val="B6E6F5">
                  <a:shade val="67500"/>
                  <a:satMod val="115000"/>
                </a:srgbClr>
              </a:gs>
              <a:gs pos="100000">
                <a:srgbClr val="B6E6F5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71320" tIns="35662" rIns="71320" bIns="35662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  <a:p>
            <a:pPr marL="0" marR="0" indent="0" algn="ctr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+mn-ea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Lucida Sans Unicode" pitchFamily="34" charset="0"/>
            </a:endParaRPr>
          </a:p>
          <a:p>
            <a:pPr marL="0" marR="0" indent="0" algn="l" defTabSz="350396" rtl="0" eaLnBrk="0" fontAlgn="base" latinLnBrk="0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  <a:tabLst/>
            </a:pP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2699792" y="134938"/>
            <a:ext cx="6313582" cy="571500"/>
          </a:xfrm>
          <a:prstGeom prst="rect">
            <a:avLst/>
          </a:prstGeom>
        </p:spPr>
        <p:txBody>
          <a:bodyPr lIns="71320" tIns="35661" rIns="71320" bIns="35661"/>
          <a:lstStyle>
            <a:lvl1pPr algn="ctr">
              <a:defRPr sz="2500" b="1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14" name="Espace réservé du contenu 2"/>
          <p:cNvSpPr>
            <a:spLocks noGrp="1"/>
          </p:cNvSpPr>
          <p:nvPr>
            <p:ph idx="1"/>
          </p:nvPr>
        </p:nvSpPr>
        <p:spPr>
          <a:xfrm>
            <a:off x="2843810" y="1270000"/>
            <a:ext cx="6173195" cy="3937000"/>
          </a:xfrm>
          <a:prstGeom prst="rect">
            <a:avLst/>
          </a:prstGeom>
        </p:spPr>
        <p:txBody>
          <a:bodyPr lIns="71320" tIns="35661" rIns="71320" bIns="35661"/>
          <a:lstStyle>
            <a:lvl1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1pPr>
            <a:lvl2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buClrTx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5" name="ZoneTexte 14"/>
          <p:cNvSpPr txBox="1"/>
          <p:nvPr userDrawn="1"/>
        </p:nvSpPr>
        <p:spPr>
          <a:xfrm>
            <a:off x="251520" y="1982952"/>
            <a:ext cx="1985800" cy="38472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fr-FR" sz="1900" dirty="0" smtClean="0">
                <a:latin typeface="Calibri" panose="020F0502020204030204" pitchFamily="34" charset="0"/>
              </a:rPr>
              <a:t>Dr. Rémi Bachelet</a:t>
            </a:r>
            <a:endParaRPr lang="fr-FR" sz="1900" dirty="0">
              <a:latin typeface="Calibri" panose="020F0502020204030204" pitchFamily="34" charset="0"/>
            </a:endParaRPr>
          </a:p>
        </p:txBody>
      </p:sp>
      <p:sp>
        <p:nvSpPr>
          <p:cNvPr id="16" name="ZoneTexte 15"/>
          <p:cNvSpPr txBox="1"/>
          <p:nvPr userDrawn="1"/>
        </p:nvSpPr>
        <p:spPr>
          <a:xfrm>
            <a:off x="255557" y="2334280"/>
            <a:ext cx="1824025" cy="52322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fr-FR" sz="1400" i="0" dirty="0" smtClean="0">
                <a:latin typeface="Calibri" panose="020F0502020204030204" pitchFamily="34" charset="0"/>
              </a:rPr>
              <a:t>Maître de conférences</a:t>
            </a:r>
          </a:p>
          <a:p>
            <a:pPr algn="ctr"/>
            <a:r>
              <a:rPr lang="fr-FR" sz="1400" i="0" dirty="0" smtClean="0">
                <a:latin typeface="Calibri" panose="020F0502020204030204" pitchFamily="34" charset="0"/>
              </a:rPr>
              <a:t> à Centrale Lille</a:t>
            </a:r>
            <a:endParaRPr lang="fr-FR" sz="1400" i="0" dirty="0">
              <a:latin typeface="Calibri" panose="020F0502020204030204" pitchFamily="34" charset="0"/>
            </a:endParaRPr>
          </a:p>
        </p:txBody>
      </p:sp>
      <p:sp>
        <p:nvSpPr>
          <p:cNvPr id="10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8632372" y="5294436"/>
            <a:ext cx="381000" cy="216959"/>
          </a:xfrm>
          <a:prstGeom prst="rect">
            <a:avLst/>
          </a:prstGeom>
        </p:spPr>
        <p:txBody>
          <a:bodyPr/>
          <a:lstStyle>
            <a:lvl1pPr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pic>
        <p:nvPicPr>
          <p:cNvPr id="13" name="Imag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98" y="5020163"/>
            <a:ext cx="793507" cy="27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496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" y="5507304"/>
            <a:ext cx="1331914" cy="207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1320" tIns="35661" rIns="71320" bIns="35661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900" dirty="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345268" y="134938"/>
            <a:ext cx="6668104" cy="571500"/>
          </a:xfrm>
          <a:prstGeom prst="rect">
            <a:avLst/>
          </a:prstGeom>
        </p:spPr>
        <p:txBody>
          <a:bodyPr lIns="71320" tIns="35661" rIns="71320" bIns="35661"/>
          <a:lstStyle>
            <a:lvl1pPr algn="ctr">
              <a:defRPr sz="2200" b="1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7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8632372" y="5294436"/>
            <a:ext cx="381000" cy="216959"/>
          </a:xfrm>
          <a:prstGeom prst="rect">
            <a:avLst/>
          </a:prstGeom>
        </p:spPr>
        <p:txBody>
          <a:bodyPr/>
          <a:lstStyle>
            <a:lvl1pPr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8429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3"/>
          <p:cNvSpPr>
            <a:spLocks noGrp="1"/>
          </p:cNvSpPr>
          <p:nvPr>
            <p:ph type="sldNum" sz="quarter" idx="4"/>
          </p:nvPr>
        </p:nvSpPr>
        <p:spPr>
          <a:xfrm>
            <a:off x="8632372" y="5294436"/>
            <a:ext cx="381000" cy="216959"/>
          </a:xfrm>
          <a:prstGeom prst="rect">
            <a:avLst/>
          </a:prstGeom>
        </p:spPr>
        <p:txBody>
          <a:bodyPr/>
          <a:lstStyle>
            <a:lvl1pPr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91" r:id="rId2"/>
    <p:sldLayoutId id="2147483688" r:id="rId3"/>
    <p:sldLayoutId id="2147483689" r:id="rId4"/>
    <p:sldLayoutId id="2147483687" r:id="rId5"/>
    <p:sldLayoutId id="2147483690" r:id="rId6"/>
    <p:sldLayoutId id="2147483692" r:id="rId7"/>
    <p:sldLayoutId id="2147483676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400">
          <a:solidFill>
            <a:schemeClr val="accent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400">
          <a:solidFill>
            <a:schemeClr val="accent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400">
          <a:solidFill>
            <a:schemeClr val="accent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400">
          <a:solidFill>
            <a:schemeClr val="accent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400">
          <a:solidFill>
            <a:schemeClr val="accent2"/>
          </a:solidFill>
          <a:latin typeface="Times New Roman" pitchFamily="18" charset="0"/>
        </a:defRPr>
      </a:lvl5pPr>
      <a:lvl6pPr marL="356587" algn="r" rtl="0" fontAlgn="base">
        <a:spcBef>
          <a:spcPct val="0"/>
        </a:spcBef>
        <a:spcAft>
          <a:spcPct val="0"/>
        </a:spcAft>
        <a:defRPr sz="3400">
          <a:solidFill>
            <a:schemeClr val="accent2"/>
          </a:solidFill>
          <a:latin typeface="Times New Roman" pitchFamily="18" charset="0"/>
        </a:defRPr>
      </a:lvl6pPr>
      <a:lvl7pPr marL="713174" algn="r" rtl="0" fontAlgn="base">
        <a:spcBef>
          <a:spcPct val="0"/>
        </a:spcBef>
        <a:spcAft>
          <a:spcPct val="0"/>
        </a:spcAft>
        <a:defRPr sz="3400">
          <a:solidFill>
            <a:schemeClr val="accent2"/>
          </a:solidFill>
          <a:latin typeface="Times New Roman" pitchFamily="18" charset="0"/>
        </a:defRPr>
      </a:lvl7pPr>
      <a:lvl8pPr marL="1069763" algn="r" rtl="0" fontAlgn="base">
        <a:spcBef>
          <a:spcPct val="0"/>
        </a:spcBef>
        <a:spcAft>
          <a:spcPct val="0"/>
        </a:spcAft>
        <a:defRPr sz="3400">
          <a:solidFill>
            <a:schemeClr val="accent2"/>
          </a:solidFill>
          <a:latin typeface="Times New Roman" pitchFamily="18" charset="0"/>
        </a:defRPr>
      </a:lvl8pPr>
      <a:lvl9pPr marL="1426350" algn="r" rtl="0" fontAlgn="base">
        <a:spcBef>
          <a:spcPct val="0"/>
        </a:spcBef>
        <a:spcAft>
          <a:spcPct val="0"/>
        </a:spcAft>
        <a:defRPr sz="3400">
          <a:solidFill>
            <a:schemeClr val="accent2"/>
          </a:solidFill>
          <a:latin typeface="Times New Roman" pitchFamily="18" charset="0"/>
        </a:defRPr>
      </a:lvl9pPr>
    </p:titleStyle>
    <p:bodyStyle>
      <a:lvl1pPr marL="267440" indent="-26744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579455" indent="-222868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–"/>
        <a:defRPr sz="1900">
          <a:solidFill>
            <a:schemeClr val="accent2"/>
          </a:solidFill>
          <a:latin typeface="+mn-lt"/>
        </a:defRPr>
      </a:lvl2pPr>
      <a:lvl3pPr marL="891468" indent="-178294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8000"/>
          </a:solidFill>
          <a:latin typeface="+mn-lt"/>
        </a:defRPr>
      </a:lvl3pPr>
      <a:lvl4pPr marL="1248056" indent="-178294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604644" indent="-178294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61231" indent="-178294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317818" indent="-178294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674406" indent="-178294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030994" indent="-178294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71317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87" algn="l" defTabSz="71317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3174" algn="l" defTabSz="71317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9763" algn="l" defTabSz="71317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350" algn="l" defTabSz="71317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2937" algn="l" defTabSz="71317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9524" algn="l" defTabSz="71317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6112" algn="l" defTabSz="71317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2700" algn="l" defTabSz="71317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gestiondeprojet.pm/demarche-de-resolution-de-problem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Démarche de conception</a:t>
            </a:r>
            <a:endParaRPr lang="fr-F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  <p:sp>
        <p:nvSpPr>
          <p:cNvPr id="19" name="Freeform 18"/>
          <p:cNvSpPr/>
          <p:nvPr/>
        </p:nvSpPr>
        <p:spPr>
          <a:xfrm>
            <a:off x="4463067" y="1671947"/>
            <a:ext cx="373609" cy="91440"/>
          </a:xfrm>
          <a:custGeom>
            <a:avLst/>
            <a:gdLst>
              <a:gd name="connsiteX0" fmla="*/ 0 w 373609"/>
              <a:gd name="connsiteY0" fmla="*/ 45720 h 91440"/>
              <a:gd name="connsiteX1" fmla="*/ 373609 w 373609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3609" h="91440">
                <a:moveTo>
                  <a:pt x="0" y="45720"/>
                </a:moveTo>
                <a:lnTo>
                  <a:pt x="373609" y="45720"/>
                </a:lnTo>
              </a:path>
            </a:pathLst>
          </a:custGeom>
          <a:noFill/>
          <a:ln>
            <a:solidFill>
              <a:srgbClr val="FF0000"/>
            </a:solidFill>
            <a:tailEnd type="arrow"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9400" tIns="43697" rIns="189399" bIns="43697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500" kern="1200"/>
          </a:p>
        </p:txBody>
      </p:sp>
      <p:sp>
        <p:nvSpPr>
          <p:cNvPr id="20" name="Freeform 19"/>
          <p:cNvSpPr/>
          <p:nvPr/>
        </p:nvSpPr>
        <p:spPr>
          <a:xfrm>
            <a:off x="2707437" y="1190438"/>
            <a:ext cx="1757430" cy="1054458"/>
          </a:xfrm>
          <a:custGeom>
            <a:avLst/>
            <a:gdLst>
              <a:gd name="connsiteX0" fmla="*/ 0 w 1757430"/>
              <a:gd name="connsiteY0" fmla="*/ 0 h 1054458"/>
              <a:gd name="connsiteX1" fmla="*/ 1757430 w 1757430"/>
              <a:gd name="connsiteY1" fmla="*/ 0 h 1054458"/>
              <a:gd name="connsiteX2" fmla="*/ 1757430 w 1757430"/>
              <a:gd name="connsiteY2" fmla="*/ 1054458 h 1054458"/>
              <a:gd name="connsiteX3" fmla="*/ 0 w 1757430"/>
              <a:gd name="connsiteY3" fmla="*/ 1054458 h 1054458"/>
              <a:gd name="connsiteX4" fmla="*/ 0 w 1757430"/>
              <a:gd name="connsiteY4" fmla="*/ 0 h 1054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7430" h="1054458">
                <a:moveTo>
                  <a:pt x="0" y="0"/>
                </a:moveTo>
                <a:lnTo>
                  <a:pt x="1757430" y="0"/>
                </a:lnTo>
                <a:lnTo>
                  <a:pt x="1757430" y="1054458"/>
                </a:lnTo>
                <a:lnTo>
                  <a:pt x="0" y="1054458"/>
                </a:lnTo>
                <a:lnTo>
                  <a:pt x="0" y="0"/>
                </a:lnTo>
                <a:close/>
              </a:path>
            </a:pathLst>
          </a:custGeom>
          <a:solidFill>
            <a:srgbClr val="FFFF6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800" b="1" kern="1200" dirty="0" smtClean="0">
                <a:latin typeface="Calibri" panose="020F0502020204030204" pitchFamily="34" charset="0"/>
              </a:rPr>
              <a:t>SUJET </a:t>
            </a:r>
            <a:r>
              <a:rPr lang="fr-FR" sz="1800" b="0" kern="1200" dirty="0" smtClean="0">
                <a:latin typeface="Calibri" panose="020F0502020204030204" pitchFamily="34" charset="0"/>
              </a:rPr>
              <a:t>ou</a:t>
            </a:r>
            <a:r>
              <a:rPr lang="fr-FR" sz="1800" b="1" kern="1200" dirty="0" smtClean="0">
                <a:latin typeface="Calibri" panose="020F0502020204030204" pitchFamily="34" charset="0"/>
              </a:rPr>
              <a:t> QUESTION de départ</a:t>
            </a:r>
            <a:endParaRPr lang="fr-FR" sz="1800" b="1" kern="1200" dirty="0">
              <a:latin typeface="Calibri" panose="020F0502020204030204" pitchFamily="34" charset="0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6624707" y="1671947"/>
            <a:ext cx="373609" cy="91440"/>
          </a:xfrm>
          <a:custGeom>
            <a:avLst/>
            <a:gdLst>
              <a:gd name="connsiteX0" fmla="*/ 0 w 373609"/>
              <a:gd name="connsiteY0" fmla="*/ 45720 h 91440"/>
              <a:gd name="connsiteX1" fmla="*/ 373609 w 373609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3609" h="91440">
                <a:moveTo>
                  <a:pt x="0" y="45720"/>
                </a:moveTo>
                <a:lnTo>
                  <a:pt x="373609" y="45720"/>
                </a:lnTo>
              </a:path>
            </a:pathLst>
          </a:custGeom>
          <a:noFill/>
          <a:ln>
            <a:solidFill>
              <a:srgbClr val="FF0000"/>
            </a:solidFill>
            <a:tailEnd type="arrow"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9399" tIns="43697" rIns="189400" bIns="43697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500" kern="1200"/>
          </a:p>
        </p:txBody>
      </p:sp>
      <p:sp>
        <p:nvSpPr>
          <p:cNvPr id="22" name="Freeform 21"/>
          <p:cNvSpPr/>
          <p:nvPr/>
        </p:nvSpPr>
        <p:spPr>
          <a:xfrm>
            <a:off x="4869076" y="1190438"/>
            <a:ext cx="1757430" cy="1054458"/>
          </a:xfrm>
          <a:custGeom>
            <a:avLst/>
            <a:gdLst>
              <a:gd name="connsiteX0" fmla="*/ 0 w 1757430"/>
              <a:gd name="connsiteY0" fmla="*/ 0 h 1054458"/>
              <a:gd name="connsiteX1" fmla="*/ 1757430 w 1757430"/>
              <a:gd name="connsiteY1" fmla="*/ 0 h 1054458"/>
              <a:gd name="connsiteX2" fmla="*/ 1757430 w 1757430"/>
              <a:gd name="connsiteY2" fmla="*/ 1054458 h 1054458"/>
              <a:gd name="connsiteX3" fmla="*/ 0 w 1757430"/>
              <a:gd name="connsiteY3" fmla="*/ 1054458 h 1054458"/>
              <a:gd name="connsiteX4" fmla="*/ 0 w 1757430"/>
              <a:gd name="connsiteY4" fmla="*/ 0 h 1054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7430" h="1054458">
                <a:moveTo>
                  <a:pt x="0" y="0"/>
                </a:moveTo>
                <a:lnTo>
                  <a:pt x="1757430" y="0"/>
                </a:lnTo>
                <a:lnTo>
                  <a:pt x="1757430" y="1054458"/>
                </a:lnTo>
                <a:lnTo>
                  <a:pt x="0" y="1054458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800" b="1" kern="1200" dirty="0" smtClean="0">
                <a:latin typeface="Calibri" panose="020F0502020204030204" pitchFamily="34" charset="0"/>
              </a:rPr>
              <a:t>1/ Lister les</a:t>
            </a:r>
            <a:r>
              <a:rPr lang="fr-FR" sz="1800" b="0" kern="1200" dirty="0" smtClean="0">
                <a:latin typeface="Calibri" panose="020F0502020204030204" pitchFamily="34" charset="0"/>
              </a:rPr>
              <a:t> </a:t>
            </a:r>
            <a:r>
              <a:rPr lang="fr-FR" sz="1800" b="1" kern="12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CONCEPTS</a:t>
            </a:r>
          </a:p>
        </p:txBody>
      </p:sp>
      <p:sp>
        <p:nvSpPr>
          <p:cNvPr id="23" name="Freeform 22"/>
          <p:cNvSpPr/>
          <p:nvPr/>
        </p:nvSpPr>
        <p:spPr>
          <a:xfrm>
            <a:off x="3586152" y="2243096"/>
            <a:ext cx="4323279" cy="373609"/>
          </a:xfrm>
          <a:custGeom>
            <a:avLst/>
            <a:gdLst>
              <a:gd name="connsiteX0" fmla="*/ 4323279 w 4323279"/>
              <a:gd name="connsiteY0" fmla="*/ 0 h 373609"/>
              <a:gd name="connsiteX1" fmla="*/ 4323279 w 4323279"/>
              <a:gd name="connsiteY1" fmla="*/ 203904 h 373609"/>
              <a:gd name="connsiteX2" fmla="*/ 0 w 4323279"/>
              <a:gd name="connsiteY2" fmla="*/ 203904 h 373609"/>
              <a:gd name="connsiteX3" fmla="*/ 0 w 4323279"/>
              <a:gd name="connsiteY3" fmla="*/ 373609 h 373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3279" h="373609">
                <a:moveTo>
                  <a:pt x="4323279" y="0"/>
                </a:moveTo>
                <a:lnTo>
                  <a:pt x="4323279" y="203904"/>
                </a:lnTo>
                <a:lnTo>
                  <a:pt x="0" y="203904"/>
                </a:lnTo>
                <a:lnTo>
                  <a:pt x="0" y="373609"/>
                </a:lnTo>
              </a:path>
            </a:pathLst>
          </a:custGeom>
          <a:noFill/>
          <a:ln>
            <a:solidFill>
              <a:srgbClr val="FF0000"/>
            </a:solidFill>
            <a:tailEnd type="arrow"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065786" tIns="184781" rIns="2065787" bIns="184782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500" kern="1200"/>
          </a:p>
        </p:txBody>
      </p:sp>
      <p:sp>
        <p:nvSpPr>
          <p:cNvPr id="24" name="Freeform 23"/>
          <p:cNvSpPr/>
          <p:nvPr/>
        </p:nvSpPr>
        <p:spPr>
          <a:xfrm>
            <a:off x="7030716" y="1190438"/>
            <a:ext cx="1757430" cy="1054458"/>
          </a:xfrm>
          <a:custGeom>
            <a:avLst/>
            <a:gdLst>
              <a:gd name="connsiteX0" fmla="*/ 0 w 1757430"/>
              <a:gd name="connsiteY0" fmla="*/ 0 h 1054458"/>
              <a:gd name="connsiteX1" fmla="*/ 1757430 w 1757430"/>
              <a:gd name="connsiteY1" fmla="*/ 0 h 1054458"/>
              <a:gd name="connsiteX2" fmla="*/ 1757430 w 1757430"/>
              <a:gd name="connsiteY2" fmla="*/ 1054458 h 1054458"/>
              <a:gd name="connsiteX3" fmla="*/ 0 w 1757430"/>
              <a:gd name="connsiteY3" fmla="*/ 1054458 h 1054458"/>
              <a:gd name="connsiteX4" fmla="*/ 0 w 1757430"/>
              <a:gd name="connsiteY4" fmla="*/ 0 h 1054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7430" h="1054458">
                <a:moveTo>
                  <a:pt x="0" y="0"/>
                </a:moveTo>
                <a:lnTo>
                  <a:pt x="1757430" y="0"/>
                </a:lnTo>
                <a:lnTo>
                  <a:pt x="1757430" y="1054458"/>
                </a:lnTo>
                <a:lnTo>
                  <a:pt x="0" y="1054458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800" b="1" kern="1200" dirty="0" smtClean="0">
                <a:latin typeface="Calibri" panose="020F0502020204030204" pitchFamily="34" charset="0"/>
              </a:rPr>
              <a:t>2/ </a:t>
            </a:r>
            <a:r>
              <a:rPr lang="fr-FR" sz="1800" b="1" dirty="0" smtClean="0">
                <a:latin typeface="Calibri" panose="020F0502020204030204" pitchFamily="34" charset="0"/>
              </a:rPr>
              <a:t>Les </a:t>
            </a:r>
            <a:r>
              <a:rPr lang="fr-FR" sz="1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VALIDER</a:t>
            </a:r>
            <a:endParaRPr lang="fr-FR" sz="18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4463067" y="3130614"/>
            <a:ext cx="373609" cy="91440"/>
          </a:xfrm>
          <a:custGeom>
            <a:avLst/>
            <a:gdLst>
              <a:gd name="connsiteX0" fmla="*/ 0 w 373609"/>
              <a:gd name="connsiteY0" fmla="*/ 45720 h 91440"/>
              <a:gd name="connsiteX1" fmla="*/ 373609 w 373609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3609" h="91440">
                <a:moveTo>
                  <a:pt x="0" y="45720"/>
                </a:moveTo>
                <a:lnTo>
                  <a:pt x="373609" y="45720"/>
                </a:lnTo>
              </a:path>
            </a:pathLst>
          </a:custGeom>
          <a:noFill/>
          <a:ln>
            <a:solidFill>
              <a:srgbClr val="FF0000"/>
            </a:solidFill>
            <a:tailEnd type="arrow"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9400" tIns="43697" rIns="189399" bIns="43697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500" kern="1200"/>
          </a:p>
        </p:txBody>
      </p:sp>
      <p:sp>
        <p:nvSpPr>
          <p:cNvPr id="26" name="Freeform 25"/>
          <p:cNvSpPr/>
          <p:nvPr/>
        </p:nvSpPr>
        <p:spPr>
          <a:xfrm>
            <a:off x="2707437" y="2649105"/>
            <a:ext cx="1757430" cy="1054458"/>
          </a:xfrm>
          <a:custGeom>
            <a:avLst/>
            <a:gdLst>
              <a:gd name="connsiteX0" fmla="*/ 0 w 1757430"/>
              <a:gd name="connsiteY0" fmla="*/ 0 h 1054458"/>
              <a:gd name="connsiteX1" fmla="*/ 1757430 w 1757430"/>
              <a:gd name="connsiteY1" fmla="*/ 0 h 1054458"/>
              <a:gd name="connsiteX2" fmla="*/ 1757430 w 1757430"/>
              <a:gd name="connsiteY2" fmla="*/ 1054458 h 1054458"/>
              <a:gd name="connsiteX3" fmla="*/ 0 w 1757430"/>
              <a:gd name="connsiteY3" fmla="*/ 1054458 h 1054458"/>
              <a:gd name="connsiteX4" fmla="*/ 0 w 1757430"/>
              <a:gd name="connsiteY4" fmla="*/ 0 h 1054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7430" h="1054458">
                <a:moveTo>
                  <a:pt x="0" y="0"/>
                </a:moveTo>
                <a:lnTo>
                  <a:pt x="1757430" y="0"/>
                </a:lnTo>
                <a:lnTo>
                  <a:pt x="1757430" y="1054458"/>
                </a:lnTo>
                <a:lnTo>
                  <a:pt x="0" y="1054458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800" b="1" kern="1200" dirty="0" smtClean="0">
                <a:latin typeface="Calibri" panose="020F0502020204030204" pitchFamily="34" charset="0"/>
              </a:rPr>
              <a:t>3/ Les </a:t>
            </a:r>
            <a:r>
              <a:rPr lang="fr-FR" sz="1800" b="1" kern="12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ORGANISER</a:t>
            </a:r>
            <a:endParaRPr lang="fr-FR" sz="18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6624707" y="3130614"/>
            <a:ext cx="373609" cy="91440"/>
          </a:xfrm>
          <a:custGeom>
            <a:avLst/>
            <a:gdLst>
              <a:gd name="connsiteX0" fmla="*/ 0 w 373609"/>
              <a:gd name="connsiteY0" fmla="*/ 45720 h 91440"/>
              <a:gd name="connsiteX1" fmla="*/ 373609 w 373609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3609" h="91440">
                <a:moveTo>
                  <a:pt x="0" y="45720"/>
                </a:moveTo>
                <a:lnTo>
                  <a:pt x="373609" y="45720"/>
                </a:lnTo>
              </a:path>
            </a:pathLst>
          </a:custGeom>
          <a:noFill/>
          <a:ln>
            <a:solidFill>
              <a:srgbClr val="FF0000"/>
            </a:solidFill>
            <a:tailEnd type="arrow"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9399" tIns="43697" rIns="189400" bIns="43697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500" kern="1200"/>
          </a:p>
        </p:txBody>
      </p:sp>
      <p:sp>
        <p:nvSpPr>
          <p:cNvPr id="28" name="Freeform 27"/>
          <p:cNvSpPr/>
          <p:nvPr/>
        </p:nvSpPr>
        <p:spPr>
          <a:xfrm>
            <a:off x="4869076" y="2649105"/>
            <a:ext cx="1757430" cy="1054458"/>
          </a:xfrm>
          <a:custGeom>
            <a:avLst/>
            <a:gdLst>
              <a:gd name="connsiteX0" fmla="*/ 0 w 1757430"/>
              <a:gd name="connsiteY0" fmla="*/ 0 h 1054458"/>
              <a:gd name="connsiteX1" fmla="*/ 1757430 w 1757430"/>
              <a:gd name="connsiteY1" fmla="*/ 0 h 1054458"/>
              <a:gd name="connsiteX2" fmla="*/ 1757430 w 1757430"/>
              <a:gd name="connsiteY2" fmla="*/ 1054458 h 1054458"/>
              <a:gd name="connsiteX3" fmla="*/ 0 w 1757430"/>
              <a:gd name="connsiteY3" fmla="*/ 1054458 h 1054458"/>
              <a:gd name="connsiteX4" fmla="*/ 0 w 1757430"/>
              <a:gd name="connsiteY4" fmla="*/ 0 h 1054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7430" h="1054458">
                <a:moveTo>
                  <a:pt x="0" y="0"/>
                </a:moveTo>
                <a:lnTo>
                  <a:pt x="1757430" y="0"/>
                </a:lnTo>
                <a:lnTo>
                  <a:pt x="1757430" y="1054458"/>
                </a:lnTo>
                <a:lnTo>
                  <a:pt x="0" y="1054458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800" b="1" kern="1200" dirty="0" smtClean="0">
                <a:latin typeface="Calibri" panose="020F0502020204030204" pitchFamily="34" charset="0"/>
              </a:rPr>
              <a:t>4/ Former des </a:t>
            </a:r>
            <a:r>
              <a:rPr lang="fr-FR" sz="1800" b="1" kern="12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PROPOSITIONS</a:t>
            </a:r>
            <a:endParaRPr lang="fr-FR" sz="1800" b="1" kern="12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3586152" y="3701763"/>
            <a:ext cx="4323279" cy="373609"/>
          </a:xfrm>
          <a:custGeom>
            <a:avLst/>
            <a:gdLst>
              <a:gd name="connsiteX0" fmla="*/ 4323279 w 4323279"/>
              <a:gd name="connsiteY0" fmla="*/ 0 h 373609"/>
              <a:gd name="connsiteX1" fmla="*/ 4323279 w 4323279"/>
              <a:gd name="connsiteY1" fmla="*/ 203904 h 373609"/>
              <a:gd name="connsiteX2" fmla="*/ 0 w 4323279"/>
              <a:gd name="connsiteY2" fmla="*/ 203904 h 373609"/>
              <a:gd name="connsiteX3" fmla="*/ 0 w 4323279"/>
              <a:gd name="connsiteY3" fmla="*/ 373609 h 373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3279" h="373609">
                <a:moveTo>
                  <a:pt x="4323279" y="0"/>
                </a:moveTo>
                <a:lnTo>
                  <a:pt x="4323279" y="203904"/>
                </a:lnTo>
                <a:lnTo>
                  <a:pt x="0" y="203904"/>
                </a:lnTo>
                <a:lnTo>
                  <a:pt x="0" y="373609"/>
                </a:lnTo>
              </a:path>
            </a:pathLst>
          </a:custGeom>
          <a:noFill/>
          <a:ln>
            <a:solidFill>
              <a:srgbClr val="FF0000"/>
            </a:solidFill>
            <a:tailEnd type="arrow"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065786" tIns="184782" rIns="2065787" bIns="184781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500" kern="1200"/>
          </a:p>
        </p:txBody>
      </p:sp>
      <p:sp>
        <p:nvSpPr>
          <p:cNvPr id="30" name="Freeform 29"/>
          <p:cNvSpPr/>
          <p:nvPr/>
        </p:nvSpPr>
        <p:spPr>
          <a:xfrm>
            <a:off x="7030716" y="2649105"/>
            <a:ext cx="1757430" cy="1054458"/>
          </a:xfrm>
          <a:custGeom>
            <a:avLst/>
            <a:gdLst>
              <a:gd name="connsiteX0" fmla="*/ 0 w 1757430"/>
              <a:gd name="connsiteY0" fmla="*/ 0 h 1054458"/>
              <a:gd name="connsiteX1" fmla="*/ 1757430 w 1757430"/>
              <a:gd name="connsiteY1" fmla="*/ 0 h 1054458"/>
              <a:gd name="connsiteX2" fmla="*/ 1757430 w 1757430"/>
              <a:gd name="connsiteY2" fmla="*/ 1054458 h 1054458"/>
              <a:gd name="connsiteX3" fmla="*/ 0 w 1757430"/>
              <a:gd name="connsiteY3" fmla="*/ 1054458 h 1054458"/>
              <a:gd name="connsiteX4" fmla="*/ 0 w 1757430"/>
              <a:gd name="connsiteY4" fmla="*/ 0 h 1054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7430" h="1054458">
                <a:moveTo>
                  <a:pt x="0" y="0"/>
                </a:moveTo>
                <a:lnTo>
                  <a:pt x="1757430" y="0"/>
                </a:lnTo>
                <a:lnTo>
                  <a:pt x="1757430" y="1054458"/>
                </a:lnTo>
                <a:lnTo>
                  <a:pt x="0" y="1054458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800" b="1" kern="1200" dirty="0" smtClean="0">
                <a:latin typeface="Calibri" panose="020F0502020204030204" pitchFamily="34" charset="0"/>
              </a:rPr>
              <a:t>5/ Établir le </a:t>
            </a:r>
            <a:r>
              <a:rPr lang="fr-FR" sz="1800" b="1" dirty="0">
                <a:solidFill>
                  <a:srgbClr val="FF0000"/>
                </a:solidFill>
                <a:latin typeface="Calibri" panose="020F0502020204030204" pitchFamily="34" charset="0"/>
              </a:rPr>
              <a:t>PROTOTYPE</a:t>
            </a:r>
          </a:p>
        </p:txBody>
      </p:sp>
      <p:sp>
        <p:nvSpPr>
          <p:cNvPr id="31" name="Freeform 30"/>
          <p:cNvSpPr/>
          <p:nvPr/>
        </p:nvSpPr>
        <p:spPr>
          <a:xfrm>
            <a:off x="2707437" y="4107772"/>
            <a:ext cx="1757430" cy="1054458"/>
          </a:xfrm>
          <a:custGeom>
            <a:avLst/>
            <a:gdLst>
              <a:gd name="connsiteX0" fmla="*/ 0 w 1757430"/>
              <a:gd name="connsiteY0" fmla="*/ 0 h 1054458"/>
              <a:gd name="connsiteX1" fmla="*/ 1757430 w 1757430"/>
              <a:gd name="connsiteY1" fmla="*/ 0 h 1054458"/>
              <a:gd name="connsiteX2" fmla="*/ 1757430 w 1757430"/>
              <a:gd name="connsiteY2" fmla="*/ 1054458 h 1054458"/>
              <a:gd name="connsiteX3" fmla="*/ 0 w 1757430"/>
              <a:gd name="connsiteY3" fmla="*/ 1054458 h 1054458"/>
              <a:gd name="connsiteX4" fmla="*/ 0 w 1757430"/>
              <a:gd name="connsiteY4" fmla="*/ 0 h 1054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7430" h="1054458">
                <a:moveTo>
                  <a:pt x="0" y="0"/>
                </a:moveTo>
                <a:lnTo>
                  <a:pt x="1757430" y="0"/>
                </a:lnTo>
                <a:lnTo>
                  <a:pt x="1757430" y="1054458"/>
                </a:lnTo>
                <a:lnTo>
                  <a:pt x="0" y="1054458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Aft>
                <a:spcPct val="35000"/>
              </a:spcAft>
            </a:pPr>
            <a:r>
              <a:rPr lang="fr-FR" sz="1800" b="1" dirty="0" smtClean="0">
                <a:latin typeface="Calibri" panose="020F0502020204030204" pitchFamily="34" charset="0"/>
              </a:rPr>
              <a:t>6/ </a:t>
            </a:r>
            <a:r>
              <a:rPr lang="fr-FR" sz="1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RÉVISER</a:t>
            </a:r>
            <a:r>
              <a:rPr lang="fr-FR" sz="1800" b="1" kern="1200" dirty="0" smtClean="0">
                <a:latin typeface="Calibri" panose="020F0502020204030204" pitchFamily="34" charset="0"/>
              </a:rPr>
              <a:t> la carte</a:t>
            </a:r>
            <a:endParaRPr lang="fr-FR" sz="1800" b="1" kern="1200" dirty="0">
              <a:latin typeface="Calibri" panose="020F050202020403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059832" y="706438"/>
            <a:ext cx="595354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Calibri" panose="020F0502020204030204" pitchFamily="34" charset="0"/>
              </a:rPr>
              <a:t>Bonne question de départ ? =&gt; </a:t>
            </a:r>
            <a:r>
              <a:rPr lang="fr-FR" dirty="0" smtClean="0">
                <a:latin typeface="Calibri" panose="020F0502020204030204" pitchFamily="34" charset="0"/>
                <a:hlinkClick r:id="rId3"/>
              </a:rPr>
              <a:t>cours sur les MRP</a:t>
            </a:r>
            <a:endParaRPr lang="fr-FR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184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0" grpId="1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059832" y="1797341"/>
            <a:ext cx="5620809" cy="3563659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Démarche de conception</a:t>
            </a:r>
            <a:endParaRPr lang="fr-FR" dirty="0"/>
          </a:p>
        </p:txBody>
      </p:sp>
      <p:sp>
        <p:nvSpPr>
          <p:cNvPr id="5" name="Freeform 4"/>
          <p:cNvSpPr/>
          <p:nvPr/>
        </p:nvSpPr>
        <p:spPr>
          <a:xfrm>
            <a:off x="2719225" y="798407"/>
            <a:ext cx="634876" cy="906965"/>
          </a:xfrm>
          <a:custGeom>
            <a:avLst/>
            <a:gdLst>
              <a:gd name="connsiteX0" fmla="*/ 0 w 906964"/>
              <a:gd name="connsiteY0" fmla="*/ 0 h 634875"/>
              <a:gd name="connsiteX1" fmla="*/ 589527 w 906964"/>
              <a:gd name="connsiteY1" fmla="*/ 0 h 634875"/>
              <a:gd name="connsiteX2" fmla="*/ 906964 w 906964"/>
              <a:gd name="connsiteY2" fmla="*/ 317438 h 634875"/>
              <a:gd name="connsiteX3" fmla="*/ 589527 w 906964"/>
              <a:gd name="connsiteY3" fmla="*/ 634875 h 634875"/>
              <a:gd name="connsiteX4" fmla="*/ 0 w 906964"/>
              <a:gd name="connsiteY4" fmla="*/ 634875 h 634875"/>
              <a:gd name="connsiteX5" fmla="*/ 317438 w 906964"/>
              <a:gd name="connsiteY5" fmla="*/ 317438 h 634875"/>
              <a:gd name="connsiteX6" fmla="*/ 0 w 906964"/>
              <a:gd name="connsiteY6" fmla="*/ 0 h 63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6964" h="634875">
                <a:moveTo>
                  <a:pt x="906963" y="0"/>
                </a:moveTo>
                <a:lnTo>
                  <a:pt x="906963" y="412669"/>
                </a:lnTo>
                <a:lnTo>
                  <a:pt x="453481" y="634875"/>
                </a:lnTo>
                <a:lnTo>
                  <a:pt x="1" y="412669"/>
                </a:lnTo>
                <a:lnTo>
                  <a:pt x="1" y="0"/>
                </a:lnTo>
                <a:lnTo>
                  <a:pt x="453481" y="222207"/>
                </a:lnTo>
                <a:lnTo>
                  <a:pt x="906963" y="0"/>
                </a:lnTo>
                <a:close/>
              </a:path>
            </a:pathLst>
          </a:custGeom>
          <a:solidFill>
            <a:srgbClr val="00CCFF"/>
          </a:solidFill>
        </p:spPr>
        <p:style>
          <a:lnRef idx="1">
            <a:schemeClr val="accent5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701" tIns="330139" rIns="12700" bIns="33013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400" kern="1200" dirty="0" smtClean="0">
                <a:latin typeface="Calibri" panose="020F0502020204030204" pitchFamily="34" charset="0"/>
              </a:rPr>
              <a:t>1.</a:t>
            </a:r>
            <a:endParaRPr lang="fr-FR" sz="2400" kern="1200" dirty="0">
              <a:latin typeface="Calibri" panose="020F0502020204030204" pitchFamily="34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3334668" y="798407"/>
            <a:ext cx="5340846" cy="589838"/>
          </a:xfrm>
          <a:custGeom>
            <a:avLst/>
            <a:gdLst>
              <a:gd name="connsiteX0" fmla="*/ 98308 w 589837"/>
              <a:gd name="connsiteY0" fmla="*/ 0 h 5461124"/>
              <a:gd name="connsiteX1" fmla="*/ 491529 w 589837"/>
              <a:gd name="connsiteY1" fmla="*/ 0 h 5461124"/>
              <a:gd name="connsiteX2" fmla="*/ 589837 w 589837"/>
              <a:gd name="connsiteY2" fmla="*/ 98308 h 5461124"/>
              <a:gd name="connsiteX3" fmla="*/ 589837 w 589837"/>
              <a:gd name="connsiteY3" fmla="*/ 5461124 h 5461124"/>
              <a:gd name="connsiteX4" fmla="*/ 589837 w 589837"/>
              <a:gd name="connsiteY4" fmla="*/ 5461124 h 5461124"/>
              <a:gd name="connsiteX5" fmla="*/ 0 w 589837"/>
              <a:gd name="connsiteY5" fmla="*/ 5461124 h 5461124"/>
              <a:gd name="connsiteX6" fmla="*/ 0 w 589837"/>
              <a:gd name="connsiteY6" fmla="*/ 5461124 h 5461124"/>
              <a:gd name="connsiteX7" fmla="*/ 0 w 589837"/>
              <a:gd name="connsiteY7" fmla="*/ 98308 h 5461124"/>
              <a:gd name="connsiteX8" fmla="*/ 98308 w 589837"/>
              <a:gd name="connsiteY8" fmla="*/ 0 h 546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9837" h="5461124">
                <a:moveTo>
                  <a:pt x="589837" y="910207"/>
                </a:moveTo>
                <a:lnTo>
                  <a:pt x="589837" y="4550917"/>
                </a:lnTo>
                <a:cubicBezTo>
                  <a:pt x="589837" y="5053608"/>
                  <a:pt x="585083" y="5461119"/>
                  <a:pt x="579219" y="5461119"/>
                </a:cubicBezTo>
                <a:lnTo>
                  <a:pt x="0" y="5461119"/>
                </a:lnTo>
                <a:lnTo>
                  <a:pt x="0" y="5461119"/>
                </a:lnTo>
                <a:lnTo>
                  <a:pt x="0" y="5"/>
                </a:lnTo>
                <a:lnTo>
                  <a:pt x="0" y="5"/>
                </a:lnTo>
                <a:lnTo>
                  <a:pt x="579219" y="5"/>
                </a:lnTo>
                <a:cubicBezTo>
                  <a:pt x="585083" y="5"/>
                  <a:pt x="589837" y="407516"/>
                  <a:pt x="589837" y="910207"/>
                </a:cubicBezTo>
                <a:close/>
              </a:path>
            </a:pathLst>
          </a:custGeom>
          <a:ln>
            <a:solidFill>
              <a:srgbClr val="00CCFF"/>
            </a:solidFill>
          </a:ln>
        </p:spPr>
        <p:style>
          <a:lnRef idx="1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1" tIns="41493" rIns="41493" bIns="41494" numCol="1" spcCol="1270" anchor="ctr" anchorCtr="0">
            <a:noAutofit/>
          </a:bodyPr>
          <a:lstStyle/>
          <a:p>
            <a:pPr marL="0" lvl="1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fr-FR" sz="2400" kern="1200" dirty="0" smtClean="0">
                <a:latin typeface="Calibri" panose="020F0502020204030204" pitchFamily="34" charset="0"/>
              </a:rPr>
              <a:t>Listez les </a:t>
            </a:r>
            <a:r>
              <a:rPr lang="fr-FR" sz="2400" kern="1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CONCEPTS</a:t>
            </a:r>
            <a:endParaRPr lang="fr-FR" sz="2400" kern="12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  <p:sp>
        <p:nvSpPr>
          <p:cNvPr id="8" name="ZoneTexte 10"/>
          <p:cNvSpPr txBox="1"/>
          <p:nvPr/>
        </p:nvSpPr>
        <p:spPr>
          <a:xfrm>
            <a:off x="309666" y="3323651"/>
            <a:ext cx="90010" cy="148965"/>
          </a:xfrm>
          <a:prstGeom prst="rect">
            <a:avLst/>
          </a:prstGeom>
          <a:noFill/>
        </p:spPr>
        <p:txBody>
          <a:bodyPr wrap="square" lIns="71320" tIns="35662" rIns="71320" bIns="35662" rtlCol="0">
            <a:spAutoFit/>
          </a:bodyPr>
          <a:lstStyle/>
          <a:p>
            <a:pPr>
              <a:buSzPct val="400000"/>
              <a:buFont typeface="Wingdings" pitchFamily="2" charset="2"/>
              <a:buChar char="ü"/>
            </a:pPr>
            <a:r>
              <a:rPr lang="fr-FR" sz="500" dirty="0">
                <a:solidFill>
                  <a:srgbClr val="FF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11" name="Explosion 1 10"/>
          <p:cNvSpPr/>
          <p:nvPr/>
        </p:nvSpPr>
        <p:spPr>
          <a:xfrm rot="21056236">
            <a:off x="2686790" y="1413600"/>
            <a:ext cx="1851224" cy="1569942"/>
          </a:xfrm>
          <a:prstGeom prst="irregularSeal1">
            <a:avLst/>
          </a:prstGeom>
          <a:solidFill>
            <a:srgbClr val="FFFF6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29198" indent="-285750">
              <a:buFont typeface="Symbol" panose="05050102010706020507" pitchFamily="18" charset="2"/>
              <a:buChar char="±"/>
              <a:defRPr/>
            </a:pP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15 </a:t>
            </a:r>
          </a:p>
          <a:p>
            <a:pPr marL="43448">
              <a:defRPr/>
            </a:pP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m</a:t>
            </a:r>
            <a:r>
              <a:rPr lang="fr-CA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ots-clés</a:t>
            </a:r>
            <a:endParaRPr lang="fr-CA" sz="16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AutoShape 5"/>
          <p:cNvSpPr>
            <a:spLocks noChangeArrowheads="1"/>
          </p:cNvSpPr>
          <p:nvPr/>
        </p:nvSpPr>
        <p:spPr bwMode="auto">
          <a:xfrm>
            <a:off x="4741529" y="1514173"/>
            <a:ext cx="2708513" cy="1089660"/>
          </a:xfrm>
          <a:prstGeom prst="roundRect">
            <a:avLst>
              <a:gd name="adj" fmla="val 16667"/>
            </a:avLst>
          </a:prstGeom>
          <a:solidFill>
            <a:srgbClr val="FFFF61"/>
          </a:solidFill>
          <a:ln w="19050">
            <a:solidFill>
              <a:schemeClr val="bg1">
                <a:lumMod val="75000"/>
              </a:schemeClr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>
            <a:spAutoFit/>
          </a:bodyPr>
          <a:lstStyle/>
          <a:p>
            <a:pPr algn="ctr"/>
            <a:endParaRPr lang="fr-FR" sz="200" b="1" dirty="0" smtClean="0">
              <a:latin typeface="Calibri" panose="020F0502020204030204" pitchFamily="34" charset="0"/>
            </a:endParaRPr>
          </a:p>
          <a:p>
            <a:pPr algn="ctr"/>
            <a:r>
              <a:rPr lang="fr-FR" sz="1800" b="1" dirty="0" smtClean="0">
                <a:latin typeface="Calibri" panose="020F0502020204030204" pitchFamily="34" charset="0"/>
              </a:rPr>
              <a:t>Quelle organisation pour </a:t>
            </a:r>
          </a:p>
          <a:p>
            <a:pPr algn="ctr"/>
            <a:r>
              <a:rPr lang="fr-FR" sz="1800" b="1" dirty="0" smtClean="0">
                <a:latin typeface="Calibri" panose="020F0502020204030204" pitchFamily="34" charset="0"/>
              </a:rPr>
              <a:t>la fête</a:t>
            </a:r>
          </a:p>
          <a:p>
            <a:pPr algn="ctr"/>
            <a:r>
              <a:rPr lang="fr-FR" sz="1800" b="1" dirty="0" smtClean="0">
                <a:latin typeface="Calibri" panose="020F0502020204030204" pitchFamily="34" charset="0"/>
              </a:rPr>
              <a:t>de l’école ?</a:t>
            </a:r>
          </a:p>
          <a:p>
            <a:pPr algn="ctr"/>
            <a:endParaRPr lang="fr-FR" sz="200" b="1" dirty="0">
              <a:latin typeface="Calibri" panose="020F0502020204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 rot="21228754">
            <a:off x="3960826" y="2384948"/>
            <a:ext cx="963490" cy="549169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E</a:t>
            </a:r>
            <a:r>
              <a:rPr lang="fr-FR" sz="18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nfants</a:t>
            </a:r>
            <a:endParaRPr lang="fr-FR" sz="18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 rot="243400">
            <a:off x="4880845" y="2533261"/>
            <a:ext cx="991468" cy="54916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P</a:t>
            </a:r>
            <a:r>
              <a:rPr lang="fr-FR" sz="16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arents</a:t>
            </a:r>
            <a:endParaRPr lang="fr-FR" sz="16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175092" y="2951560"/>
            <a:ext cx="1454676" cy="48933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E</a:t>
            </a:r>
            <a:r>
              <a:rPr lang="fr-FR" sz="16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nseignants</a:t>
            </a:r>
            <a:endParaRPr lang="fr-FR" sz="16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427984" y="3388451"/>
            <a:ext cx="1073735" cy="54916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Directeur</a:t>
            </a:r>
            <a:endParaRPr lang="fr-FR" sz="16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995366" y="2659532"/>
            <a:ext cx="1454676" cy="48933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Comité de parents</a:t>
            </a:r>
            <a:endParaRPr lang="fr-FR" sz="16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650197" y="3256047"/>
            <a:ext cx="1454676" cy="48933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Logistique</a:t>
            </a:r>
            <a:endParaRPr lang="fr-FR" sz="16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450041" y="3012929"/>
            <a:ext cx="1118561" cy="48933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Activités</a:t>
            </a:r>
            <a:endParaRPr lang="fr-FR" sz="16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807588" y="3588899"/>
            <a:ext cx="1076780" cy="48933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Chant</a:t>
            </a:r>
            <a:endParaRPr lang="fr-FR" sz="16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 rot="340232">
            <a:off x="7730899" y="3823131"/>
            <a:ext cx="922696" cy="48933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Danse</a:t>
            </a:r>
            <a:endParaRPr lang="fr-FR" sz="16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 rot="275031">
            <a:off x="7558568" y="2234005"/>
            <a:ext cx="1018043" cy="52974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Écriture</a:t>
            </a:r>
            <a:endParaRPr lang="fr-FR" sz="16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737264" y="4443268"/>
            <a:ext cx="1073735" cy="54916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Jeux</a:t>
            </a:r>
            <a:endParaRPr lang="fr-FR" sz="16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5121095" y="3991115"/>
            <a:ext cx="1454676" cy="48933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Financements</a:t>
            </a:r>
            <a:endParaRPr lang="fr-FR" sz="16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 rot="21062357">
            <a:off x="4394944" y="4493713"/>
            <a:ext cx="1260190" cy="48933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Cotisations</a:t>
            </a:r>
            <a:endParaRPr lang="fr-FR" sz="16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 rot="20557637">
            <a:off x="3177313" y="3658043"/>
            <a:ext cx="1138575" cy="48933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Dons</a:t>
            </a:r>
            <a:endParaRPr lang="fr-FR" sz="16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079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8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/>
      <p:bldP spid="5" grpId="0" animBg="1"/>
      <p:bldP spid="6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Démarche de conception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632372" y="5448853"/>
            <a:ext cx="381000" cy="216959"/>
          </a:xfrm>
        </p:spPr>
        <p:txBody>
          <a:bodyPr/>
          <a:lstStyle/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sp>
        <p:nvSpPr>
          <p:cNvPr id="8" name="ZoneTexte 10"/>
          <p:cNvSpPr txBox="1"/>
          <p:nvPr/>
        </p:nvSpPr>
        <p:spPr>
          <a:xfrm>
            <a:off x="309666" y="3603355"/>
            <a:ext cx="90010" cy="148965"/>
          </a:xfrm>
          <a:prstGeom prst="rect">
            <a:avLst/>
          </a:prstGeom>
          <a:noFill/>
        </p:spPr>
        <p:txBody>
          <a:bodyPr wrap="square" lIns="71320" tIns="35662" rIns="71320" bIns="35662" rtlCol="0">
            <a:spAutoFit/>
          </a:bodyPr>
          <a:lstStyle/>
          <a:p>
            <a:pPr>
              <a:buSzPct val="400000"/>
              <a:buFont typeface="Wingdings" pitchFamily="2" charset="2"/>
              <a:buChar char="ü"/>
            </a:pPr>
            <a:r>
              <a:rPr lang="fr-FR" sz="500" dirty="0">
                <a:solidFill>
                  <a:srgbClr val="FF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3059833" y="2236760"/>
            <a:ext cx="5616624" cy="3212093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AutoShape 5"/>
          <p:cNvSpPr>
            <a:spLocks noChangeArrowheads="1"/>
          </p:cNvSpPr>
          <p:nvPr/>
        </p:nvSpPr>
        <p:spPr bwMode="auto">
          <a:xfrm>
            <a:off x="4811741" y="2047192"/>
            <a:ext cx="2424555" cy="868323"/>
          </a:xfrm>
          <a:prstGeom prst="roundRect">
            <a:avLst>
              <a:gd name="adj" fmla="val 16667"/>
            </a:avLst>
          </a:prstGeom>
          <a:solidFill>
            <a:srgbClr val="FFFF61"/>
          </a:solidFill>
          <a:ln w="19050">
            <a:solidFill>
              <a:srgbClr val="FF00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square">
            <a:spAutoFit/>
          </a:bodyPr>
          <a:lstStyle/>
          <a:p>
            <a:pPr algn="ctr"/>
            <a:r>
              <a:rPr lang="fr-FR" sz="1500" b="1" dirty="0" smtClean="0">
                <a:latin typeface="Calibri" panose="020F0502020204030204" pitchFamily="34" charset="0"/>
              </a:rPr>
              <a:t>Quelle organisation pour </a:t>
            </a:r>
          </a:p>
          <a:p>
            <a:pPr algn="ctr"/>
            <a:r>
              <a:rPr lang="fr-FR" sz="1500" b="1" dirty="0" smtClean="0">
                <a:latin typeface="Calibri" panose="020F0502020204030204" pitchFamily="34" charset="0"/>
              </a:rPr>
              <a:t>la fête</a:t>
            </a:r>
          </a:p>
          <a:p>
            <a:pPr algn="ctr"/>
            <a:r>
              <a:rPr lang="fr-FR" sz="1500" b="1" dirty="0" smtClean="0">
                <a:latin typeface="Calibri" panose="020F0502020204030204" pitchFamily="34" charset="0"/>
              </a:rPr>
              <a:t>de l’école ?</a:t>
            </a:r>
          </a:p>
        </p:txBody>
      </p:sp>
      <p:sp>
        <p:nvSpPr>
          <p:cNvPr id="13" name="Rounded Rectangle 12"/>
          <p:cNvSpPr/>
          <p:nvPr/>
        </p:nvSpPr>
        <p:spPr>
          <a:xfrm rot="21228754">
            <a:off x="3993970" y="2744225"/>
            <a:ext cx="962773" cy="494992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E</a:t>
            </a:r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nfants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 rot="243400">
            <a:off x="4864820" y="2867471"/>
            <a:ext cx="990730" cy="49499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P</a:t>
            </a:r>
            <a:r>
              <a:rPr lang="fr-FR" sz="16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arents</a:t>
            </a:r>
            <a:endParaRPr lang="fr-FR" sz="16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221846" y="3228704"/>
            <a:ext cx="1453593" cy="44106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E</a:t>
            </a:r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nseignants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431170" y="3604171"/>
            <a:ext cx="1072935" cy="49499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Directeur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902120" y="2977733"/>
            <a:ext cx="1453593" cy="44106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Comité de parents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574085" y="3490382"/>
            <a:ext cx="1453593" cy="44106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Logistique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301020" y="3281445"/>
            <a:ext cx="1117728" cy="44106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Activités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692501" y="3776437"/>
            <a:ext cx="1075978" cy="44106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Chant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 rot="340232">
            <a:off x="7590896" y="3975459"/>
            <a:ext cx="922009" cy="44106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Danse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 rot="275031">
            <a:off x="7408266" y="2610007"/>
            <a:ext cx="1017285" cy="47748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Écriture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404226" y="4363222"/>
            <a:ext cx="1072935" cy="49499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Jeux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321580" y="4208347"/>
            <a:ext cx="1453593" cy="44106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Financements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 rot="21062357">
            <a:off x="3841384" y="4714475"/>
            <a:ext cx="1259251" cy="44106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Cotisations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 rot="20557637">
            <a:off x="3243746" y="3843703"/>
            <a:ext cx="1137728" cy="44106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Dons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2719225" y="697260"/>
            <a:ext cx="634876" cy="906965"/>
          </a:xfrm>
          <a:custGeom>
            <a:avLst/>
            <a:gdLst>
              <a:gd name="connsiteX0" fmla="*/ 0 w 906964"/>
              <a:gd name="connsiteY0" fmla="*/ 0 h 634875"/>
              <a:gd name="connsiteX1" fmla="*/ 589527 w 906964"/>
              <a:gd name="connsiteY1" fmla="*/ 0 h 634875"/>
              <a:gd name="connsiteX2" fmla="*/ 906964 w 906964"/>
              <a:gd name="connsiteY2" fmla="*/ 317438 h 634875"/>
              <a:gd name="connsiteX3" fmla="*/ 589527 w 906964"/>
              <a:gd name="connsiteY3" fmla="*/ 634875 h 634875"/>
              <a:gd name="connsiteX4" fmla="*/ 0 w 906964"/>
              <a:gd name="connsiteY4" fmla="*/ 634875 h 634875"/>
              <a:gd name="connsiteX5" fmla="*/ 317438 w 906964"/>
              <a:gd name="connsiteY5" fmla="*/ 317438 h 634875"/>
              <a:gd name="connsiteX6" fmla="*/ 0 w 906964"/>
              <a:gd name="connsiteY6" fmla="*/ 0 h 63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6964" h="634875">
                <a:moveTo>
                  <a:pt x="906963" y="0"/>
                </a:moveTo>
                <a:lnTo>
                  <a:pt x="906963" y="412669"/>
                </a:lnTo>
                <a:lnTo>
                  <a:pt x="453481" y="634875"/>
                </a:lnTo>
                <a:lnTo>
                  <a:pt x="1" y="412669"/>
                </a:lnTo>
                <a:lnTo>
                  <a:pt x="1" y="0"/>
                </a:lnTo>
                <a:lnTo>
                  <a:pt x="453481" y="222207"/>
                </a:lnTo>
                <a:lnTo>
                  <a:pt x="906963" y="0"/>
                </a:lnTo>
                <a:close/>
              </a:path>
            </a:pathLst>
          </a:custGeom>
          <a:solidFill>
            <a:srgbClr val="00CCFF"/>
          </a:solidFill>
        </p:spPr>
        <p:style>
          <a:lnRef idx="1">
            <a:schemeClr val="accent5">
              <a:hueOff val="1285709"/>
              <a:satOff val="2937"/>
              <a:lumOff val="-8137"/>
              <a:alphaOff val="0"/>
            </a:schemeClr>
          </a:lnRef>
          <a:fillRef idx="2">
            <a:schemeClr val="accent5">
              <a:hueOff val="1285709"/>
              <a:satOff val="2937"/>
              <a:lumOff val="-8137"/>
              <a:alphaOff val="0"/>
            </a:schemeClr>
          </a:fillRef>
          <a:effectRef idx="1">
            <a:schemeClr val="accent5">
              <a:hueOff val="1285709"/>
              <a:satOff val="2937"/>
              <a:lumOff val="-8137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701" tIns="330139" rIns="12700" bIns="33013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400" kern="1200" dirty="0" smtClean="0">
                <a:latin typeface="Calibri" panose="020F0502020204030204" pitchFamily="34" charset="0"/>
              </a:rPr>
              <a:t>2.</a:t>
            </a:r>
            <a:endParaRPr lang="fr-FR" sz="2400" kern="1200" dirty="0">
              <a:latin typeface="Calibri" panose="020F0502020204030204" pitchFamily="34" charset="0"/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3334667" y="706438"/>
            <a:ext cx="5341789" cy="1294726"/>
          </a:xfrm>
          <a:custGeom>
            <a:avLst/>
            <a:gdLst>
              <a:gd name="connsiteX0" fmla="*/ 98256 w 589527"/>
              <a:gd name="connsiteY0" fmla="*/ 0 h 5461124"/>
              <a:gd name="connsiteX1" fmla="*/ 491271 w 589527"/>
              <a:gd name="connsiteY1" fmla="*/ 0 h 5461124"/>
              <a:gd name="connsiteX2" fmla="*/ 589527 w 589527"/>
              <a:gd name="connsiteY2" fmla="*/ 98256 h 5461124"/>
              <a:gd name="connsiteX3" fmla="*/ 589527 w 589527"/>
              <a:gd name="connsiteY3" fmla="*/ 5461124 h 5461124"/>
              <a:gd name="connsiteX4" fmla="*/ 589527 w 589527"/>
              <a:gd name="connsiteY4" fmla="*/ 5461124 h 5461124"/>
              <a:gd name="connsiteX5" fmla="*/ 0 w 589527"/>
              <a:gd name="connsiteY5" fmla="*/ 5461124 h 5461124"/>
              <a:gd name="connsiteX6" fmla="*/ 0 w 589527"/>
              <a:gd name="connsiteY6" fmla="*/ 5461124 h 5461124"/>
              <a:gd name="connsiteX7" fmla="*/ 0 w 589527"/>
              <a:gd name="connsiteY7" fmla="*/ 98256 h 5461124"/>
              <a:gd name="connsiteX8" fmla="*/ 98256 w 589527"/>
              <a:gd name="connsiteY8" fmla="*/ 0 h 546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9527" h="5461124">
                <a:moveTo>
                  <a:pt x="589527" y="910204"/>
                </a:moveTo>
                <a:lnTo>
                  <a:pt x="589527" y="4550920"/>
                </a:lnTo>
                <a:cubicBezTo>
                  <a:pt x="589527" y="5053606"/>
                  <a:pt x="584778" y="5461119"/>
                  <a:pt x="578920" y="5461119"/>
                </a:cubicBezTo>
                <a:lnTo>
                  <a:pt x="0" y="5461119"/>
                </a:lnTo>
                <a:lnTo>
                  <a:pt x="0" y="5461119"/>
                </a:lnTo>
                <a:lnTo>
                  <a:pt x="0" y="5"/>
                </a:lnTo>
                <a:lnTo>
                  <a:pt x="0" y="5"/>
                </a:lnTo>
                <a:lnTo>
                  <a:pt x="578920" y="5"/>
                </a:lnTo>
                <a:cubicBezTo>
                  <a:pt x="584778" y="5"/>
                  <a:pt x="589527" y="407518"/>
                  <a:pt x="589527" y="910204"/>
                </a:cubicBezTo>
                <a:close/>
              </a:path>
            </a:pathLst>
          </a:custGeom>
          <a:ln>
            <a:solidFill>
              <a:srgbClr val="00CCFF"/>
            </a:solidFill>
          </a:ln>
        </p:spPr>
        <p:style>
          <a:lnRef idx="1">
            <a:schemeClr val="accent5">
              <a:hueOff val="1285709"/>
              <a:satOff val="2937"/>
              <a:lumOff val="-8137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1" tIns="41478" rIns="41478" bIns="41479" numCol="1" spcCol="1270" anchor="ctr" anchorCtr="0">
            <a:noAutofit/>
          </a:bodyPr>
          <a:lstStyle/>
          <a:p>
            <a:pPr marL="0" lvl="1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fr-FR" sz="2200" b="1" kern="1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Validez</a:t>
            </a:r>
            <a:r>
              <a:rPr lang="fr-FR" sz="2200" b="1" kern="1200" dirty="0" smtClean="0">
                <a:latin typeface="Calibri" panose="020F0502020204030204" pitchFamily="34" charset="0"/>
              </a:rPr>
              <a:t> les </a:t>
            </a:r>
            <a:r>
              <a:rPr lang="fr-FR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concepts</a:t>
            </a:r>
          </a:p>
          <a:p>
            <a:pPr marL="285750" lvl="1" indent="-28575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fr-FR" sz="1800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Sélectionnez les concepts pertinents</a:t>
            </a:r>
          </a:p>
          <a:p>
            <a:pPr marL="285750" lvl="1" indent="-28575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Enlevez les moins utiles</a:t>
            </a:r>
          </a:p>
          <a:p>
            <a:pPr marL="285750" lvl="1" indent="-28575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fr-FR" sz="1800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Vérifiez si d’autres concepts sont à ajouter</a:t>
            </a:r>
            <a:endParaRPr lang="fr-FR" sz="1800" kern="1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538485" y="2461006"/>
            <a:ext cx="713594" cy="730576"/>
            <a:chOff x="899592" y="348968"/>
            <a:chExt cx="678676" cy="696582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936474" y="348968"/>
              <a:ext cx="641794" cy="69658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899592" y="406685"/>
              <a:ext cx="659243" cy="58114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Rounded Rectangle 31"/>
          <p:cNvSpPr/>
          <p:nvPr/>
        </p:nvSpPr>
        <p:spPr>
          <a:xfrm>
            <a:off x="5724128" y="4018692"/>
            <a:ext cx="999806" cy="494992"/>
          </a:xfrm>
          <a:prstGeom prst="roundRect">
            <a:avLst/>
          </a:prstGeom>
          <a:solidFill>
            <a:schemeClr val="bg1"/>
          </a:solidFill>
          <a:ln>
            <a:solidFill>
              <a:srgbClr val="02FF2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Boire-manger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5283589" y="4663127"/>
            <a:ext cx="1072935" cy="494992"/>
          </a:xfrm>
          <a:prstGeom prst="roundRect">
            <a:avLst/>
          </a:prstGeom>
          <a:solidFill>
            <a:schemeClr val="bg1"/>
          </a:solidFill>
          <a:ln>
            <a:solidFill>
              <a:srgbClr val="02FF2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Nettoyage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7150135" y="4767592"/>
            <a:ext cx="1268611" cy="494992"/>
          </a:xfrm>
          <a:prstGeom prst="roundRect">
            <a:avLst/>
          </a:prstGeom>
          <a:solidFill>
            <a:schemeClr val="bg1"/>
          </a:solidFill>
          <a:ln>
            <a:solidFill>
              <a:srgbClr val="02FF2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Salles - cour de récréation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96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26" grpId="0" animBg="1"/>
      <p:bldP spid="30" grpId="0" animBg="1"/>
      <p:bldP spid="32" grpId="0" animBg="1"/>
      <p:bldP spid="33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Démarche de conception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632372" y="5448853"/>
            <a:ext cx="381000" cy="216959"/>
          </a:xfrm>
        </p:spPr>
        <p:txBody>
          <a:bodyPr/>
          <a:lstStyle/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  <p:sp>
        <p:nvSpPr>
          <p:cNvPr id="8" name="ZoneTexte 10"/>
          <p:cNvSpPr txBox="1"/>
          <p:nvPr/>
        </p:nvSpPr>
        <p:spPr>
          <a:xfrm>
            <a:off x="309666" y="3854634"/>
            <a:ext cx="90010" cy="148965"/>
          </a:xfrm>
          <a:prstGeom prst="rect">
            <a:avLst/>
          </a:prstGeom>
          <a:noFill/>
        </p:spPr>
        <p:txBody>
          <a:bodyPr wrap="square" lIns="71320" tIns="35662" rIns="71320" bIns="35662" rtlCol="0">
            <a:spAutoFit/>
          </a:bodyPr>
          <a:lstStyle/>
          <a:p>
            <a:pPr>
              <a:buSzPct val="400000"/>
              <a:buFont typeface="Wingdings" pitchFamily="2" charset="2"/>
              <a:buChar char="ü"/>
            </a:pPr>
            <a:r>
              <a:rPr lang="fr-FR" sz="500" dirty="0">
                <a:solidFill>
                  <a:srgbClr val="FF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26" name="Freeform 25"/>
          <p:cNvSpPr/>
          <p:nvPr/>
        </p:nvSpPr>
        <p:spPr>
          <a:xfrm>
            <a:off x="2719225" y="697260"/>
            <a:ext cx="634876" cy="906965"/>
          </a:xfrm>
          <a:custGeom>
            <a:avLst/>
            <a:gdLst>
              <a:gd name="connsiteX0" fmla="*/ 0 w 906964"/>
              <a:gd name="connsiteY0" fmla="*/ 0 h 634875"/>
              <a:gd name="connsiteX1" fmla="*/ 589527 w 906964"/>
              <a:gd name="connsiteY1" fmla="*/ 0 h 634875"/>
              <a:gd name="connsiteX2" fmla="*/ 906964 w 906964"/>
              <a:gd name="connsiteY2" fmla="*/ 317438 h 634875"/>
              <a:gd name="connsiteX3" fmla="*/ 589527 w 906964"/>
              <a:gd name="connsiteY3" fmla="*/ 634875 h 634875"/>
              <a:gd name="connsiteX4" fmla="*/ 0 w 906964"/>
              <a:gd name="connsiteY4" fmla="*/ 634875 h 634875"/>
              <a:gd name="connsiteX5" fmla="*/ 317438 w 906964"/>
              <a:gd name="connsiteY5" fmla="*/ 317438 h 634875"/>
              <a:gd name="connsiteX6" fmla="*/ 0 w 906964"/>
              <a:gd name="connsiteY6" fmla="*/ 0 h 63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6964" h="634875">
                <a:moveTo>
                  <a:pt x="906963" y="0"/>
                </a:moveTo>
                <a:lnTo>
                  <a:pt x="906963" y="412669"/>
                </a:lnTo>
                <a:lnTo>
                  <a:pt x="453481" y="634875"/>
                </a:lnTo>
                <a:lnTo>
                  <a:pt x="1" y="412669"/>
                </a:lnTo>
                <a:lnTo>
                  <a:pt x="1" y="0"/>
                </a:lnTo>
                <a:lnTo>
                  <a:pt x="453481" y="222207"/>
                </a:lnTo>
                <a:lnTo>
                  <a:pt x="906963" y="0"/>
                </a:lnTo>
                <a:close/>
              </a:path>
            </a:pathLst>
          </a:custGeom>
          <a:solidFill>
            <a:srgbClr val="00CCFF"/>
          </a:solidFill>
        </p:spPr>
        <p:style>
          <a:lnRef idx="1">
            <a:schemeClr val="accent5">
              <a:hueOff val="1285709"/>
              <a:satOff val="2937"/>
              <a:lumOff val="-8137"/>
              <a:alphaOff val="0"/>
            </a:schemeClr>
          </a:lnRef>
          <a:fillRef idx="2">
            <a:schemeClr val="accent5">
              <a:hueOff val="1285709"/>
              <a:satOff val="2937"/>
              <a:lumOff val="-8137"/>
              <a:alphaOff val="0"/>
            </a:schemeClr>
          </a:fillRef>
          <a:effectRef idx="1">
            <a:schemeClr val="accent5">
              <a:hueOff val="1285709"/>
              <a:satOff val="2937"/>
              <a:lumOff val="-8137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701" tIns="330139" rIns="12700" bIns="33013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400" kern="1200" dirty="0" smtClean="0">
                <a:latin typeface="Calibri" panose="020F0502020204030204" pitchFamily="34" charset="0"/>
              </a:rPr>
              <a:t>3.</a:t>
            </a:r>
            <a:endParaRPr lang="fr-FR" sz="2400" kern="1200" dirty="0">
              <a:latin typeface="Calibri" panose="020F0502020204030204" pitchFamily="34" charset="0"/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3334667" y="706438"/>
            <a:ext cx="5341789" cy="1096303"/>
          </a:xfrm>
          <a:custGeom>
            <a:avLst/>
            <a:gdLst>
              <a:gd name="connsiteX0" fmla="*/ 98256 w 589527"/>
              <a:gd name="connsiteY0" fmla="*/ 0 h 5461124"/>
              <a:gd name="connsiteX1" fmla="*/ 491271 w 589527"/>
              <a:gd name="connsiteY1" fmla="*/ 0 h 5461124"/>
              <a:gd name="connsiteX2" fmla="*/ 589527 w 589527"/>
              <a:gd name="connsiteY2" fmla="*/ 98256 h 5461124"/>
              <a:gd name="connsiteX3" fmla="*/ 589527 w 589527"/>
              <a:gd name="connsiteY3" fmla="*/ 5461124 h 5461124"/>
              <a:gd name="connsiteX4" fmla="*/ 589527 w 589527"/>
              <a:gd name="connsiteY4" fmla="*/ 5461124 h 5461124"/>
              <a:gd name="connsiteX5" fmla="*/ 0 w 589527"/>
              <a:gd name="connsiteY5" fmla="*/ 5461124 h 5461124"/>
              <a:gd name="connsiteX6" fmla="*/ 0 w 589527"/>
              <a:gd name="connsiteY6" fmla="*/ 5461124 h 5461124"/>
              <a:gd name="connsiteX7" fmla="*/ 0 w 589527"/>
              <a:gd name="connsiteY7" fmla="*/ 98256 h 5461124"/>
              <a:gd name="connsiteX8" fmla="*/ 98256 w 589527"/>
              <a:gd name="connsiteY8" fmla="*/ 0 h 546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9527" h="5461124">
                <a:moveTo>
                  <a:pt x="589527" y="910204"/>
                </a:moveTo>
                <a:lnTo>
                  <a:pt x="589527" y="4550920"/>
                </a:lnTo>
                <a:cubicBezTo>
                  <a:pt x="589527" y="5053606"/>
                  <a:pt x="584778" y="5461119"/>
                  <a:pt x="578920" y="5461119"/>
                </a:cubicBezTo>
                <a:lnTo>
                  <a:pt x="0" y="5461119"/>
                </a:lnTo>
                <a:lnTo>
                  <a:pt x="0" y="5461119"/>
                </a:lnTo>
                <a:lnTo>
                  <a:pt x="0" y="5"/>
                </a:lnTo>
                <a:lnTo>
                  <a:pt x="0" y="5"/>
                </a:lnTo>
                <a:lnTo>
                  <a:pt x="578920" y="5"/>
                </a:lnTo>
                <a:cubicBezTo>
                  <a:pt x="584778" y="5"/>
                  <a:pt x="589527" y="407518"/>
                  <a:pt x="589527" y="910204"/>
                </a:cubicBezTo>
                <a:close/>
              </a:path>
            </a:pathLst>
          </a:custGeom>
          <a:ln>
            <a:solidFill>
              <a:srgbClr val="00CCFF"/>
            </a:solidFill>
          </a:ln>
        </p:spPr>
        <p:style>
          <a:lnRef idx="1">
            <a:schemeClr val="accent5">
              <a:hueOff val="1285709"/>
              <a:satOff val="2937"/>
              <a:lumOff val="-8137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1" tIns="41478" rIns="41478" bIns="41479" numCol="1" spcCol="1270" anchor="ctr" anchorCtr="0">
            <a:noAutofit/>
          </a:bodyPr>
          <a:lstStyle/>
          <a:p>
            <a:pPr marL="0" lvl="1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fr-FR" sz="2200" b="1" kern="1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Organisez</a:t>
            </a:r>
            <a:r>
              <a:rPr lang="fr-FR" sz="2200" b="1" kern="1200" dirty="0" smtClean="0">
                <a:latin typeface="Calibri" panose="020F0502020204030204" pitchFamily="34" charset="0"/>
              </a:rPr>
              <a:t> les </a:t>
            </a:r>
            <a:r>
              <a:rPr lang="fr-FR" sz="22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concepts</a:t>
            </a:r>
          </a:p>
          <a:p>
            <a:pPr marL="285750" lvl="1" indent="-28575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fr-FR" sz="1800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Regroupez-les</a:t>
            </a:r>
          </a:p>
          <a:p>
            <a:pPr marL="285750" lvl="1" indent="-28575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Hiérarchisez-les par niveau</a:t>
            </a:r>
          </a:p>
        </p:txBody>
      </p:sp>
      <p:sp>
        <p:nvSpPr>
          <p:cNvPr id="9" name="Rectangle 8"/>
          <p:cNvSpPr/>
          <p:nvPr/>
        </p:nvSpPr>
        <p:spPr>
          <a:xfrm>
            <a:off x="3334667" y="2236760"/>
            <a:ext cx="5341789" cy="306263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AutoShape 5"/>
          <p:cNvSpPr>
            <a:spLocks noChangeArrowheads="1"/>
          </p:cNvSpPr>
          <p:nvPr/>
        </p:nvSpPr>
        <p:spPr bwMode="auto">
          <a:xfrm>
            <a:off x="5084296" y="1993404"/>
            <a:ext cx="2305916" cy="868323"/>
          </a:xfrm>
          <a:prstGeom prst="roundRect">
            <a:avLst>
              <a:gd name="adj" fmla="val 16667"/>
            </a:avLst>
          </a:prstGeom>
          <a:solidFill>
            <a:srgbClr val="FFFF61"/>
          </a:solidFill>
          <a:ln w="19050">
            <a:solidFill>
              <a:schemeClr val="bg1">
                <a:lumMod val="75000"/>
              </a:schemeClr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wrap="none">
            <a:spAutoFit/>
          </a:bodyPr>
          <a:lstStyle/>
          <a:p>
            <a:pPr algn="ctr"/>
            <a:r>
              <a:rPr lang="fr-FR" sz="1500" b="1" dirty="0" smtClean="0">
                <a:latin typeface="Calibri" panose="020F0502020204030204" pitchFamily="34" charset="0"/>
              </a:rPr>
              <a:t>Quelle organisation pour </a:t>
            </a:r>
          </a:p>
          <a:p>
            <a:pPr algn="ctr"/>
            <a:r>
              <a:rPr lang="fr-FR" sz="1500" b="1" dirty="0" smtClean="0">
                <a:latin typeface="Calibri" panose="020F0502020204030204" pitchFamily="34" charset="0"/>
              </a:rPr>
              <a:t>la fête</a:t>
            </a:r>
          </a:p>
          <a:p>
            <a:pPr algn="ctr"/>
            <a:r>
              <a:rPr lang="fr-FR" sz="1500" b="1" dirty="0" smtClean="0">
                <a:latin typeface="Calibri" panose="020F0502020204030204" pitchFamily="34" charset="0"/>
              </a:rPr>
              <a:t>de l’école ?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475676" y="2272319"/>
            <a:ext cx="915662" cy="4719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E</a:t>
            </a:r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nfants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504706" y="2785492"/>
            <a:ext cx="942251" cy="4719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P</a:t>
            </a:r>
            <a:r>
              <a:rPr lang="fr-FR" sz="16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arents</a:t>
            </a:r>
            <a:endParaRPr lang="fr-FR" sz="16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434025" y="4337635"/>
            <a:ext cx="1382465" cy="420539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E</a:t>
            </a:r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nseignants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461163" y="3365186"/>
            <a:ext cx="1020434" cy="4719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Directeur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470897" y="3877121"/>
            <a:ext cx="1202139" cy="420539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Comité de parents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889654" y="3025927"/>
            <a:ext cx="1144433" cy="420539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Logistique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261545" y="3034707"/>
            <a:ext cx="965163" cy="420539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Activités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246068" y="3529697"/>
            <a:ext cx="1023328" cy="420539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Chant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6339773" y="3992252"/>
            <a:ext cx="876893" cy="420539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Danse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291474" y="4450306"/>
            <a:ext cx="1020434" cy="4719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Jeux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7310066" y="3032689"/>
            <a:ext cx="1289796" cy="420539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Financements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7374109" y="3573251"/>
            <a:ext cx="1197633" cy="420539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Cotisations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7413936" y="4036995"/>
            <a:ext cx="1082056" cy="420539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Dons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5028134" y="3495313"/>
            <a:ext cx="840010" cy="4719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Boire-manger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4941083" y="4009670"/>
            <a:ext cx="1201420" cy="4719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Salles </a:t>
            </a:r>
            <a:r>
              <a:rPr lang="fr-FR" sz="14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et cour</a:t>
            </a:r>
          </a:p>
        </p:txBody>
      </p:sp>
      <p:sp>
        <p:nvSpPr>
          <p:cNvPr id="16" name="Left Brace 15"/>
          <p:cNvSpPr/>
          <p:nvPr/>
        </p:nvSpPr>
        <p:spPr>
          <a:xfrm>
            <a:off x="3275856" y="2236760"/>
            <a:ext cx="216588" cy="1020692"/>
          </a:xfrm>
          <a:prstGeom prst="lef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TextBox 33"/>
          <p:cNvSpPr txBox="1"/>
          <p:nvPr/>
        </p:nvSpPr>
        <p:spPr>
          <a:xfrm rot="5400000">
            <a:off x="2680416" y="2406077"/>
            <a:ext cx="430887" cy="75999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vert="vert270" wrap="square" rtlCol="0">
            <a:spAutoFit/>
          </a:bodyPr>
          <a:lstStyle/>
          <a:p>
            <a:pPr algn="ctr"/>
            <a:r>
              <a:rPr lang="fr-FR" sz="1600" b="1" dirty="0" smtClean="0">
                <a:latin typeface="Calibri" panose="020F0502020204030204" pitchFamily="34" charset="0"/>
              </a:rPr>
              <a:t>Invités</a:t>
            </a:r>
            <a:endParaRPr lang="fr-FR" sz="1600" b="1" dirty="0">
              <a:latin typeface="Calibri" panose="020F0502020204030204" pitchFamily="34" charset="0"/>
            </a:endParaRPr>
          </a:p>
        </p:txBody>
      </p:sp>
      <p:sp>
        <p:nvSpPr>
          <p:cNvPr id="35" name="Left Brace 34"/>
          <p:cNvSpPr/>
          <p:nvPr/>
        </p:nvSpPr>
        <p:spPr>
          <a:xfrm>
            <a:off x="3318836" y="3411976"/>
            <a:ext cx="174758" cy="1346198"/>
          </a:xfrm>
          <a:prstGeom prst="lef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TextBox 35"/>
          <p:cNvSpPr txBox="1"/>
          <p:nvPr/>
        </p:nvSpPr>
        <p:spPr>
          <a:xfrm rot="5400000">
            <a:off x="2531101" y="3673561"/>
            <a:ext cx="738664" cy="77987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vert="vert270" wrap="square" rtlCol="0">
            <a:spAutoFit/>
          </a:bodyPr>
          <a:lstStyle/>
          <a:p>
            <a:r>
              <a:rPr lang="fr-FR" sz="1600" b="1" dirty="0" err="1" smtClean="0">
                <a:latin typeface="Calibri" panose="020F0502020204030204" pitchFamily="34" charset="0"/>
              </a:rPr>
              <a:t>Organi-sateurs</a:t>
            </a:r>
            <a:endParaRPr lang="fr-FR" sz="1600" b="1" dirty="0">
              <a:latin typeface="Calibri" panose="020F0502020204030204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4970575" y="4543841"/>
            <a:ext cx="1020434" cy="47196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Nettoyage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859522" y="3001517"/>
            <a:ext cx="1174519" cy="45171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ounded Rectangle 30"/>
          <p:cNvSpPr/>
          <p:nvPr/>
        </p:nvSpPr>
        <p:spPr>
          <a:xfrm>
            <a:off x="6261545" y="3024416"/>
            <a:ext cx="965163" cy="45171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ounded Rectangle 37"/>
          <p:cNvSpPr/>
          <p:nvPr/>
        </p:nvSpPr>
        <p:spPr>
          <a:xfrm>
            <a:off x="7321910" y="3016850"/>
            <a:ext cx="1282538" cy="45171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034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0" grpId="0" animBg="1"/>
      <p:bldP spid="9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27" grpId="0" animBg="1"/>
      <p:bldP spid="28" grpId="0" animBg="1"/>
      <p:bldP spid="29" grpId="0" animBg="1"/>
      <p:bldP spid="32" grpId="0" animBg="1"/>
      <p:bldP spid="33" grpId="0" animBg="1"/>
      <p:bldP spid="16" grpId="0" animBg="1"/>
      <p:bldP spid="34" grpId="0" animBg="1"/>
      <p:bldP spid="35" grpId="0" animBg="1"/>
      <p:bldP spid="36" grpId="0" animBg="1"/>
      <p:bldP spid="37" grpId="0" animBg="1"/>
      <p:bldP spid="2" grpId="0" animBg="1"/>
      <p:bldP spid="31" grpId="0" animBg="1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Démarche de conception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632372" y="5448853"/>
            <a:ext cx="381000" cy="216959"/>
          </a:xfrm>
        </p:spPr>
        <p:txBody>
          <a:bodyPr/>
          <a:lstStyle/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  <p:sp>
        <p:nvSpPr>
          <p:cNvPr id="8" name="ZoneTexte 10"/>
          <p:cNvSpPr txBox="1"/>
          <p:nvPr/>
        </p:nvSpPr>
        <p:spPr>
          <a:xfrm>
            <a:off x="309666" y="4138281"/>
            <a:ext cx="90010" cy="148965"/>
          </a:xfrm>
          <a:prstGeom prst="rect">
            <a:avLst/>
          </a:prstGeom>
          <a:noFill/>
        </p:spPr>
        <p:txBody>
          <a:bodyPr wrap="square" lIns="71320" tIns="35662" rIns="71320" bIns="35662" rtlCol="0">
            <a:spAutoFit/>
          </a:bodyPr>
          <a:lstStyle/>
          <a:p>
            <a:pPr>
              <a:buSzPct val="400000"/>
              <a:buFont typeface="Wingdings" pitchFamily="2" charset="2"/>
              <a:buChar char="ü"/>
            </a:pPr>
            <a:r>
              <a:rPr lang="fr-FR" sz="500" dirty="0">
                <a:solidFill>
                  <a:srgbClr val="FF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26" name="Freeform 25"/>
          <p:cNvSpPr/>
          <p:nvPr/>
        </p:nvSpPr>
        <p:spPr>
          <a:xfrm>
            <a:off x="2719225" y="841276"/>
            <a:ext cx="634876" cy="906965"/>
          </a:xfrm>
          <a:custGeom>
            <a:avLst/>
            <a:gdLst>
              <a:gd name="connsiteX0" fmla="*/ 0 w 906964"/>
              <a:gd name="connsiteY0" fmla="*/ 0 h 634875"/>
              <a:gd name="connsiteX1" fmla="*/ 589527 w 906964"/>
              <a:gd name="connsiteY1" fmla="*/ 0 h 634875"/>
              <a:gd name="connsiteX2" fmla="*/ 906964 w 906964"/>
              <a:gd name="connsiteY2" fmla="*/ 317438 h 634875"/>
              <a:gd name="connsiteX3" fmla="*/ 589527 w 906964"/>
              <a:gd name="connsiteY3" fmla="*/ 634875 h 634875"/>
              <a:gd name="connsiteX4" fmla="*/ 0 w 906964"/>
              <a:gd name="connsiteY4" fmla="*/ 634875 h 634875"/>
              <a:gd name="connsiteX5" fmla="*/ 317438 w 906964"/>
              <a:gd name="connsiteY5" fmla="*/ 317438 h 634875"/>
              <a:gd name="connsiteX6" fmla="*/ 0 w 906964"/>
              <a:gd name="connsiteY6" fmla="*/ 0 h 63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6964" h="634875">
                <a:moveTo>
                  <a:pt x="906963" y="0"/>
                </a:moveTo>
                <a:lnTo>
                  <a:pt x="906963" y="412669"/>
                </a:lnTo>
                <a:lnTo>
                  <a:pt x="453481" y="634875"/>
                </a:lnTo>
                <a:lnTo>
                  <a:pt x="1" y="412669"/>
                </a:lnTo>
                <a:lnTo>
                  <a:pt x="1" y="0"/>
                </a:lnTo>
                <a:lnTo>
                  <a:pt x="453481" y="222207"/>
                </a:lnTo>
                <a:lnTo>
                  <a:pt x="906963" y="0"/>
                </a:lnTo>
                <a:close/>
              </a:path>
            </a:pathLst>
          </a:custGeom>
          <a:solidFill>
            <a:srgbClr val="00CCFF"/>
          </a:solidFill>
        </p:spPr>
        <p:style>
          <a:lnRef idx="1">
            <a:schemeClr val="accent5">
              <a:hueOff val="1285709"/>
              <a:satOff val="2937"/>
              <a:lumOff val="-8137"/>
              <a:alphaOff val="0"/>
            </a:schemeClr>
          </a:lnRef>
          <a:fillRef idx="2">
            <a:schemeClr val="accent5">
              <a:hueOff val="1285709"/>
              <a:satOff val="2937"/>
              <a:lumOff val="-8137"/>
              <a:alphaOff val="0"/>
            </a:schemeClr>
          </a:fillRef>
          <a:effectRef idx="1">
            <a:schemeClr val="accent5">
              <a:hueOff val="1285709"/>
              <a:satOff val="2937"/>
              <a:lumOff val="-8137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701" tIns="330139" rIns="12700" bIns="33013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400" dirty="0" smtClean="0">
                <a:latin typeface="Calibri" panose="020F0502020204030204" pitchFamily="34" charset="0"/>
              </a:rPr>
              <a:t>4.</a:t>
            </a:r>
            <a:endParaRPr lang="fr-FR" sz="2400" kern="1200" dirty="0">
              <a:latin typeface="Calibri" panose="020F0502020204030204" pitchFamily="34" charset="0"/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3334667" y="850455"/>
            <a:ext cx="5341789" cy="782910"/>
          </a:xfrm>
          <a:custGeom>
            <a:avLst/>
            <a:gdLst>
              <a:gd name="connsiteX0" fmla="*/ 98256 w 589527"/>
              <a:gd name="connsiteY0" fmla="*/ 0 h 5461124"/>
              <a:gd name="connsiteX1" fmla="*/ 491271 w 589527"/>
              <a:gd name="connsiteY1" fmla="*/ 0 h 5461124"/>
              <a:gd name="connsiteX2" fmla="*/ 589527 w 589527"/>
              <a:gd name="connsiteY2" fmla="*/ 98256 h 5461124"/>
              <a:gd name="connsiteX3" fmla="*/ 589527 w 589527"/>
              <a:gd name="connsiteY3" fmla="*/ 5461124 h 5461124"/>
              <a:gd name="connsiteX4" fmla="*/ 589527 w 589527"/>
              <a:gd name="connsiteY4" fmla="*/ 5461124 h 5461124"/>
              <a:gd name="connsiteX5" fmla="*/ 0 w 589527"/>
              <a:gd name="connsiteY5" fmla="*/ 5461124 h 5461124"/>
              <a:gd name="connsiteX6" fmla="*/ 0 w 589527"/>
              <a:gd name="connsiteY6" fmla="*/ 5461124 h 5461124"/>
              <a:gd name="connsiteX7" fmla="*/ 0 w 589527"/>
              <a:gd name="connsiteY7" fmla="*/ 98256 h 5461124"/>
              <a:gd name="connsiteX8" fmla="*/ 98256 w 589527"/>
              <a:gd name="connsiteY8" fmla="*/ 0 h 546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9527" h="5461124">
                <a:moveTo>
                  <a:pt x="589527" y="910204"/>
                </a:moveTo>
                <a:lnTo>
                  <a:pt x="589527" y="4550920"/>
                </a:lnTo>
                <a:cubicBezTo>
                  <a:pt x="589527" y="5053606"/>
                  <a:pt x="584778" y="5461119"/>
                  <a:pt x="578920" y="5461119"/>
                </a:cubicBezTo>
                <a:lnTo>
                  <a:pt x="0" y="5461119"/>
                </a:lnTo>
                <a:lnTo>
                  <a:pt x="0" y="5461119"/>
                </a:lnTo>
                <a:lnTo>
                  <a:pt x="0" y="5"/>
                </a:lnTo>
                <a:lnTo>
                  <a:pt x="0" y="5"/>
                </a:lnTo>
                <a:lnTo>
                  <a:pt x="578920" y="5"/>
                </a:lnTo>
                <a:cubicBezTo>
                  <a:pt x="584778" y="5"/>
                  <a:pt x="589527" y="407518"/>
                  <a:pt x="589527" y="910204"/>
                </a:cubicBezTo>
                <a:close/>
              </a:path>
            </a:pathLst>
          </a:custGeom>
          <a:ln>
            <a:solidFill>
              <a:srgbClr val="00CCFF"/>
            </a:solidFill>
          </a:ln>
        </p:spPr>
        <p:style>
          <a:lnRef idx="1">
            <a:schemeClr val="accent5">
              <a:hueOff val="1285709"/>
              <a:satOff val="2937"/>
              <a:lumOff val="-8137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1" tIns="41478" rIns="41478" bIns="41479" numCol="1" spcCol="1270" anchor="ctr" anchorCtr="0">
            <a:noAutofit/>
          </a:bodyPr>
          <a:lstStyle/>
          <a:p>
            <a:pPr marL="0" lvl="1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fr-FR" sz="2200" b="1" kern="12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Reliez</a:t>
            </a:r>
            <a:r>
              <a:rPr lang="fr-FR" sz="2200" kern="1200" dirty="0" smtClean="0">
                <a:latin typeface="Calibri" panose="020F0502020204030204" pitchFamily="34" charset="0"/>
              </a:rPr>
              <a:t> les </a:t>
            </a:r>
            <a:r>
              <a:rPr lang="fr-FR" sz="2200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concepts et </a:t>
            </a:r>
            <a:r>
              <a:rPr lang="fr-FR" sz="2200" b="1" kern="12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qualifiez</a:t>
            </a:r>
            <a:r>
              <a:rPr lang="fr-FR" sz="2200" kern="1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fr-FR" sz="2200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les liens pour former des </a:t>
            </a:r>
            <a:r>
              <a:rPr lang="fr-FR" sz="2200" kern="1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PROPOSITIONS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210206" y="2543479"/>
            <a:ext cx="965163" cy="420539"/>
          </a:xfrm>
          <a:prstGeom prst="roundRect">
            <a:avLst/>
          </a:prstGeom>
          <a:solidFill>
            <a:srgbClr val="FFFFFF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Activités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178305" y="3173407"/>
            <a:ext cx="1023328" cy="420539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Chant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251522" y="3734716"/>
            <a:ext cx="876893" cy="420539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Danse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164288" y="4257748"/>
            <a:ext cx="1020434" cy="4719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Jeux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481324" y="2566044"/>
            <a:ext cx="965163" cy="420539"/>
          </a:xfrm>
          <a:prstGeom prst="roundRect">
            <a:avLst/>
          </a:prstGeom>
          <a:solidFill>
            <a:srgbClr val="FFFF61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Activités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812568" y="3949129"/>
            <a:ext cx="687424" cy="420539"/>
          </a:xfrm>
          <a:prstGeom prst="roundRect">
            <a:avLst/>
          </a:prstGeom>
          <a:solidFill>
            <a:srgbClr val="FFFF61"/>
          </a:solidFill>
          <a:ln>
            <a:solidFill>
              <a:srgbClr val="02FF2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Chant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11351" y="3949129"/>
            <a:ext cx="752737" cy="420539"/>
          </a:xfrm>
          <a:prstGeom prst="roundRect">
            <a:avLst/>
          </a:prstGeom>
          <a:solidFill>
            <a:srgbClr val="FFFF61"/>
          </a:solidFill>
          <a:ln>
            <a:solidFill>
              <a:srgbClr val="02FF2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Danse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508104" y="3940669"/>
            <a:ext cx="720080" cy="428999"/>
          </a:xfrm>
          <a:prstGeom prst="roundRect">
            <a:avLst/>
          </a:prstGeom>
          <a:solidFill>
            <a:srgbClr val="FFFF61"/>
          </a:solidFill>
          <a:ln>
            <a:solidFill>
              <a:srgbClr val="02FF2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Jeux</a:t>
            </a:r>
            <a:endParaRPr lang="fr-FR" sz="14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55976" y="3289548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>
                <a:latin typeface="Calibri" panose="020F0502020204030204" pitchFamily="34" charset="0"/>
              </a:rPr>
              <a:t>p</a:t>
            </a:r>
            <a:r>
              <a:rPr lang="de-DE" sz="1400" dirty="0" err="1" smtClean="0">
                <a:latin typeface="Calibri" panose="020F0502020204030204" pitchFamily="34" charset="0"/>
              </a:rPr>
              <a:t>euvent</a:t>
            </a:r>
            <a:r>
              <a:rPr lang="de-DE" sz="1400" dirty="0" smtClean="0">
                <a:latin typeface="Calibri" panose="020F0502020204030204" pitchFamily="34" charset="0"/>
              </a:rPr>
              <a:t> </a:t>
            </a:r>
            <a:r>
              <a:rPr lang="de-DE" sz="1400" dirty="0" err="1" smtClean="0">
                <a:latin typeface="Calibri" panose="020F0502020204030204" pitchFamily="34" charset="0"/>
              </a:rPr>
              <a:t>être</a:t>
            </a:r>
            <a:endParaRPr lang="de-DE" sz="1400" dirty="0">
              <a:latin typeface="Calibri" panose="020F0502020204030204" pitchFamily="34" charset="0"/>
            </a:endParaRPr>
          </a:p>
        </p:txBody>
      </p:sp>
      <p:cxnSp>
        <p:nvCxnSpPr>
          <p:cNvPr id="6" name="Straight Connector 5"/>
          <p:cNvCxnSpPr>
            <a:stCxn id="13" idx="2"/>
            <a:endCxn id="2" idx="0"/>
          </p:cNvCxnSpPr>
          <p:nvPr/>
        </p:nvCxnSpPr>
        <p:spPr>
          <a:xfrm>
            <a:off x="4963906" y="2986583"/>
            <a:ext cx="4138" cy="302965"/>
          </a:xfrm>
          <a:prstGeom prst="line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4" idx="0"/>
          </p:cNvCxnSpPr>
          <p:nvPr/>
        </p:nvCxnSpPr>
        <p:spPr>
          <a:xfrm flipH="1">
            <a:off x="4156280" y="3616512"/>
            <a:ext cx="680928" cy="332617"/>
          </a:xfrm>
          <a:prstGeom prst="straightConnector1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" idx="2"/>
            <a:endCxn id="15" idx="0"/>
          </p:cNvCxnSpPr>
          <p:nvPr/>
        </p:nvCxnSpPr>
        <p:spPr>
          <a:xfrm>
            <a:off x="4968044" y="3597325"/>
            <a:ext cx="19676" cy="351804"/>
          </a:xfrm>
          <a:prstGeom prst="straightConnector1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16" idx="0"/>
          </p:cNvCxnSpPr>
          <p:nvPr/>
        </p:nvCxnSpPr>
        <p:spPr>
          <a:xfrm>
            <a:off x="5141038" y="3597325"/>
            <a:ext cx="727106" cy="343344"/>
          </a:xfrm>
          <a:prstGeom prst="straightConnector1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811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0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Démarche de conception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632372" y="5448853"/>
            <a:ext cx="381000" cy="216959"/>
          </a:xfrm>
        </p:spPr>
        <p:txBody>
          <a:bodyPr/>
          <a:lstStyle/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  <p:sp>
        <p:nvSpPr>
          <p:cNvPr id="8" name="ZoneTexte 10"/>
          <p:cNvSpPr txBox="1"/>
          <p:nvPr/>
        </p:nvSpPr>
        <p:spPr>
          <a:xfrm>
            <a:off x="309666" y="4422261"/>
            <a:ext cx="90010" cy="148965"/>
          </a:xfrm>
          <a:prstGeom prst="rect">
            <a:avLst/>
          </a:prstGeom>
          <a:noFill/>
        </p:spPr>
        <p:txBody>
          <a:bodyPr wrap="square" lIns="71320" tIns="35662" rIns="71320" bIns="35662" rtlCol="0">
            <a:spAutoFit/>
          </a:bodyPr>
          <a:lstStyle/>
          <a:p>
            <a:pPr>
              <a:buSzPct val="400000"/>
              <a:buFont typeface="Wingdings" pitchFamily="2" charset="2"/>
              <a:buChar char="ü"/>
            </a:pPr>
            <a:r>
              <a:rPr lang="fr-FR" sz="500" dirty="0">
                <a:solidFill>
                  <a:srgbClr val="FF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26" name="Freeform 25"/>
          <p:cNvSpPr/>
          <p:nvPr/>
        </p:nvSpPr>
        <p:spPr>
          <a:xfrm>
            <a:off x="2719225" y="697260"/>
            <a:ext cx="634876" cy="906965"/>
          </a:xfrm>
          <a:custGeom>
            <a:avLst/>
            <a:gdLst>
              <a:gd name="connsiteX0" fmla="*/ 0 w 906964"/>
              <a:gd name="connsiteY0" fmla="*/ 0 h 634875"/>
              <a:gd name="connsiteX1" fmla="*/ 589527 w 906964"/>
              <a:gd name="connsiteY1" fmla="*/ 0 h 634875"/>
              <a:gd name="connsiteX2" fmla="*/ 906964 w 906964"/>
              <a:gd name="connsiteY2" fmla="*/ 317438 h 634875"/>
              <a:gd name="connsiteX3" fmla="*/ 589527 w 906964"/>
              <a:gd name="connsiteY3" fmla="*/ 634875 h 634875"/>
              <a:gd name="connsiteX4" fmla="*/ 0 w 906964"/>
              <a:gd name="connsiteY4" fmla="*/ 634875 h 634875"/>
              <a:gd name="connsiteX5" fmla="*/ 317438 w 906964"/>
              <a:gd name="connsiteY5" fmla="*/ 317438 h 634875"/>
              <a:gd name="connsiteX6" fmla="*/ 0 w 906964"/>
              <a:gd name="connsiteY6" fmla="*/ 0 h 63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6964" h="634875">
                <a:moveTo>
                  <a:pt x="906963" y="0"/>
                </a:moveTo>
                <a:lnTo>
                  <a:pt x="906963" y="412669"/>
                </a:lnTo>
                <a:lnTo>
                  <a:pt x="453481" y="634875"/>
                </a:lnTo>
                <a:lnTo>
                  <a:pt x="1" y="412669"/>
                </a:lnTo>
                <a:lnTo>
                  <a:pt x="1" y="0"/>
                </a:lnTo>
                <a:lnTo>
                  <a:pt x="453481" y="222207"/>
                </a:lnTo>
                <a:lnTo>
                  <a:pt x="906963" y="0"/>
                </a:lnTo>
                <a:close/>
              </a:path>
            </a:pathLst>
          </a:custGeom>
          <a:solidFill>
            <a:srgbClr val="00CCFF"/>
          </a:solidFill>
        </p:spPr>
        <p:style>
          <a:lnRef idx="1">
            <a:schemeClr val="accent5">
              <a:hueOff val="1285709"/>
              <a:satOff val="2937"/>
              <a:lumOff val="-8137"/>
              <a:alphaOff val="0"/>
            </a:schemeClr>
          </a:lnRef>
          <a:fillRef idx="2">
            <a:schemeClr val="accent5">
              <a:hueOff val="1285709"/>
              <a:satOff val="2937"/>
              <a:lumOff val="-8137"/>
              <a:alphaOff val="0"/>
            </a:schemeClr>
          </a:fillRef>
          <a:effectRef idx="1">
            <a:schemeClr val="accent5">
              <a:hueOff val="1285709"/>
              <a:satOff val="2937"/>
              <a:lumOff val="-8137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701" tIns="330139" rIns="12700" bIns="33013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400" dirty="0" smtClean="0">
                <a:latin typeface="Calibri" panose="020F0502020204030204" pitchFamily="34" charset="0"/>
              </a:rPr>
              <a:t>5.</a:t>
            </a:r>
            <a:endParaRPr lang="fr-FR" sz="2400" kern="1200" dirty="0">
              <a:latin typeface="Calibri" panose="020F0502020204030204" pitchFamily="34" charset="0"/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3334667" y="706439"/>
            <a:ext cx="5341789" cy="583581"/>
          </a:xfrm>
          <a:custGeom>
            <a:avLst/>
            <a:gdLst>
              <a:gd name="connsiteX0" fmla="*/ 98256 w 589527"/>
              <a:gd name="connsiteY0" fmla="*/ 0 h 5461124"/>
              <a:gd name="connsiteX1" fmla="*/ 491271 w 589527"/>
              <a:gd name="connsiteY1" fmla="*/ 0 h 5461124"/>
              <a:gd name="connsiteX2" fmla="*/ 589527 w 589527"/>
              <a:gd name="connsiteY2" fmla="*/ 98256 h 5461124"/>
              <a:gd name="connsiteX3" fmla="*/ 589527 w 589527"/>
              <a:gd name="connsiteY3" fmla="*/ 5461124 h 5461124"/>
              <a:gd name="connsiteX4" fmla="*/ 589527 w 589527"/>
              <a:gd name="connsiteY4" fmla="*/ 5461124 h 5461124"/>
              <a:gd name="connsiteX5" fmla="*/ 0 w 589527"/>
              <a:gd name="connsiteY5" fmla="*/ 5461124 h 5461124"/>
              <a:gd name="connsiteX6" fmla="*/ 0 w 589527"/>
              <a:gd name="connsiteY6" fmla="*/ 5461124 h 5461124"/>
              <a:gd name="connsiteX7" fmla="*/ 0 w 589527"/>
              <a:gd name="connsiteY7" fmla="*/ 98256 h 5461124"/>
              <a:gd name="connsiteX8" fmla="*/ 98256 w 589527"/>
              <a:gd name="connsiteY8" fmla="*/ 0 h 546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9527" h="5461124">
                <a:moveTo>
                  <a:pt x="589527" y="910204"/>
                </a:moveTo>
                <a:lnTo>
                  <a:pt x="589527" y="4550920"/>
                </a:lnTo>
                <a:cubicBezTo>
                  <a:pt x="589527" y="5053606"/>
                  <a:pt x="584778" y="5461119"/>
                  <a:pt x="578920" y="5461119"/>
                </a:cubicBezTo>
                <a:lnTo>
                  <a:pt x="0" y="5461119"/>
                </a:lnTo>
                <a:lnTo>
                  <a:pt x="0" y="5461119"/>
                </a:lnTo>
                <a:lnTo>
                  <a:pt x="0" y="5"/>
                </a:lnTo>
                <a:lnTo>
                  <a:pt x="0" y="5"/>
                </a:lnTo>
                <a:lnTo>
                  <a:pt x="578920" y="5"/>
                </a:lnTo>
                <a:cubicBezTo>
                  <a:pt x="584778" y="5"/>
                  <a:pt x="589527" y="407518"/>
                  <a:pt x="589527" y="910204"/>
                </a:cubicBezTo>
                <a:close/>
              </a:path>
            </a:pathLst>
          </a:custGeom>
          <a:ln>
            <a:solidFill>
              <a:srgbClr val="00CCFF"/>
            </a:solidFill>
          </a:ln>
        </p:spPr>
        <p:style>
          <a:lnRef idx="1">
            <a:schemeClr val="accent5">
              <a:hueOff val="1285709"/>
              <a:satOff val="2937"/>
              <a:lumOff val="-8137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1" tIns="41478" rIns="41478" bIns="41479" numCol="1" spcCol="1270" anchor="ctr" anchorCtr="0">
            <a:noAutofit/>
          </a:bodyPr>
          <a:lstStyle/>
          <a:p>
            <a:pPr marL="0" lvl="1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fr-FR" sz="22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Établissez le </a:t>
            </a:r>
            <a:r>
              <a:rPr lang="fr-FR" sz="22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prototype</a:t>
            </a:r>
            <a:r>
              <a:rPr lang="fr-FR" sz="22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 de la carte</a:t>
            </a:r>
            <a:endParaRPr lang="fr-FR" sz="2200" kern="12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555776" y="1345332"/>
            <a:ext cx="6480720" cy="4288384"/>
            <a:chOff x="2555776" y="1345332"/>
            <a:chExt cx="6480720" cy="4288384"/>
          </a:xfrm>
        </p:grpSpPr>
        <p:sp>
          <p:nvSpPr>
            <p:cNvPr id="25" name="AutoShape 5"/>
            <p:cNvSpPr>
              <a:spLocks noChangeArrowheads="1"/>
            </p:cNvSpPr>
            <p:nvPr/>
          </p:nvSpPr>
          <p:spPr bwMode="auto">
            <a:xfrm>
              <a:off x="4860032" y="2790483"/>
              <a:ext cx="1872208" cy="715089"/>
            </a:xfrm>
            <a:prstGeom prst="roundRect">
              <a:avLst>
                <a:gd name="adj" fmla="val 16667"/>
              </a:avLst>
            </a:prstGeom>
            <a:solidFill>
              <a:srgbClr val="FFFF61"/>
            </a:solidFill>
            <a:ln w="19050">
              <a:solidFill>
                <a:schemeClr val="tx2">
                  <a:lumMod val="95000"/>
                  <a:lumOff val="5000"/>
                </a:schemeClr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wrap="square">
              <a:spAutoFit/>
            </a:bodyPr>
            <a:lstStyle/>
            <a:p>
              <a:pPr algn="ctr"/>
              <a:r>
                <a:rPr lang="fr-FR" sz="1200" b="1" dirty="0" smtClean="0">
                  <a:solidFill>
                    <a:schemeClr val="tx2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Quelle organisation pour </a:t>
              </a:r>
            </a:p>
            <a:p>
              <a:pPr algn="ctr"/>
              <a:r>
                <a:rPr lang="fr-FR" sz="1200" b="1" dirty="0" smtClean="0">
                  <a:solidFill>
                    <a:schemeClr val="tx2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la fête</a:t>
              </a:r>
            </a:p>
            <a:p>
              <a:pPr algn="ctr"/>
              <a:r>
                <a:rPr lang="fr-FR" sz="1200" b="1" dirty="0" smtClean="0">
                  <a:solidFill>
                    <a:schemeClr val="tx2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de l’école ?</a:t>
              </a:r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6868806" y="4005654"/>
              <a:ext cx="2167690" cy="1216256"/>
              <a:chOff x="5572662" y="3811474"/>
              <a:chExt cx="2116464" cy="1406950"/>
            </a:xfrm>
          </p:grpSpPr>
          <p:sp>
            <p:nvSpPr>
              <p:cNvPr id="41" name="Rounded Rectangle 40"/>
              <p:cNvSpPr/>
              <p:nvPr/>
            </p:nvSpPr>
            <p:spPr>
              <a:xfrm>
                <a:off x="6065500" y="3811474"/>
                <a:ext cx="965163" cy="330660"/>
              </a:xfrm>
              <a:prstGeom prst="roundRect">
                <a:avLst/>
              </a:prstGeom>
              <a:solidFill>
                <a:srgbClr val="FFFF61"/>
              </a:solidFill>
              <a:ln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b="1" dirty="0" smtClean="0">
                    <a:solidFill>
                      <a:schemeClr val="accent4">
                        <a:lumMod val="95000"/>
                        <a:lumOff val="5000"/>
                      </a:schemeClr>
                    </a:solidFill>
                    <a:latin typeface="Calibri" panose="020F0502020204030204" pitchFamily="34" charset="0"/>
                  </a:rPr>
                  <a:t>Activités</a:t>
                </a:r>
                <a:endParaRPr lang="fr-FR" sz="1200" b="1" dirty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2" name="Rounded Rectangle 41"/>
              <p:cNvSpPr/>
              <p:nvPr/>
            </p:nvSpPr>
            <p:spPr>
              <a:xfrm>
                <a:off x="5572662" y="4885232"/>
                <a:ext cx="687424" cy="333192"/>
              </a:xfrm>
              <a:prstGeom prst="roundRect">
                <a:avLst/>
              </a:prstGeom>
              <a:solidFill>
                <a:srgbClr val="FFFF61"/>
              </a:solidFill>
              <a:ln>
                <a:solidFill>
                  <a:srgbClr val="02FF2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dirty="0" smtClean="0">
                    <a:solidFill>
                      <a:schemeClr val="accent4">
                        <a:lumMod val="95000"/>
                        <a:lumOff val="5000"/>
                      </a:schemeClr>
                    </a:solidFill>
                    <a:latin typeface="Calibri" panose="020F0502020204030204" pitchFamily="34" charset="0"/>
                  </a:rPr>
                  <a:t>Chant</a:t>
                </a:r>
                <a:endParaRPr lang="fr-FR" sz="1200" dirty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6384631" y="4894255"/>
                <a:ext cx="625250" cy="324169"/>
              </a:xfrm>
              <a:prstGeom prst="roundRect">
                <a:avLst/>
              </a:prstGeom>
              <a:solidFill>
                <a:srgbClr val="FFFF61"/>
              </a:solidFill>
              <a:ln>
                <a:solidFill>
                  <a:srgbClr val="02FF2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dirty="0" smtClean="0">
                    <a:solidFill>
                      <a:schemeClr val="accent4">
                        <a:lumMod val="95000"/>
                        <a:lumOff val="5000"/>
                      </a:schemeClr>
                    </a:solidFill>
                    <a:latin typeface="Calibri" panose="020F0502020204030204" pitchFamily="34" charset="0"/>
                  </a:rPr>
                  <a:t>Danse</a:t>
                </a:r>
                <a:endParaRPr lang="fr-FR" sz="1200" dirty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7113062" y="4894255"/>
                <a:ext cx="576064" cy="324169"/>
              </a:xfrm>
              <a:prstGeom prst="roundRect">
                <a:avLst/>
              </a:prstGeom>
              <a:solidFill>
                <a:srgbClr val="FFFF61"/>
              </a:solidFill>
              <a:ln>
                <a:solidFill>
                  <a:srgbClr val="02FF2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dirty="0" smtClean="0">
                    <a:solidFill>
                      <a:schemeClr val="accent4">
                        <a:lumMod val="95000"/>
                        <a:lumOff val="5000"/>
                      </a:schemeClr>
                    </a:solidFill>
                    <a:latin typeface="Calibri" panose="020F0502020204030204" pitchFamily="34" charset="0"/>
                  </a:rPr>
                  <a:t>Jeux</a:t>
                </a:r>
                <a:endParaRPr lang="fr-FR" sz="1200" dirty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5981716" y="4297660"/>
                <a:ext cx="1224136" cy="284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000" i="1" dirty="0" smtClean="0">
                    <a:latin typeface="Calibri" panose="020F0502020204030204" pitchFamily="34" charset="0"/>
                  </a:rPr>
                  <a:t>peuvent être</a:t>
                </a:r>
                <a:endParaRPr lang="fr-FR" sz="1000" i="1" dirty="0">
                  <a:latin typeface="Calibri" panose="020F0502020204030204" pitchFamily="34" charset="0"/>
                </a:endParaRPr>
              </a:p>
            </p:txBody>
          </p:sp>
          <p:cxnSp>
            <p:nvCxnSpPr>
              <p:cNvPr id="46" name="Straight Connector 45"/>
              <p:cNvCxnSpPr>
                <a:stCxn id="41" idx="2"/>
              </p:cNvCxnSpPr>
              <p:nvPr/>
            </p:nvCxnSpPr>
            <p:spPr>
              <a:xfrm>
                <a:off x="6548081" y="4142134"/>
                <a:ext cx="13977" cy="159426"/>
              </a:xfrm>
              <a:prstGeom prst="line">
                <a:avLst/>
              </a:prstGeom>
              <a:ln w="19050">
                <a:solidFill>
                  <a:schemeClr val="tx2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>
                <a:endCxn id="42" idx="0"/>
              </p:cNvCxnSpPr>
              <p:nvPr/>
            </p:nvCxnSpPr>
            <p:spPr>
              <a:xfrm flipH="1">
                <a:off x="5916374" y="4574659"/>
                <a:ext cx="499139" cy="310573"/>
              </a:xfrm>
              <a:prstGeom prst="straightConnector1">
                <a:avLst/>
              </a:prstGeom>
              <a:ln w="19050">
                <a:solidFill>
                  <a:schemeClr val="tx2">
                    <a:lumMod val="95000"/>
                    <a:lumOff val="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/>
              <p:cNvCxnSpPr>
                <a:stCxn id="45" idx="2"/>
                <a:endCxn id="43" idx="0"/>
              </p:cNvCxnSpPr>
              <p:nvPr/>
            </p:nvCxnSpPr>
            <p:spPr>
              <a:xfrm>
                <a:off x="6593784" y="4582486"/>
                <a:ext cx="103473" cy="311769"/>
              </a:xfrm>
              <a:prstGeom prst="straightConnector1">
                <a:avLst/>
              </a:prstGeom>
              <a:ln w="19050">
                <a:solidFill>
                  <a:schemeClr val="tx2">
                    <a:lumMod val="95000"/>
                    <a:lumOff val="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>
                <a:endCxn id="44" idx="0"/>
              </p:cNvCxnSpPr>
              <p:nvPr/>
            </p:nvCxnSpPr>
            <p:spPr>
              <a:xfrm>
                <a:off x="6707647" y="4574659"/>
                <a:ext cx="693447" cy="319596"/>
              </a:xfrm>
              <a:prstGeom prst="straightConnector1">
                <a:avLst/>
              </a:prstGeom>
              <a:ln w="19050">
                <a:solidFill>
                  <a:schemeClr val="tx2">
                    <a:lumMod val="95000"/>
                    <a:lumOff val="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Rounded Rectangle 59"/>
            <p:cNvSpPr/>
            <p:nvPr/>
          </p:nvSpPr>
          <p:spPr>
            <a:xfrm>
              <a:off x="3835716" y="1489348"/>
              <a:ext cx="736284" cy="288032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E</a:t>
              </a:r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nfants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4728842" y="1489348"/>
              <a:ext cx="707254" cy="288032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P</a:t>
              </a:r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arents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5824156" y="1483119"/>
              <a:ext cx="982069" cy="322633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Comité de parents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4863879" y="4005406"/>
              <a:ext cx="1144433" cy="286092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Logistique</a:t>
              </a:r>
              <a:endParaRPr lang="fr-FR" sz="1200" b="1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4298129" y="4873724"/>
              <a:ext cx="724278" cy="471960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Boire-manger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5081551" y="5161756"/>
              <a:ext cx="714585" cy="471960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Salles - cour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5796136" y="4933878"/>
              <a:ext cx="943952" cy="288032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Nettoyage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4488214" y="2219819"/>
              <a:ext cx="875874" cy="323246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Invités</a:t>
              </a:r>
              <a:endParaRPr lang="fr-FR" sz="1200" b="1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6876256" y="1345332"/>
              <a:ext cx="917967" cy="288032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Directeur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7884368" y="1500201"/>
              <a:ext cx="1068991" cy="263936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Enseignants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6223549" y="2189778"/>
              <a:ext cx="1228771" cy="310781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Organisateurs</a:t>
              </a:r>
              <a:endParaRPr lang="fr-FR" sz="1200" b="1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2843808" y="4005655"/>
              <a:ext cx="1134455" cy="285843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Financements</a:t>
              </a:r>
              <a:endParaRPr lang="fr-FR" sz="1200" b="1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2555776" y="4933879"/>
              <a:ext cx="917967" cy="288032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Cotisations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3566669" y="4941679"/>
              <a:ext cx="608578" cy="280232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Dons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88" name="Straight Connector 87"/>
            <p:cNvCxnSpPr/>
            <p:nvPr/>
          </p:nvCxnSpPr>
          <p:spPr>
            <a:xfrm flipH="1" flipV="1">
              <a:off x="5022407" y="2550131"/>
              <a:ext cx="232022" cy="24035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flipV="1">
              <a:off x="6315191" y="2522406"/>
              <a:ext cx="273033" cy="266889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endCxn id="60" idx="2"/>
            </p:cNvCxnSpPr>
            <p:nvPr/>
          </p:nvCxnSpPr>
          <p:spPr>
            <a:xfrm flipH="1" flipV="1">
              <a:off x="4203858" y="1777380"/>
              <a:ext cx="219087" cy="171600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endCxn id="61" idx="2"/>
            </p:cNvCxnSpPr>
            <p:nvPr/>
          </p:nvCxnSpPr>
          <p:spPr>
            <a:xfrm flipV="1">
              <a:off x="4863879" y="1777380"/>
              <a:ext cx="218590" cy="165290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/>
            <p:nvPr/>
          </p:nvSpPr>
          <p:spPr>
            <a:xfrm>
              <a:off x="4038316" y="1849388"/>
              <a:ext cx="125376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i="1" dirty="0" smtClean="0">
                  <a:latin typeface="Calibri" panose="020F0502020204030204" pitchFamily="34" charset="0"/>
                </a:rPr>
                <a:t>sont</a:t>
              </a:r>
              <a:endParaRPr lang="de-DE" sz="1000" i="1" dirty="0">
                <a:latin typeface="Calibri" panose="020F0502020204030204" pitchFamily="34" charset="0"/>
              </a:endParaRPr>
            </a:p>
          </p:txBody>
        </p:sp>
        <p:cxnSp>
          <p:nvCxnSpPr>
            <p:cNvPr id="108" name="Straight Connector 107"/>
            <p:cNvCxnSpPr/>
            <p:nvPr/>
          </p:nvCxnSpPr>
          <p:spPr>
            <a:xfrm flipH="1" flipV="1">
              <a:off x="4728842" y="2094824"/>
              <a:ext cx="131191" cy="9495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1" name="TextBox 110"/>
            <p:cNvSpPr txBox="1"/>
            <p:nvPr/>
          </p:nvSpPr>
          <p:spPr>
            <a:xfrm>
              <a:off x="6524986" y="1849388"/>
              <a:ext cx="125376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i="1" dirty="0" smtClean="0">
                  <a:latin typeface="Calibri" panose="020F0502020204030204" pitchFamily="34" charset="0"/>
                </a:rPr>
                <a:t>sont</a:t>
              </a:r>
              <a:endParaRPr lang="de-DE" sz="1000" i="1" dirty="0">
                <a:latin typeface="Calibri" panose="020F0502020204030204" pitchFamily="34" charset="0"/>
              </a:endParaRPr>
            </a:p>
          </p:txBody>
        </p:sp>
        <p:cxnSp>
          <p:nvCxnSpPr>
            <p:cNvPr id="112" name="Straight Arrow Connector 111"/>
            <p:cNvCxnSpPr>
              <a:stCxn id="111" idx="0"/>
            </p:cNvCxnSpPr>
            <p:nvPr/>
          </p:nvCxnSpPr>
          <p:spPr>
            <a:xfrm flipV="1">
              <a:off x="7151868" y="1613344"/>
              <a:ext cx="125482" cy="236044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flipV="1">
              <a:off x="7361479" y="1805076"/>
              <a:ext cx="658039" cy="133909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/>
            <p:nvPr/>
          </p:nvCxnSpPr>
          <p:spPr>
            <a:xfrm flipH="1" flipV="1">
              <a:off x="6524986" y="1830725"/>
              <a:ext cx="476934" cy="106793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>
              <a:stCxn id="75" idx="0"/>
            </p:cNvCxnSpPr>
            <p:nvPr/>
          </p:nvCxnSpPr>
          <p:spPr>
            <a:xfrm flipV="1">
              <a:off x="6837935" y="2094824"/>
              <a:ext cx="86795" cy="9495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65" idx="0"/>
            </p:cNvCxnSpPr>
            <p:nvPr/>
          </p:nvCxnSpPr>
          <p:spPr>
            <a:xfrm flipV="1">
              <a:off x="5436096" y="3519244"/>
              <a:ext cx="273032" cy="486162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>
              <a:stCxn id="76" idx="0"/>
            </p:cNvCxnSpPr>
            <p:nvPr/>
          </p:nvCxnSpPr>
          <p:spPr>
            <a:xfrm flipV="1">
              <a:off x="3411036" y="3516144"/>
              <a:ext cx="1522265" cy="489511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>
              <a:endCxn id="41" idx="0"/>
            </p:cNvCxnSpPr>
            <p:nvPr/>
          </p:nvCxnSpPr>
          <p:spPr>
            <a:xfrm>
              <a:off x="6315190" y="3513372"/>
              <a:ext cx="1552644" cy="492282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5" name="TextBox 134"/>
            <p:cNvSpPr txBox="1"/>
            <p:nvPr/>
          </p:nvSpPr>
          <p:spPr>
            <a:xfrm>
              <a:off x="2685755" y="4441676"/>
              <a:ext cx="12925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i="1" dirty="0">
                  <a:latin typeface="Calibri" panose="020F0502020204030204" pitchFamily="34" charset="0"/>
                </a:rPr>
                <a:t>p</a:t>
              </a:r>
              <a:r>
                <a:rPr lang="de-DE" sz="1000" i="1" dirty="0" smtClean="0">
                  <a:latin typeface="Calibri" panose="020F0502020204030204" pitchFamily="34" charset="0"/>
                </a:rPr>
                <a:t>roviennent</a:t>
              </a:r>
              <a:r>
                <a:rPr lang="de-DE" sz="1200" i="1" dirty="0" smtClean="0">
                  <a:latin typeface="Calibri" panose="020F0502020204030204" pitchFamily="34" charset="0"/>
                </a:rPr>
                <a:t> </a:t>
              </a:r>
              <a:r>
                <a:rPr lang="de-DE" sz="1000" i="1" dirty="0" smtClean="0">
                  <a:latin typeface="Calibri" panose="020F0502020204030204" pitchFamily="34" charset="0"/>
                </a:rPr>
                <a:t>de</a:t>
              </a:r>
              <a:endParaRPr lang="de-DE" sz="1000" i="1" dirty="0">
                <a:latin typeface="Calibri" panose="020F0502020204030204" pitchFamily="34" charset="0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4723760" y="4482786"/>
              <a:ext cx="1253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de-DE" sz="1200" dirty="0">
                <a:latin typeface="Calibri" panose="020F0502020204030204" pitchFamily="34" charset="0"/>
              </a:endParaRPr>
            </a:p>
          </p:txBody>
        </p:sp>
        <p:cxnSp>
          <p:nvCxnSpPr>
            <p:cNvPr id="50" name="Straight Arrow Connector 49"/>
            <p:cNvCxnSpPr>
              <a:stCxn id="135" idx="2"/>
              <a:endCxn id="77" idx="0"/>
            </p:cNvCxnSpPr>
            <p:nvPr/>
          </p:nvCxnSpPr>
          <p:spPr>
            <a:xfrm flipH="1">
              <a:off x="3014760" y="4718675"/>
              <a:ext cx="317249" cy="215204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endCxn id="78" idx="0"/>
            </p:cNvCxnSpPr>
            <p:nvPr/>
          </p:nvCxnSpPr>
          <p:spPr>
            <a:xfrm>
              <a:off x="3459484" y="4718675"/>
              <a:ext cx="411474" cy="223004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62" idx="2"/>
              <a:endCxn id="70" idx="0"/>
            </p:cNvCxnSpPr>
            <p:nvPr/>
          </p:nvCxnSpPr>
          <p:spPr>
            <a:xfrm flipH="1">
              <a:off x="5438844" y="4687897"/>
              <a:ext cx="90694" cy="473859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5081552" y="4441676"/>
              <a:ext cx="8959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i="1" dirty="0">
                  <a:latin typeface="Calibri" panose="020F0502020204030204" pitchFamily="34" charset="0"/>
                </a:rPr>
                <a:t>à</a:t>
              </a:r>
              <a:r>
                <a:rPr lang="de-DE" sz="1000" i="1" dirty="0" smtClean="0">
                  <a:latin typeface="Calibri" panose="020F0502020204030204" pitchFamily="34" charset="0"/>
                </a:rPr>
                <a:t> préparer</a:t>
              </a:r>
              <a:endParaRPr lang="de-DE" sz="1000" i="1" dirty="0">
                <a:latin typeface="Calibri" panose="020F0502020204030204" pitchFamily="34" charset="0"/>
              </a:endParaRPr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>
              <a:off x="5634648" y="4685327"/>
              <a:ext cx="246921" cy="265746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flipH="1">
              <a:off x="4926152" y="4665399"/>
              <a:ext cx="437936" cy="203454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5421781" y="4297660"/>
              <a:ext cx="14315" cy="137818"/>
            </a:xfrm>
            <a:prstGeom prst="line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3357756" y="4341181"/>
              <a:ext cx="14315" cy="137818"/>
            </a:xfrm>
            <a:prstGeom prst="line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Organigramme : Connecteur 76"/>
            <p:cNvSpPr/>
            <p:nvPr/>
          </p:nvSpPr>
          <p:spPr>
            <a:xfrm>
              <a:off x="4608096" y="2605564"/>
              <a:ext cx="1120883" cy="96480"/>
            </a:xfrm>
            <a:prstGeom prst="flowChartConnector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00" dirty="0">
                  <a:solidFill>
                    <a:schemeClr val="tx1"/>
                  </a:solidFill>
                  <a:latin typeface="Calibri" panose="020F0502020204030204" pitchFamily="34" charset="0"/>
                </a:rPr>
                <a:t>s</a:t>
              </a:r>
              <a:r>
                <a:rPr lang="fr-FR" sz="10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’adresse à</a:t>
              </a:r>
              <a:endParaRPr lang="fr-FR" sz="10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84" name="Organigramme : Connecteur 76"/>
            <p:cNvSpPr/>
            <p:nvPr/>
          </p:nvSpPr>
          <p:spPr>
            <a:xfrm>
              <a:off x="5904056" y="2567685"/>
              <a:ext cx="1302120" cy="88906"/>
            </a:xfrm>
            <a:prstGeom prst="flowChartConnector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organisée par</a:t>
              </a:r>
              <a:endParaRPr lang="fr-FR" sz="10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85" name="Organigramme : Connecteur 76"/>
            <p:cNvSpPr/>
            <p:nvPr/>
          </p:nvSpPr>
          <p:spPr>
            <a:xfrm>
              <a:off x="6315190" y="3623055"/>
              <a:ext cx="1257677" cy="113451"/>
            </a:xfrm>
            <a:prstGeom prst="flowChartConnector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00" dirty="0">
                  <a:solidFill>
                    <a:schemeClr val="tx1"/>
                  </a:solidFill>
                  <a:latin typeface="Calibri" panose="020F0502020204030204" pitchFamily="34" charset="0"/>
                </a:rPr>
                <a:t>c</a:t>
              </a:r>
              <a:r>
                <a:rPr lang="fr-FR" sz="10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omporte</a:t>
              </a:r>
              <a:endParaRPr lang="fr-FR" sz="10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86" name="Organigramme : Connecteur 76"/>
            <p:cNvSpPr/>
            <p:nvPr/>
          </p:nvSpPr>
          <p:spPr>
            <a:xfrm>
              <a:off x="5022407" y="3641595"/>
              <a:ext cx="1028229" cy="172523"/>
            </a:xfrm>
            <a:prstGeom prst="flowChartConnector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nécessite</a:t>
              </a:r>
              <a:endParaRPr lang="fr-FR" sz="10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87" name="Organigramme : Connecteur 76"/>
            <p:cNvSpPr/>
            <p:nvPr/>
          </p:nvSpPr>
          <p:spPr>
            <a:xfrm>
              <a:off x="3779912" y="3641596"/>
              <a:ext cx="1050122" cy="189966"/>
            </a:xfrm>
            <a:prstGeom prst="flowChartConnector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demande</a:t>
              </a:r>
              <a:endParaRPr lang="fr-FR" sz="10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570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1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10"/>
          <p:cNvSpPr txBox="1"/>
          <p:nvPr/>
        </p:nvSpPr>
        <p:spPr>
          <a:xfrm>
            <a:off x="302898" y="4694382"/>
            <a:ext cx="90010" cy="148965"/>
          </a:xfrm>
          <a:prstGeom prst="rect">
            <a:avLst/>
          </a:prstGeom>
          <a:noFill/>
        </p:spPr>
        <p:txBody>
          <a:bodyPr wrap="square" lIns="71320" tIns="35662" rIns="71320" bIns="35662" rtlCol="0">
            <a:spAutoFit/>
          </a:bodyPr>
          <a:lstStyle/>
          <a:p>
            <a:pPr>
              <a:buSzPct val="400000"/>
              <a:buFont typeface="Wingdings" pitchFamily="2" charset="2"/>
              <a:buChar char="ü"/>
            </a:pPr>
            <a:r>
              <a:rPr lang="fr-FR" sz="500" dirty="0">
                <a:solidFill>
                  <a:srgbClr val="FF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Démarche de conception</a:t>
            </a:r>
            <a:endParaRPr lang="fr-FR" dirty="0"/>
          </a:p>
        </p:txBody>
      </p:sp>
      <p:sp>
        <p:nvSpPr>
          <p:cNvPr id="2" name="TextBox 1"/>
          <p:cNvSpPr txBox="1"/>
          <p:nvPr/>
        </p:nvSpPr>
        <p:spPr>
          <a:xfrm>
            <a:off x="2987824" y="1849388"/>
            <a:ext cx="5807968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fr-CA" sz="2200" b="1" dirty="0" smtClean="0">
                <a:latin typeface="Calibri" panose="020F0502020204030204" pitchFamily="34" charset="0"/>
              </a:rPr>
              <a:t>Réajustez </a:t>
            </a:r>
            <a:r>
              <a:rPr lang="fr-CA" sz="2200" dirty="0" smtClean="0">
                <a:latin typeface="Calibri" panose="020F0502020204030204" pitchFamily="34" charset="0"/>
              </a:rPr>
              <a:t>les liens, la disposition des concepts</a:t>
            </a:r>
            <a:endParaRPr lang="fr-CA" sz="2200" dirty="0">
              <a:latin typeface="Calibri" panose="020F0502020204030204" pitchFamily="34" charset="0"/>
            </a:endParaRP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fr-CA" sz="2200" b="1" dirty="0" smtClean="0">
                <a:latin typeface="Calibri" panose="020F0502020204030204" pitchFamily="34" charset="0"/>
              </a:rPr>
              <a:t>Utilisez </a:t>
            </a:r>
            <a:r>
              <a:rPr lang="fr-CA" sz="2200" dirty="0" smtClean="0">
                <a:latin typeface="Calibri" panose="020F0502020204030204" pitchFamily="34" charset="0"/>
              </a:rPr>
              <a:t>: forme, couleur </a:t>
            </a:r>
            <a:r>
              <a:rPr lang="fr-CA" sz="2200" dirty="0">
                <a:latin typeface="Calibri" panose="020F0502020204030204" pitchFamily="34" charset="0"/>
              </a:rPr>
              <a:t>et taille de </a:t>
            </a:r>
            <a:r>
              <a:rPr lang="fr-CA" sz="2200" dirty="0" smtClean="0">
                <a:latin typeface="Calibri" panose="020F0502020204030204" pitchFamily="34" charset="0"/>
              </a:rPr>
              <a:t>police commune pour les concepts de même nature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fr-CA" sz="2200" dirty="0" smtClean="0">
                <a:latin typeface="Calibri" panose="020F0502020204030204" pitchFamily="34" charset="0"/>
              </a:rPr>
              <a:t>La carte est lue sur un ordinateur ? </a:t>
            </a:r>
            <a:r>
              <a:rPr lang="fr-CA" sz="2200" b="1" dirty="0" smtClean="0">
                <a:latin typeface="Calibri" panose="020F0502020204030204" pitchFamily="34" charset="0"/>
              </a:rPr>
              <a:t>Ajoutez des liens</a:t>
            </a:r>
            <a:r>
              <a:rPr lang="fr-CA" sz="2200" dirty="0" smtClean="0">
                <a:latin typeface="Calibri" panose="020F0502020204030204" pitchFamily="34" charset="0"/>
              </a:rPr>
              <a:t> vers des ressources internet</a:t>
            </a:r>
            <a:endParaRPr lang="fr-CA" sz="2200" dirty="0">
              <a:latin typeface="Calibri" panose="020F0502020204030204" pitchFamily="34" charset="0"/>
            </a:endParaRP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fr-CA" sz="2200" b="1" dirty="0" smtClean="0">
                <a:latin typeface="Calibri" panose="020F0502020204030204" pitchFamily="34" charset="0"/>
              </a:rPr>
              <a:t>Animez </a:t>
            </a:r>
            <a:r>
              <a:rPr lang="fr-CA" sz="2200" dirty="0" smtClean="0">
                <a:latin typeface="Calibri" panose="020F0502020204030204" pitchFamily="34" charset="0"/>
              </a:rPr>
              <a:t>la carte</a:t>
            </a:r>
            <a:endParaRPr lang="fr-CA" sz="2200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  <p:sp>
        <p:nvSpPr>
          <p:cNvPr id="10" name="Freeform 9"/>
          <p:cNvSpPr/>
          <p:nvPr/>
        </p:nvSpPr>
        <p:spPr>
          <a:xfrm>
            <a:off x="2719225" y="697260"/>
            <a:ext cx="634876" cy="906965"/>
          </a:xfrm>
          <a:custGeom>
            <a:avLst/>
            <a:gdLst>
              <a:gd name="connsiteX0" fmla="*/ 0 w 906964"/>
              <a:gd name="connsiteY0" fmla="*/ 0 h 634875"/>
              <a:gd name="connsiteX1" fmla="*/ 589527 w 906964"/>
              <a:gd name="connsiteY1" fmla="*/ 0 h 634875"/>
              <a:gd name="connsiteX2" fmla="*/ 906964 w 906964"/>
              <a:gd name="connsiteY2" fmla="*/ 317438 h 634875"/>
              <a:gd name="connsiteX3" fmla="*/ 589527 w 906964"/>
              <a:gd name="connsiteY3" fmla="*/ 634875 h 634875"/>
              <a:gd name="connsiteX4" fmla="*/ 0 w 906964"/>
              <a:gd name="connsiteY4" fmla="*/ 634875 h 634875"/>
              <a:gd name="connsiteX5" fmla="*/ 317438 w 906964"/>
              <a:gd name="connsiteY5" fmla="*/ 317438 h 634875"/>
              <a:gd name="connsiteX6" fmla="*/ 0 w 906964"/>
              <a:gd name="connsiteY6" fmla="*/ 0 h 63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6964" h="634875">
                <a:moveTo>
                  <a:pt x="906963" y="0"/>
                </a:moveTo>
                <a:lnTo>
                  <a:pt x="906963" y="412669"/>
                </a:lnTo>
                <a:lnTo>
                  <a:pt x="453481" y="634875"/>
                </a:lnTo>
                <a:lnTo>
                  <a:pt x="1" y="412669"/>
                </a:lnTo>
                <a:lnTo>
                  <a:pt x="1" y="0"/>
                </a:lnTo>
                <a:lnTo>
                  <a:pt x="453481" y="222207"/>
                </a:lnTo>
                <a:lnTo>
                  <a:pt x="906963" y="0"/>
                </a:lnTo>
                <a:close/>
              </a:path>
            </a:pathLst>
          </a:custGeom>
          <a:solidFill>
            <a:srgbClr val="00CCFF"/>
          </a:solidFill>
        </p:spPr>
        <p:style>
          <a:lnRef idx="1">
            <a:schemeClr val="accent5">
              <a:hueOff val="1285709"/>
              <a:satOff val="2937"/>
              <a:lumOff val="-8137"/>
              <a:alphaOff val="0"/>
            </a:schemeClr>
          </a:lnRef>
          <a:fillRef idx="2">
            <a:schemeClr val="accent5">
              <a:hueOff val="1285709"/>
              <a:satOff val="2937"/>
              <a:lumOff val="-8137"/>
              <a:alphaOff val="0"/>
            </a:schemeClr>
          </a:fillRef>
          <a:effectRef idx="1">
            <a:schemeClr val="accent5">
              <a:hueOff val="1285709"/>
              <a:satOff val="2937"/>
              <a:lumOff val="-8137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2701" tIns="330139" rIns="12700" bIns="33013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400" dirty="0" smtClean="0">
                <a:latin typeface="Calibri" panose="020F0502020204030204" pitchFamily="34" charset="0"/>
              </a:rPr>
              <a:t>6.</a:t>
            </a:r>
            <a:endParaRPr lang="fr-FR" sz="2400" kern="1200" dirty="0">
              <a:latin typeface="Calibri" panose="020F0502020204030204" pitchFamily="34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3334667" y="706439"/>
            <a:ext cx="5341789" cy="782909"/>
          </a:xfrm>
          <a:custGeom>
            <a:avLst/>
            <a:gdLst>
              <a:gd name="connsiteX0" fmla="*/ 98256 w 589527"/>
              <a:gd name="connsiteY0" fmla="*/ 0 h 5461124"/>
              <a:gd name="connsiteX1" fmla="*/ 491271 w 589527"/>
              <a:gd name="connsiteY1" fmla="*/ 0 h 5461124"/>
              <a:gd name="connsiteX2" fmla="*/ 589527 w 589527"/>
              <a:gd name="connsiteY2" fmla="*/ 98256 h 5461124"/>
              <a:gd name="connsiteX3" fmla="*/ 589527 w 589527"/>
              <a:gd name="connsiteY3" fmla="*/ 5461124 h 5461124"/>
              <a:gd name="connsiteX4" fmla="*/ 589527 w 589527"/>
              <a:gd name="connsiteY4" fmla="*/ 5461124 h 5461124"/>
              <a:gd name="connsiteX5" fmla="*/ 0 w 589527"/>
              <a:gd name="connsiteY5" fmla="*/ 5461124 h 5461124"/>
              <a:gd name="connsiteX6" fmla="*/ 0 w 589527"/>
              <a:gd name="connsiteY6" fmla="*/ 5461124 h 5461124"/>
              <a:gd name="connsiteX7" fmla="*/ 0 w 589527"/>
              <a:gd name="connsiteY7" fmla="*/ 98256 h 5461124"/>
              <a:gd name="connsiteX8" fmla="*/ 98256 w 589527"/>
              <a:gd name="connsiteY8" fmla="*/ 0 h 546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9527" h="5461124">
                <a:moveTo>
                  <a:pt x="589527" y="910204"/>
                </a:moveTo>
                <a:lnTo>
                  <a:pt x="589527" y="4550920"/>
                </a:lnTo>
                <a:cubicBezTo>
                  <a:pt x="589527" y="5053606"/>
                  <a:pt x="584778" y="5461119"/>
                  <a:pt x="578920" y="5461119"/>
                </a:cubicBezTo>
                <a:lnTo>
                  <a:pt x="0" y="5461119"/>
                </a:lnTo>
                <a:lnTo>
                  <a:pt x="0" y="5461119"/>
                </a:lnTo>
                <a:lnTo>
                  <a:pt x="0" y="5"/>
                </a:lnTo>
                <a:lnTo>
                  <a:pt x="0" y="5"/>
                </a:lnTo>
                <a:lnTo>
                  <a:pt x="578920" y="5"/>
                </a:lnTo>
                <a:cubicBezTo>
                  <a:pt x="584778" y="5"/>
                  <a:pt x="589527" y="407518"/>
                  <a:pt x="589527" y="910204"/>
                </a:cubicBezTo>
                <a:close/>
              </a:path>
            </a:pathLst>
          </a:custGeom>
          <a:ln>
            <a:solidFill>
              <a:srgbClr val="00CCFF"/>
            </a:solidFill>
          </a:ln>
        </p:spPr>
        <p:style>
          <a:lnRef idx="1">
            <a:schemeClr val="accent5">
              <a:hueOff val="1285709"/>
              <a:satOff val="2937"/>
              <a:lumOff val="-8137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1" tIns="41478" rIns="41478" bIns="41479" numCol="1" spcCol="1270" anchor="ctr" anchorCtr="0">
            <a:noAutofit/>
          </a:bodyPr>
          <a:lstStyle/>
          <a:p>
            <a:pPr marL="0" lvl="1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fr-FR" sz="22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Révisez la carte, imaginez comment vous la présenterez</a:t>
            </a:r>
            <a:endParaRPr lang="fr-FR" sz="2200" b="1" kern="12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23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Démarche de conception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632372" y="5448853"/>
            <a:ext cx="381000" cy="216959"/>
          </a:xfrm>
        </p:spPr>
        <p:txBody>
          <a:bodyPr/>
          <a:lstStyle/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  <p:sp>
        <p:nvSpPr>
          <p:cNvPr id="8" name="ZoneTexte 10"/>
          <p:cNvSpPr txBox="1"/>
          <p:nvPr/>
        </p:nvSpPr>
        <p:spPr>
          <a:xfrm>
            <a:off x="309666" y="4701967"/>
            <a:ext cx="90010" cy="148965"/>
          </a:xfrm>
          <a:prstGeom prst="rect">
            <a:avLst/>
          </a:prstGeom>
          <a:noFill/>
        </p:spPr>
        <p:txBody>
          <a:bodyPr wrap="square" lIns="71320" tIns="35662" rIns="71320" bIns="35662" rtlCol="0">
            <a:spAutoFit/>
          </a:bodyPr>
          <a:lstStyle/>
          <a:p>
            <a:pPr>
              <a:buSzPct val="400000"/>
              <a:buFont typeface="Wingdings" pitchFamily="2" charset="2"/>
              <a:buChar char="ü"/>
            </a:pPr>
            <a:r>
              <a:rPr lang="fr-FR" sz="500" dirty="0">
                <a:solidFill>
                  <a:srgbClr val="FF0000"/>
                </a:solidFill>
                <a:latin typeface="Calibri" pitchFamily="34" charset="0"/>
              </a:rPr>
              <a:t>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555776" y="913284"/>
            <a:ext cx="6480720" cy="4288384"/>
            <a:chOff x="2555776" y="1345332"/>
            <a:chExt cx="6480720" cy="4288384"/>
          </a:xfrm>
        </p:grpSpPr>
        <p:sp>
          <p:nvSpPr>
            <p:cNvPr id="25" name="AutoShape 5"/>
            <p:cNvSpPr>
              <a:spLocks noChangeArrowheads="1"/>
            </p:cNvSpPr>
            <p:nvPr/>
          </p:nvSpPr>
          <p:spPr bwMode="auto">
            <a:xfrm>
              <a:off x="4860032" y="2790483"/>
              <a:ext cx="1872208" cy="715089"/>
            </a:xfrm>
            <a:prstGeom prst="roundRect">
              <a:avLst>
                <a:gd name="adj" fmla="val 16667"/>
              </a:avLst>
            </a:prstGeom>
            <a:solidFill>
              <a:srgbClr val="FFFF61"/>
            </a:solidFill>
            <a:ln w="19050">
              <a:solidFill>
                <a:schemeClr val="tx2">
                  <a:lumMod val="95000"/>
                  <a:lumOff val="5000"/>
                </a:schemeClr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wrap="square">
              <a:spAutoFit/>
            </a:bodyPr>
            <a:lstStyle/>
            <a:p>
              <a:pPr algn="ctr"/>
              <a:r>
                <a:rPr lang="fr-FR" sz="1200" b="1" dirty="0" smtClean="0">
                  <a:solidFill>
                    <a:schemeClr val="tx2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Quelle organisation pour </a:t>
              </a:r>
            </a:p>
            <a:p>
              <a:pPr algn="ctr"/>
              <a:r>
                <a:rPr lang="fr-FR" sz="1200" b="1" dirty="0" smtClean="0">
                  <a:solidFill>
                    <a:schemeClr val="tx2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la fête</a:t>
              </a:r>
            </a:p>
            <a:p>
              <a:pPr algn="ctr"/>
              <a:r>
                <a:rPr lang="fr-FR" sz="1200" b="1" dirty="0" smtClean="0">
                  <a:solidFill>
                    <a:schemeClr val="tx2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de l’école ?</a:t>
              </a:r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6868806" y="4005654"/>
              <a:ext cx="2167690" cy="1216256"/>
              <a:chOff x="5572662" y="3811474"/>
              <a:chExt cx="2116464" cy="1406950"/>
            </a:xfrm>
          </p:grpSpPr>
          <p:sp>
            <p:nvSpPr>
              <p:cNvPr id="41" name="Rounded Rectangle 40"/>
              <p:cNvSpPr/>
              <p:nvPr/>
            </p:nvSpPr>
            <p:spPr>
              <a:xfrm>
                <a:off x="6065500" y="3811474"/>
                <a:ext cx="965163" cy="330660"/>
              </a:xfrm>
              <a:prstGeom prst="roundRect">
                <a:avLst/>
              </a:prstGeom>
              <a:solidFill>
                <a:srgbClr val="FFFF61"/>
              </a:solidFill>
              <a:ln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b="1" dirty="0" smtClean="0">
                    <a:solidFill>
                      <a:schemeClr val="accent4">
                        <a:lumMod val="95000"/>
                        <a:lumOff val="5000"/>
                      </a:schemeClr>
                    </a:solidFill>
                    <a:latin typeface="Calibri" panose="020F0502020204030204" pitchFamily="34" charset="0"/>
                  </a:rPr>
                  <a:t>Activités</a:t>
                </a:r>
                <a:endParaRPr lang="fr-FR" sz="1200" b="1" dirty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2" name="Rounded Rectangle 41"/>
              <p:cNvSpPr/>
              <p:nvPr/>
            </p:nvSpPr>
            <p:spPr>
              <a:xfrm>
                <a:off x="5572662" y="4885232"/>
                <a:ext cx="687424" cy="333192"/>
              </a:xfrm>
              <a:prstGeom prst="roundRect">
                <a:avLst/>
              </a:prstGeom>
              <a:solidFill>
                <a:srgbClr val="FFFF61"/>
              </a:solidFill>
              <a:ln>
                <a:solidFill>
                  <a:srgbClr val="02FF2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dirty="0" smtClean="0">
                    <a:solidFill>
                      <a:schemeClr val="accent4">
                        <a:lumMod val="95000"/>
                        <a:lumOff val="5000"/>
                      </a:schemeClr>
                    </a:solidFill>
                    <a:latin typeface="Calibri" panose="020F0502020204030204" pitchFamily="34" charset="0"/>
                  </a:rPr>
                  <a:t>Chant</a:t>
                </a:r>
                <a:endParaRPr lang="fr-FR" sz="1200" dirty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6384631" y="4894255"/>
                <a:ext cx="625250" cy="324169"/>
              </a:xfrm>
              <a:prstGeom prst="roundRect">
                <a:avLst/>
              </a:prstGeom>
              <a:solidFill>
                <a:srgbClr val="FFFF61"/>
              </a:solidFill>
              <a:ln>
                <a:solidFill>
                  <a:srgbClr val="02FF2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dirty="0" smtClean="0">
                    <a:solidFill>
                      <a:schemeClr val="accent4">
                        <a:lumMod val="95000"/>
                        <a:lumOff val="5000"/>
                      </a:schemeClr>
                    </a:solidFill>
                    <a:latin typeface="Calibri" panose="020F0502020204030204" pitchFamily="34" charset="0"/>
                  </a:rPr>
                  <a:t>Danse</a:t>
                </a:r>
                <a:endParaRPr lang="fr-FR" sz="1200" dirty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7113062" y="4894255"/>
                <a:ext cx="576064" cy="324169"/>
              </a:xfrm>
              <a:prstGeom prst="roundRect">
                <a:avLst/>
              </a:prstGeom>
              <a:solidFill>
                <a:srgbClr val="FFFF61"/>
              </a:solidFill>
              <a:ln>
                <a:solidFill>
                  <a:srgbClr val="02FF2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dirty="0" smtClean="0">
                    <a:solidFill>
                      <a:schemeClr val="accent4">
                        <a:lumMod val="95000"/>
                        <a:lumOff val="5000"/>
                      </a:schemeClr>
                    </a:solidFill>
                    <a:latin typeface="Calibri" panose="020F0502020204030204" pitchFamily="34" charset="0"/>
                  </a:rPr>
                  <a:t>Jeux</a:t>
                </a:r>
                <a:endParaRPr lang="fr-FR" sz="1200" dirty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5981716" y="4297660"/>
                <a:ext cx="1224136" cy="3204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200" i="1" dirty="0" err="1">
                    <a:latin typeface="Calibri" panose="020F0502020204030204" pitchFamily="34" charset="0"/>
                  </a:rPr>
                  <a:t>peuvent</a:t>
                </a:r>
                <a:r>
                  <a:rPr lang="de-DE" sz="1200" i="1" dirty="0">
                    <a:latin typeface="Calibri" panose="020F0502020204030204" pitchFamily="34" charset="0"/>
                  </a:rPr>
                  <a:t> </a:t>
                </a:r>
                <a:r>
                  <a:rPr lang="de-DE" sz="1200" i="1" dirty="0" err="1" smtClean="0">
                    <a:latin typeface="Calibri" panose="020F0502020204030204" pitchFamily="34" charset="0"/>
                  </a:rPr>
                  <a:t>être</a:t>
                </a:r>
                <a:endParaRPr lang="de-DE" sz="1200" i="1" dirty="0">
                  <a:latin typeface="Calibri" panose="020F0502020204030204" pitchFamily="34" charset="0"/>
                </a:endParaRPr>
              </a:p>
            </p:txBody>
          </p:sp>
          <p:cxnSp>
            <p:nvCxnSpPr>
              <p:cNvPr id="46" name="Straight Connector 45"/>
              <p:cNvCxnSpPr>
                <a:stCxn id="41" idx="2"/>
              </p:cNvCxnSpPr>
              <p:nvPr/>
            </p:nvCxnSpPr>
            <p:spPr>
              <a:xfrm>
                <a:off x="6548081" y="4142134"/>
                <a:ext cx="13977" cy="159426"/>
              </a:xfrm>
              <a:prstGeom prst="line">
                <a:avLst/>
              </a:prstGeom>
              <a:ln w="19050">
                <a:solidFill>
                  <a:schemeClr val="tx2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>
                <a:endCxn id="42" idx="0"/>
              </p:cNvCxnSpPr>
              <p:nvPr/>
            </p:nvCxnSpPr>
            <p:spPr>
              <a:xfrm flipH="1">
                <a:off x="5916374" y="4574659"/>
                <a:ext cx="499139" cy="310573"/>
              </a:xfrm>
              <a:prstGeom prst="straightConnector1">
                <a:avLst/>
              </a:prstGeom>
              <a:ln w="19050">
                <a:solidFill>
                  <a:schemeClr val="tx2">
                    <a:lumMod val="95000"/>
                    <a:lumOff val="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/>
              <p:cNvCxnSpPr>
                <a:stCxn id="45" idx="2"/>
                <a:endCxn id="43" idx="0"/>
              </p:cNvCxnSpPr>
              <p:nvPr/>
            </p:nvCxnSpPr>
            <p:spPr>
              <a:xfrm>
                <a:off x="6593784" y="4618089"/>
                <a:ext cx="103473" cy="276166"/>
              </a:xfrm>
              <a:prstGeom prst="straightConnector1">
                <a:avLst/>
              </a:prstGeom>
              <a:ln w="19050">
                <a:solidFill>
                  <a:schemeClr val="tx2">
                    <a:lumMod val="95000"/>
                    <a:lumOff val="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>
                <a:endCxn id="44" idx="0"/>
              </p:cNvCxnSpPr>
              <p:nvPr/>
            </p:nvCxnSpPr>
            <p:spPr>
              <a:xfrm>
                <a:off x="6707647" y="4574659"/>
                <a:ext cx="693447" cy="319596"/>
              </a:xfrm>
              <a:prstGeom prst="straightConnector1">
                <a:avLst/>
              </a:prstGeom>
              <a:ln w="19050">
                <a:solidFill>
                  <a:schemeClr val="tx2">
                    <a:lumMod val="95000"/>
                    <a:lumOff val="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Rounded Rectangle 59"/>
            <p:cNvSpPr/>
            <p:nvPr/>
          </p:nvSpPr>
          <p:spPr>
            <a:xfrm>
              <a:off x="3835716" y="1489348"/>
              <a:ext cx="736284" cy="288032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E</a:t>
              </a:r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nfants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4728842" y="1489348"/>
              <a:ext cx="707254" cy="288032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P</a:t>
              </a:r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arents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5824156" y="1483119"/>
              <a:ext cx="982069" cy="322633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Comité de parents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4863879" y="4005406"/>
              <a:ext cx="1144433" cy="286092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Logistique</a:t>
              </a:r>
              <a:endParaRPr lang="fr-FR" sz="1200" b="1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4298129" y="4873724"/>
              <a:ext cx="724278" cy="471960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Boire-manger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5004048" y="5161756"/>
              <a:ext cx="1046589" cy="471960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Salles - cour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5796136" y="4933878"/>
              <a:ext cx="943952" cy="288032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Nettoyage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4488214" y="2219819"/>
              <a:ext cx="875874" cy="323246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Invités</a:t>
              </a:r>
              <a:endParaRPr lang="fr-FR" sz="1200" b="1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6876256" y="1345332"/>
              <a:ext cx="917967" cy="288032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Directeur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7884368" y="1500201"/>
              <a:ext cx="1068991" cy="263936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Enseignants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6223549" y="2189778"/>
              <a:ext cx="1228771" cy="310781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Organisateurs</a:t>
              </a:r>
              <a:endParaRPr lang="fr-FR" sz="1200" b="1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2843808" y="4005655"/>
              <a:ext cx="1134455" cy="285843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Financements</a:t>
              </a:r>
              <a:endParaRPr lang="fr-FR" sz="1200" b="1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2555776" y="4933879"/>
              <a:ext cx="917967" cy="288032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Cotisations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3566669" y="4941679"/>
              <a:ext cx="608578" cy="280232"/>
            </a:xfrm>
            <a:prstGeom prst="roundRect">
              <a:avLst/>
            </a:prstGeom>
            <a:solidFill>
              <a:srgbClr val="FFFF61"/>
            </a:solidFill>
            <a:ln>
              <a:solidFill>
                <a:srgbClr val="02FF2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 smtClean="0">
                  <a:solidFill>
                    <a:schemeClr val="accent4">
                      <a:lumMod val="95000"/>
                      <a:lumOff val="5000"/>
                    </a:schemeClr>
                  </a:solidFill>
                  <a:latin typeface="Calibri" panose="020F0502020204030204" pitchFamily="34" charset="0"/>
                </a:rPr>
                <a:t>Dons</a:t>
              </a:r>
              <a:endParaRPr lang="fr-FR" sz="1200" dirty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88" name="Straight Connector 87"/>
            <p:cNvCxnSpPr/>
            <p:nvPr/>
          </p:nvCxnSpPr>
          <p:spPr>
            <a:xfrm flipH="1" flipV="1">
              <a:off x="5022407" y="2550131"/>
              <a:ext cx="232022" cy="24035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flipV="1">
              <a:off x="6315191" y="2522406"/>
              <a:ext cx="273033" cy="266889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endCxn id="60" idx="2"/>
            </p:cNvCxnSpPr>
            <p:nvPr/>
          </p:nvCxnSpPr>
          <p:spPr>
            <a:xfrm flipH="1" flipV="1">
              <a:off x="4203858" y="1777380"/>
              <a:ext cx="219087" cy="171600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endCxn id="61" idx="2"/>
            </p:cNvCxnSpPr>
            <p:nvPr/>
          </p:nvCxnSpPr>
          <p:spPr>
            <a:xfrm flipV="1">
              <a:off x="4863879" y="1777380"/>
              <a:ext cx="218590" cy="165290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/>
            <p:nvPr/>
          </p:nvSpPr>
          <p:spPr>
            <a:xfrm>
              <a:off x="4038316" y="1849388"/>
              <a:ext cx="1253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i="1" dirty="0" smtClean="0">
                  <a:latin typeface="Calibri" panose="020F0502020204030204" pitchFamily="34" charset="0"/>
                </a:rPr>
                <a:t>sont</a:t>
              </a:r>
              <a:endParaRPr lang="de-DE" sz="1200" i="1" dirty="0">
                <a:latin typeface="Calibri" panose="020F0502020204030204" pitchFamily="34" charset="0"/>
              </a:endParaRPr>
            </a:p>
          </p:txBody>
        </p:sp>
        <p:cxnSp>
          <p:nvCxnSpPr>
            <p:cNvPr id="108" name="Straight Connector 107"/>
            <p:cNvCxnSpPr/>
            <p:nvPr/>
          </p:nvCxnSpPr>
          <p:spPr>
            <a:xfrm flipH="1" flipV="1">
              <a:off x="4728842" y="2094824"/>
              <a:ext cx="131191" cy="9495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1" name="TextBox 110"/>
            <p:cNvSpPr txBox="1"/>
            <p:nvPr/>
          </p:nvSpPr>
          <p:spPr>
            <a:xfrm>
              <a:off x="6524986" y="1849388"/>
              <a:ext cx="1253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i="1" dirty="0" smtClean="0">
                  <a:latin typeface="Calibri" panose="020F0502020204030204" pitchFamily="34" charset="0"/>
                </a:rPr>
                <a:t>sont</a:t>
              </a:r>
              <a:endParaRPr lang="de-DE" sz="1200" i="1" dirty="0">
                <a:latin typeface="Calibri" panose="020F0502020204030204" pitchFamily="34" charset="0"/>
              </a:endParaRPr>
            </a:p>
          </p:txBody>
        </p:sp>
        <p:cxnSp>
          <p:nvCxnSpPr>
            <p:cNvPr id="112" name="Straight Arrow Connector 111"/>
            <p:cNvCxnSpPr>
              <a:stCxn id="111" idx="0"/>
            </p:cNvCxnSpPr>
            <p:nvPr/>
          </p:nvCxnSpPr>
          <p:spPr>
            <a:xfrm flipV="1">
              <a:off x="7151868" y="1613344"/>
              <a:ext cx="125482" cy="236044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flipV="1">
              <a:off x="7361479" y="1805076"/>
              <a:ext cx="658039" cy="133909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/>
            <p:nvPr/>
          </p:nvCxnSpPr>
          <p:spPr>
            <a:xfrm flipH="1" flipV="1">
              <a:off x="6524986" y="1830725"/>
              <a:ext cx="476934" cy="106793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>
              <a:stCxn id="75" idx="0"/>
            </p:cNvCxnSpPr>
            <p:nvPr/>
          </p:nvCxnSpPr>
          <p:spPr>
            <a:xfrm flipV="1">
              <a:off x="6837935" y="2094824"/>
              <a:ext cx="86795" cy="9495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65" idx="0"/>
            </p:cNvCxnSpPr>
            <p:nvPr/>
          </p:nvCxnSpPr>
          <p:spPr>
            <a:xfrm flipV="1">
              <a:off x="5436096" y="3519244"/>
              <a:ext cx="273032" cy="486162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>
              <a:stCxn id="76" idx="0"/>
            </p:cNvCxnSpPr>
            <p:nvPr/>
          </p:nvCxnSpPr>
          <p:spPr>
            <a:xfrm flipV="1">
              <a:off x="3411036" y="3516144"/>
              <a:ext cx="1522265" cy="489511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>
              <a:endCxn id="41" idx="0"/>
            </p:cNvCxnSpPr>
            <p:nvPr/>
          </p:nvCxnSpPr>
          <p:spPr>
            <a:xfrm>
              <a:off x="6315190" y="3513372"/>
              <a:ext cx="1552644" cy="492282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5" name="TextBox 134"/>
            <p:cNvSpPr txBox="1"/>
            <p:nvPr/>
          </p:nvSpPr>
          <p:spPr>
            <a:xfrm>
              <a:off x="2685755" y="4441676"/>
              <a:ext cx="12925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i="1" dirty="0">
                  <a:latin typeface="Calibri" panose="020F0502020204030204" pitchFamily="34" charset="0"/>
                </a:rPr>
                <a:t>p</a:t>
              </a:r>
              <a:r>
                <a:rPr lang="de-DE" sz="1200" i="1" dirty="0" smtClean="0">
                  <a:latin typeface="Calibri" panose="020F0502020204030204" pitchFamily="34" charset="0"/>
                </a:rPr>
                <a:t>roviennent de</a:t>
              </a:r>
              <a:endParaRPr lang="de-DE" sz="1200" i="1" dirty="0">
                <a:latin typeface="Calibri" panose="020F0502020204030204" pitchFamily="34" charset="0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4723760" y="4482786"/>
              <a:ext cx="1253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de-DE" sz="1200" dirty="0">
                <a:latin typeface="Calibri" panose="020F0502020204030204" pitchFamily="34" charset="0"/>
              </a:endParaRPr>
            </a:p>
          </p:txBody>
        </p:sp>
        <p:cxnSp>
          <p:nvCxnSpPr>
            <p:cNvPr id="50" name="Straight Arrow Connector 49"/>
            <p:cNvCxnSpPr>
              <a:stCxn id="135" idx="2"/>
              <a:endCxn id="77" idx="0"/>
            </p:cNvCxnSpPr>
            <p:nvPr/>
          </p:nvCxnSpPr>
          <p:spPr>
            <a:xfrm flipH="1">
              <a:off x="3014760" y="4718675"/>
              <a:ext cx="317249" cy="215204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endCxn id="78" idx="0"/>
            </p:cNvCxnSpPr>
            <p:nvPr/>
          </p:nvCxnSpPr>
          <p:spPr>
            <a:xfrm>
              <a:off x="3459484" y="4718675"/>
              <a:ext cx="411474" cy="223004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endCxn id="70" idx="0"/>
            </p:cNvCxnSpPr>
            <p:nvPr/>
          </p:nvCxnSpPr>
          <p:spPr>
            <a:xfrm>
              <a:off x="5449578" y="4768629"/>
              <a:ext cx="77765" cy="393127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5081552" y="4441676"/>
              <a:ext cx="8959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i="1" dirty="0">
                  <a:latin typeface="Calibri" panose="020F0502020204030204" pitchFamily="34" charset="0"/>
                </a:rPr>
                <a:t>à</a:t>
              </a:r>
              <a:r>
                <a:rPr lang="de-DE" sz="1200" i="1" dirty="0" smtClean="0">
                  <a:latin typeface="Calibri" panose="020F0502020204030204" pitchFamily="34" charset="0"/>
                </a:rPr>
                <a:t> préparer</a:t>
              </a:r>
              <a:endParaRPr lang="de-DE" sz="1200" i="1" dirty="0">
                <a:latin typeface="Calibri" panose="020F0502020204030204" pitchFamily="34" charset="0"/>
              </a:endParaRPr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>
              <a:off x="5527342" y="4777660"/>
              <a:ext cx="296814" cy="156218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>
              <a:stCxn id="136" idx="2"/>
            </p:cNvCxnSpPr>
            <p:nvPr/>
          </p:nvCxnSpPr>
          <p:spPr>
            <a:xfrm flipH="1">
              <a:off x="4926151" y="4759785"/>
              <a:ext cx="424491" cy="109068"/>
            </a:xfrm>
            <a:prstGeom prst="straightConnector1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5421781" y="4297660"/>
              <a:ext cx="14315" cy="137818"/>
            </a:xfrm>
            <a:prstGeom prst="line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3357756" y="4341181"/>
              <a:ext cx="14315" cy="137818"/>
            </a:xfrm>
            <a:prstGeom prst="line">
              <a:avLst/>
            </a:prstGeom>
            <a:ln w="19050">
              <a:solidFill>
                <a:schemeClr val="tx2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Organigramme : Connecteur 76"/>
            <p:cNvSpPr/>
            <p:nvPr/>
          </p:nvSpPr>
          <p:spPr>
            <a:xfrm>
              <a:off x="5050925" y="2566314"/>
              <a:ext cx="203504" cy="155436"/>
            </a:xfrm>
            <a:prstGeom prst="flowChartConnector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00" dirty="0">
                  <a:solidFill>
                    <a:schemeClr val="tx1"/>
                  </a:solidFill>
                  <a:latin typeface="Calibri" panose="020F0502020204030204" pitchFamily="34" charset="0"/>
                </a:rPr>
                <a:t>2</a:t>
              </a:r>
            </a:p>
          </p:txBody>
        </p:sp>
        <p:sp>
          <p:nvSpPr>
            <p:cNvPr id="84" name="Organigramme : Connecteur 76"/>
            <p:cNvSpPr/>
            <p:nvPr/>
          </p:nvSpPr>
          <p:spPr>
            <a:xfrm>
              <a:off x="6361953" y="2566314"/>
              <a:ext cx="203504" cy="155436"/>
            </a:xfrm>
            <a:prstGeom prst="flowChartConnector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00" dirty="0">
                  <a:solidFill>
                    <a:schemeClr val="tx1"/>
                  </a:solidFill>
                  <a:latin typeface="Calibri" panose="020F0502020204030204" pitchFamily="34" charset="0"/>
                </a:rPr>
                <a:t>1</a:t>
              </a:r>
            </a:p>
          </p:txBody>
        </p:sp>
        <p:sp>
          <p:nvSpPr>
            <p:cNvPr id="85" name="Organigramme : Connecteur 76"/>
            <p:cNvSpPr/>
            <p:nvPr/>
          </p:nvSpPr>
          <p:spPr>
            <a:xfrm>
              <a:off x="6864475" y="3623056"/>
              <a:ext cx="203504" cy="155436"/>
            </a:xfrm>
            <a:prstGeom prst="flowChartConnector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3</a:t>
              </a:r>
              <a:endParaRPr lang="fr-FR" sz="10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86" name="Organigramme : Connecteur 76"/>
            <p:cNvSpPr/>
            <p:nvPr/>
          </p:nvSpPr>
          <p:spPr>
            <a:xfrm>
              <a:off x="5470860" y="3641596"/>
              <a:ext cx="203504" cy="155436"/>
            </a:xfrm>
            <a:prstGeom prst="flowChartConnector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00" dirty="0">
                  <a:solidFill>
                    <a:schemeClr val="tx1"/>
                  </a:solidFill>
                  <a:latin typeface="Calibri" panose="020F0502020204030204" pitchFamily="34" charset="0"/>
                </a:rPr>
                <a:t>4</a:t>
              </a:r>
            </a:p>
          </p:txBody>
        </p:sp>
        <p:sp>
          <p:nvSpPr>
            <p:cNvPr id="87" name="Organigramme : Connecteur 76"/>
            <p:cNvSpPr/>
            <p:nvPr/>
          </p:nvSpPr>
          <p:spPr>
            <a:xfrm>
              <a:off x="4176513" y="3641596"/>
              <a:ext cx="203504" cy="155436"/>
            </a:xfrm>
            <a:prstGeom prst="flowChartConnector">
              <a:avLst/>
            </a:prstGeom>
            <a:ln w="31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00" dirty="0">
                  <a:solidFill>
                    <a:schemeClr val="tx1"/>
                  </a:solidFill>
                  <a:latin typeface="Calibri" panose="020F0502020204030204" pitchFamily="34" charset="0"/>
                </a:rPr>
                <a:t>5</a:t>
              </a:r>
            </a:p>
          </p:txBody>
        </p:sp>
      </p:grpSp>
      <p:cxnSp>
        <p:nvCxnSpPr>
          <p:cNvPr id="63" name="Straight Connector 127"/>
          <p:cNvCxnSpPr/>
          <p:nvPr/>
        </p:nvCxnSpPr>
        <p:spPr>
          <a:xfrm flipV="1">
            <a:off x="3419872" y="2118083"/>
            <a:ext cx="1303888" cy="1459498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Organigramme : Connecteur 76"/>
          <p:cNvSpPr/>
          <p:nvPr/>
        </p:nvSpPr>
        <p:spPr>
          <a:xfrm>
            <a:off x="4080464" y="2641476"/>
            <a:ext cx="203504" cy="155436"/>
          </a:xfrm>
          <a:prstGeom prst="flowChartConnector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  <a:latin typeface="Calibri" panose="020F0502020204030204" pitchFamily="34" charset="0"/>
              </a:rPr>
              <a:t>6</a:t>
            </a:r>
          </a:p>
        </p:txBody>
      </p:sp>
      <p:cxnSp>
        <p:nvCxnSpPr>
          <p:cNvPr id="81" name="Straight Connector 127"/>
          <p:cNvCxnSpPr>
            <a:stCxn id="41" idx="0"/>
          </p:cNvCxnSpPr>
          <p:nvPr/>
        </p:nvCxnSpPr>
        <p:spPr>
          <a:xfrm flipH="1" flipV="1">
            <a:off x="6876256" y="2065412"/>
            <a:ext cx="991578" cy="1508194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Organigramme : Connecteur 76"/>
          <p:cNvSpPr/>
          <p:nvPr/>
        </p:nvSpPr>
        <p:spPr>
          <a:xfrm>
            <a:off x="7259727" y="2721475"/>
            <a:ext cx="203504" cy="155436"/>
          </a:xfrm>
          <a:prstGeom prst="flowChartConnector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7</a:t>
            </a:r>
            <a:endParaRPr lang="fr-FR" sz="10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Rounded Rectangle 60"/>
          <p:cNvSpPr/>
          <p:nvPr/>
        </p:nvSpPr>
        <p:spPr>
          <a:xfrm>
            <a:off x="3411036" y="1471982"/>
            <a:ext cx="707254" cy="288032"/>
          </a:xfrm>
          <a:prstGeom prst="roundRect">
            <a:avLst/>
          </a:prstGeom>
          <a:solidFill>
            <a:srgbClr val="FFFF61"/>
          </a:solidFill>
          <a:ln>
            <a:solidFill>
              <a:srgbClr val="02FF2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Maire</a:t>
            </a:r>
            <a:endParaRPr lang="fr-FR" sz="1200" dirty="0">
              <a:solidFill>
                <a:schemeClr val="accent4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91" name="Straight Arrow Connector 100"/>
          <p:cNvCxnSpPr/>
          <p:nvPr/>
        </p:nvCxnSpPr>
        <p:spPr>
          <a:xfrm flipH="1">
            <a:off x="4175247" y="1638488"/>
            <a:ext cx="287826" cy="19930"/>
          </a:xfrm>
          <a:prstGeom prst="straightConnector1">
            <a:avLst/>
          </a:prstGeom>
          <a:ln w="19050">
            <a:solidFill>
              <a:schemeClr val="tx2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4639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6" grpId="0" animBg="1"/>
      <p:bldP spid="82" grpId="0" animBg="1"/>
      <p:bldP spid="9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10"/>
          <p:cNvSpPr txBox="1"/>
          <p:nvPr/>
        </p:nvSpPr>
        <p:spPr>
          <a:xfrm>
            <a:off x="302898" y="3596028"/>
            <a:ext cx="90010" cy="148965"/>
          </a:xfrm>
          <a:prstGeom prst="rect">
            <a:avLst/>
          </a:prstGeom>
          <a:noFill/>
        </p:spPr>
        <p:txBody>
          <a:bodyPr wrap="square" lIns="71320" tIns="35662" rIns="71320" bIns="35662" rtlCol="0">
            <a:spAutoFit/>
          </a:bodyPr>
          <a:lstStyle/>
          <a:p>
            <a:pPr>
              <a:buSzPct val="400000"/>
              <a:buFont typeface="Wingdings" pitchFamily="2" charset="2"/>
              <a:buChar char="ü"/>
            </a:pPr>
            <a:r>
              <a:rPr lang="fr-FR" sz="500" dirty="0">
                <a:solidFill>
                  <a:srgbClr val="FF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Synthèse</a:t>
            </a:r>
            <a:r>
              <a:rPr lang="de-DE" dirty="0" smtClean="0"/>
              <a:t> 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D44298B-E838-4AB2-BFC0-BD0EA66F0BBD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  <p:sp>
        <p:nvSpPr>
          <p:cNvPr id="4" name="ZoneTexte 10"/>
          <p:cNvSpPr txBox="1"/>
          <p:nvPr/>
        </p:nvSpPr>
        <p:spPr>
          <a:xfrm>
            <a:off x="309405" y="3321915"/>
            <a:ext cx="90010" cy="148965"/>
          </a:xfrm>
          <a:prstGeom prst="rect">
            <a:avLst/>
          </a:prstGeom>
          <a:noFill/>
        </p:spPr>
        <p:txBody>
          <a:bodyPr wrap="square" lIns="71320" tIns="35662" rIns="71320" bIns="35662" rtlCol="0">
            <a:spAutoFit/>
          </a:bodyPr>
          <a:lstStyle/>
          <a:p>
            <a:pPr>
              <a:buSzPct val="400000"/>
              <a:buFont typeface="Wingdings" pitchFamily="2" charset="2"/>
              <a:buChar char="ü"/>
            </a:pPr>
            <a:r>
              <a:rPr lang="fr-FR" sz="500" dirty="0">
                <a:solidFill>
                  <a:srgbClr val="FF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05526" y="3866413"/>
            <a:ext cx="90010" cy="148965"/>
          </a:xfrm>
          <a:prstGeom prst="rect">
            <a:avLst/>
          </a:prstGeom>
          <a:noFill/>
        </p:spPr>
        <p:txBody>
          <a:bodyPr wrap="square" lIns="71320" tIns="35662" rIns="71320" bIns="35662" rtlCol="0">
            <a:spAutoFit/>
          </a:bodyPr>
          <a:lstStyle/>
          <a:p>
            <a:pPr>
              <a:buSzPct val="400000"/>
              <a:buFont typeface="Wingdings" pitchFamily="2" charset="2"/>
              <a:buChar char="ü"/>
            </a:pPr>
            <a:r>
              <a:rPr lang="fr-FR" sz="500" dirty="0">
                <a:solidFill>
                  <a:srgbClr val="FF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12" name="ZoneTexte 10"/>
          <p:cNvSpPr txBox="1"/>
          <p:nvPr/>
        </p:nvSpPr>
        <p:spPr>
          <a:xfrm>
            <a:off x="303794" y="4148868"/>
            <a:ext cx="90010" cy="148965"/>
          </a:xfrm>
          <a:prstGeom prst="rect">
            <a:avLst/>
          </a:prstGeom>
          <a:noFill/>
        </p:spPr>
        <p:txBody>
          <a:bodyPr wrap="square" lIns="71320" tIns="35662" rIns="71320" bIns="35662" rtlCol="0">
            <a:spAutoFit/>
          </a:bodyPr>
          <a:lstStyle/>
          <a:p>
            <a:pPr>
              <a:buSzPct val="400000"/>
              <a:buFont typeface="Wingdings" pitchFamily="2" charset="2"/>
              <a:buChar char="ü"/>
            </a:pPr>
            <a:r>
              <a:rPr lang="fr-FR" sz="500" dirty="0">
                <a:solidFill>
                  <a:srgbClr val="FF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13" name="ZoneTexte 10"/>
          <p:cNvSpPr txBox="1"/>
          <p:nvPr/>
        </p:nvSpPr>
        <p:spPr>
          <a:xfrm>
            <a:off x="303794" y="4414858"/>
            <a:ext cx="90010" cy="148965"/>
          </a:xfrm>
          <a:prstGeom prst="rect">
            <a:avLst/>
          </a:prstGeom>
          <a:noFill/>
        </p:spPr>
        <p:txBody>
          <a:bodyPr wrap="square" lIns="71320" tIns="35662" rIns="71320" bIns="35662" rtlCol="0">
            <a:spAutoFit/>
          </a:bodyPr>
          <a:lstStyle/>
          <a:p>
            <a:pPr>
              <a:buSzPct val="400000"/>
              <a:buFont typeface="Wingdings" pitchFamily="2" charset="2"/>
              <a:buChar char="ü"/>
            </a:pPr>
            <a:r>
              <a:rPr lang="fr-FR" sz="500" dirty="0">
                <a:solidFill>
                  <a:srgbClr val="FF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14" name="ZoneTexte 10"/>
          <p:cNvSpPr txBox="1"/>
          <p:nvPr/>
        </p:nvSpPr>
        <p:spPr>
          <a:xfrm>
            <a:off x="307818" y="4699092"/>
            <a:ext cx="90010" cy="148965"/>
          </a:xfrm>
          <a:prstGeom prst="rect">
            <a:avLst/>
          </a:prstGeom>
          <a:noFill/>
        </p:spPr>
        <p:txBody>
          <a:bodyPr wrap="square" lIns="71320" tIns="35662" rIns="71320" bIns="35662" rtlCol="0">
            <a:spAutoFit/>
          </a:bodyPr>
          <a:lstStyle/>
          <a:p>
            <a:pPr>
              <a:buSzPct val="400000"/>
              <a:buFont typeface="Wingdings" pitchFamily="2" charset="2"/>
              <a:buChar char="ü"/>
            </a:pPr>
            <a:r>
              <a:rPr lang="fr-FR" sz="500" dirty="0">
                <a:solidFill>
                  <a:srgbClr val="FF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2" name="Oval 1"/>
          <p:cNvSpPr/>
          <p:nvPr/>
        </p:nvSpPr>
        <p:spPr>
          <a:xfrm>
            <a:off x="4499992" y="841276"/>
            <a:ext cx="2729383" cy="1080120"/>
          </a:xfrm>
          <a:prstGeom prst="ellipse">
            <a:avLst/>
          </a:prstGeom>
          <a:solidFill>
            <a:srgbClr val="FFFF6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2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Démarche de conception</a:t>
            </a:r>
            <a:endParaRPr lang="fr-FR" sz="2200" b="1" dirty="0">
              <a:solidFill>
                <a:schemeClr val="tx2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4197" y="1705372"/>
            <a:ext cx="875995" cy="8074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0" name="Explosion 1 29"/>
          <p:cNvSpPr/>
          <p:nvPr/>
        </p:nvSpPr>
        <p:spPr>
          <a:xfrm rot="21056236">
            <a:off x="2811883" y="1151558"/>
            <a:ext cx="1851224" cy="1569942"/>
          </a:xfrm>
          <a:prstGeom prst="irregularSeal1">
            <a:avLst/>
          </a:prstGeom>
          <a:solidFill>
            <a:srgbClr val="02FF2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29198" indent="-285750">
              <a:buFont typeface="Symbol" panose="05050102010706020507" pitchFamily="18" charset="2"/>
              <a:buChar char="±"/>
              <a:defRPr/>
            </a:pP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15 </a:t>
            </a:r>
          </a:p>
          <a:p>
            <a:pPr marL="43448">
              <a:defRPr/>
            </a:pPr>
            <a:r>
              <a:rPr lang="fr-F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m</a:t>
            </a:r>
            <a:r>
              <a:rPr lang="fr-CA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ots-clés</a:t>
            </a:r>
            <a:endParaRPr lang="fr-CA" sz="16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3289548"/>
            <a:ext cx="885832" cy="648072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3421863" y="3289548"/>
            <a:ext cx="32137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>
                <a:latin typeface="Calibri" panose="020F0502020204030204" pitchFamily="34" charset="0"/>
              </a:rPr>
              <a:t>Concepts </a:t>
            </a:r>
            <a:r>
              <a:rPr lang="fr-FR" sz="3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pertinents</a:t>
            </a:r>
          </a:p>
          <a:p>
            <a:r>
              <a:rPr lang="fr-FR" sz="28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Nouveaux</a:t>
            </a:r>
            <a:r>
              <a:rPr lang="fr-FR" sz="2200" dirty="0" smtClean="0">
                <a:latin typeface="Calibri" panose="020F0502020204030204" pitchFamily="34" charset="0"/>
              </a:rPr>
              <a:t> concepts ?</a:t>
            </a:r>
            <a:endParaRPr lang="fr-FR" sz="2200" dirty="0">
              <a:latin typeface="Calibri" panose="020F0502020204030204" pitchFamily="34" charset="0"/>
            </a:endParaRPr>
          </a:p>
        </p:txBody>
      </p:sp>
      <p:sp>
        <p:nvSpPr>
          <p:cNvPr id="66" name="Text Box 31"/>
          <p:cNvSpPr txBox="1">
            <a:spLocks noChangeArrowheads="1"/>
          </p:cNvSpPr>
          <p:nvPr/>
        </p:nvSpPr>
        <p:spPr bwMode="auto">
          <a:xfrm>
            <a:off x="4427984" y="4587721"/>
            <a:ext cx="2469422" cy="707886"/>
          </a:xfrm>
          <a:prstGeom prst="rect">
            <a:avLst/>
          </a:prstGeom>
          <a:solidFill>
            <a:srgbClr val="00CCFF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000" b="1" dirty="0" smtClean="0">
                <a:sym typeface="Symbol" panose="05050102010706020507" pitchFamily="18" charset="2"/>
              </a:rPr>
              <a:t>25-</a:t>
            </a:r>
            <a:r>
              <a:rPr lang="fr-FR" sz="2000" b="1" dirty="0" smtClean="0">
                <a:latin typeface="Calibri" panose="020F0502020204030204" pitchFamily="34" charset="0"/>
                <a:sym typeface="Symbol" panose="05050102010706020507" pitchFamily="18" charset="2"/>
              </a:rPr>
              <a:t>40 concepts</a:t>
            </a:r>
          </a:p>
          <a:p>
            <a:pPr algn="ctr"/>
            <a:r>
              <a:rPr lang="de-DE" sz="2000" b="1" dirty="0" err="1" smtClean="0">
                <a:latin typeface="Calibri" panose="020F0502020204030204" pitchFamily="34" charset="0"/>
                <a:sym typeface="Symbol" panose="05050102010706020507" pitchFamily="18" charset="2"/>
              </a:rPr>
              <a:t>Trois</a:t>
            </a:r>
            <a:r>
              <a:rPr lang="de-DE" sz="2000" b="1" dirty="0" smtClean="0">
                <a:latin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de-DE" sz="2000" b="1" dirty="0" err="1" smtClean="0">
                <a:latin typeface="Calibri" panose="020F0502020204030204" pitchFamily="34" charset="0"/>
                <a:sym typeface="Symbol" panose="05050102010706020507" pitchFamily="18" charset="2"/>
              </a:rPr>
              <a:t>niveaux</a:t>
            </a:r>
            <a:endParaRPr lang="en-US" sz="2000" dirty="0">
              <a:latin typeface="Calibri" panose="020F0502020204030204" pitchFamily="34" charset="0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6634807" y="2410425"/>
            <a:ext cx="2185665" cy="1924676"/>
            <a:chOff x="6148811" y="3281720"/>
            <a:chExt cx="2622226" cy="2060365"/>
          </a:xfrm>
        </p:grpSpPr>
        <p:grpSp>
          <p:nvGrpSpPr>
            <p:cNvPr id="50" name="Group 49"/>
            <p:cNvGrpSpPr/>
            <p:nvPr/>
          </p:nvGrpSpPr>
          <p:grpSpPr>
            <a:xfrm>
              <a:off x="6148811" y="3281720"/>
              <a:ext cx="2622226" cy="2060365"/>
              <a:chOff x="6261818" y="3661621"/>
              <a:chExt cx="2508185" cy="1628496"/>
            </a:xfrm>
          </p:grpSpPr>
          <p:sp>
            <p:nvSpPr>
              <p:cNvPr id="69" name="Oval 68"/>
              <p:cNvSpPr/>
              <p:nvPr/>
            </p:nvSpPr>
            <p:spPr>
              <a:xfrm>
                <a:off x="7221141" y="3661621"/>
                <a:ext cx="547884" cy="360040"/>
              </a:xfrm>
              <a:prstGeom prst="ellipse">
                <a:avLst/>
              </a:prstGeom>
              <a:noFill/>
              <a:ln>
                <a:solidFill>
                  <a:schemeClr val="tx2">
                    <a:lumMod val="95000"/>
                    <a:lumOff val="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673257" y="4267927"/>
                <a:ext cx="547884" cy="360040"/>
              </a:xfrm>
              <a:prstGeom prst="ellipse">
                <a:avLst/>
              </a:prstGeom>
              <a:noFill/>
              <a:ln>
                <a:solidFill>
                  <a:schemeClr val="tx2">
                    <a:lumMod val="95000"/>
                    <a:lumOff val="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7869483" y="4276663"/>
                <a:ext cx="547884" cy="360040"/>
              </a:xfrm>
              <a:prstGeom prst="ellipse">
                <a:avLst/>
              </a:prstGeom>
              <a:noFill/>
              <a:ln>
                <a:solidFill>
                  <a:schemeClr val="tx2">
                    <a:lumMod val="95000"/>
                    <a:lumOff val="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6261818" y="4930077"/>
                <a:ext cx="547884" cy="360040"/>
              </a:xfrm>
              <a:prstGeom prst="ellipse">
                <a:avLst/>
              </a:prstGeom>
              <a:noFill/>
              <a:ln>
                <a:solidFill>
                  <a:schemeClr val="tx2">
                    <a:lumMod val="95000"/>
                    <a:lumOff val="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7595541" y="4930077"/>
                <a:ext cx="547884" cy="360040"/>
              </a:xfrm>
              <a:prstGeom prst="ellipse">
                <a:avLst/>
              </a:prstGeom>
              <a:noFill/>
              <a:ln>
                <a:solidFill>
                  <a:schemeClr val="tx2">
                    <a:lumMod val="95000"/>
                    <a:lumOff val="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6899716" y="4930077"/>
                <a:ext cx="547884" cy="360040"/>
              </a:xfrm>
              <a:prstGeom prst="ellipse">
                <a:avLst/>
              </a:prstGeom>
              <a:noFill/>
              <a:ln>
                <a:solidFill>
                  <a:schemeClr val="tx2">
                    <a:lumMod val="95000"/>
                    <a:lumOff val="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8222119" y="4928214"/>
                <a:ext cx="547884" cy="360040"/>
              </a:xfrm>
              <a:prstGeom prst="ellipse">
                <a:avLst/>
              </a:prstGeom>
              <a:noFill/>
              <a:ln>
                <a:solidFill>
                  <a:schemeClr val="tx2">
                    <a:lumMod val="95000"/>
                    <a:lumOff val="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76" name="Straight Connector 75"/>
              <p:cNvCxnSpPr>
                <a:stCxn id="69" idx="4"/>
                <a:endCxn id="70" idx="0"/>
              </p:cNvCxnSpPr>
              <p:nvPr/>
            </p:nvCxnSpPr>
            <p:spPr>
              <a:xfrm flipH="1">
                <a:off x="6947199" y="4021661"/>
                <a:ext cx="547884" cy="246266"/>
              </a:xfrm>
              <a:prstGeom prst="line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69" idx="4"/>
                <a:endCxn id="71" idx="0"/>
              </p:cNvCxnSpPr>
              <p:nvPr/>
            </p:nvCxnSpPr>
            <p:spPr>
              <a:xfrm>
                <a:off x="7495083" y="4021661"/>
                <a:ext cx="648342" cy="255002"/>
              </a:xfrm>
              <a:prstGeom prst="line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70" idx="4"/>
                <a:endCxn id="72" idx="0"/>
              </p:cNvCxnSpPr>
              <p:nvPr/>
            </p:nvCxnSpPr>
            <p:spPr>
              <a:xfrm flipH="1">
                <a:off x="6535760" y="4627967"/>
                <a:ext cx="411439" cy="302110"/>
              </a:xfrm>
              <a:prstGeom prst="line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74" idx="0"/>
                <a:endCxn id="70" idx="4"/>
              </p:cNvCxnSpPr>
              <p:nvPr/>
            </p:nvCxnSpPr>
            <p:spPr>
              <a:xfrm flipH="1" flipV="1">
                <a:off x="6947199" y="4627967"/>
                <a:ext cx="226459" cy="30211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endCxn id="73" idx="0"/>
              </p:cNvCxnSpPr>
              <p:nvPr/>
            </p:nvCxnSpPr>
            <p:spPr>
              <a:xfrm flipH="1">
                <a:off x="7869483" y="4627967"/>
                <a:ext cx="262699" cy="302110"/>
              </a:xfrm>
              <a:prstGeom prst="line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71" idx="4"/>
                <a:endCxn id="75" idx="0"/>
              </p:cNvCxnSpPr>
              <p:nvPr/>
            </p:nvCxnSpPr>
            <p:spPr>
              <a:xfrm>
                <a:off x="8143425" y="4636703"/>
                <a:ext cx="352636" cy="291511"/>
              </a:xfrm>
              <a:prstGeom prst="line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1" name="TextBox 50"/>
            <p:cNvSpPr txBox="1"/>
            <p:nvPr/>
          </p:nvSpPr>
          <p:spPr>
            <a:xfrm>
              <a:off x="6953326" y="3815412"/>
              <a:ext cx="396854" cy="16473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fr-FR" sz="400" b="1" dirty="0">
                <a:latin typeface="Calibri" panose="020F0502020204030204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578633" y="3827858"/>
              <a:ext cx="396854" cy="16473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fr-FR" sz="400" b="1" dirty="0">
                <a:latin typeface="Calibri" panose="020F0502020204030204" pitchFamily="34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413820" y="4641463"/>
              <a:ext cx="396854" cy="16473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fr-FR" sz="400" b="1" dirty="0">
                <a:latin typeface="Calibri" panose="020F0502020204030204" pitchFamily="34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870562" y="4648136"/>
              <a:ext cx="396854" cy="16473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fr-FR" sz="400" b="1" dirty="0">
                <a:latin typeface="Calibri" panose="020F0502020204030204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675550" y="4643569"/>
              <a:ext cx="396854" cy="16473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fr-FR" sz="400" b="1" dirty="0">
                <a:latin typeface="Calibri" panose="020F0502020204030204" pitchFamily="34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8127632" y="4648136"/>
              <a:ext cx="396854" cy="16473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fr-FR" sz="400" b="1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634807" y="2398901"/>
            <a:ext cx="2185665" cy="1924676"/>
            <a:chOff x="6148811" y="3281720"/>
            <a:chExt cx="2622226" cy="2060365"/>
          </a:xfrm>
        </p:grpSpPr>
        <p:grpSp>
          <p:nvGrpSpPr>
            <p:cNvPr id="38" name="Group 37"/>
            <p:cNvGrpSpPr/>
            <p:nvPr/>
          </p:nvGrpSpPr>
          <p:grpSpPr>
            <a:xfrm>
              <a:off x="6148811" y="3281720"/>
              <a:ext cx="2622226" cy="2060365"/>
              <a:chOff x="6261818" y="3661621"/>
              <a:chExt cx="2508185" cy="1628496"/>
            </a:xfrm>
          </p:grpSpPr>
          <p:sp>
            <p:nvSpPr>
              <p:cNvPr id="45" name="Oval 44"/>
              <p:cNvSpPr/>
              <p:nvPr/>
            </p:nvSpPr>
            <p:spPr>
              <a:xfrm>
                <a:off x="7221141" y="3661621"/>
                <a:ext cx="547884" cy="36004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2">
                    <a:lumMod val="95000"/>
                    <a:lumOff val="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6673257" y="4267927"/>
                <a:ext cx="547884" cy="360040"/>
              </a:xfrm>
              <a:prstGeom prst="ellipse">
                <a:avLst/>
              </a:prstGeom>
              <a:solidFill>
                <a:srgbClr val="02FF21"/>
              </a:solidFill>
              <a:ln>
                <a:solidFill>
                  <a:schemeClr val="tx2">
                    <a:lumMod val="95000"/>
                    <a:lumOff val="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7869483" y="4276663"/>
                <a:ext cx="547884" cy="360040"/>
              </a:xfrm>
              <a:prstGeom prst="ellipse">
                <a:avLst/>
              </a:prstGeom>
              <a:solidFill>
                <a:srgbClr val="02FF21"/>
              </a:solidFill>
              <a:ln>
                <a:solidFill>
                  <a:schemeClr val="tx2">
                    <a:lumMod val="95000"/>
                    <a:lumOff val="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6261818" y="4930077"/>
                <a:ext cx="547884" cy="360040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chemeClr val="tx2">
                    <a:lumMod val="95000"/>
                    <a:lumOff val="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7595541" y="4930077"/>
                <a:ext cx="547884" cy="360040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chemeClr val="tx2">
                    <a:lumMod val="95000"/>
                    <a:lumOff val="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6899716" y="4930077"/>
                <a:ext cx="547884" cy="360040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chemeClr val="tx2">
                    <a:lumMod val="95000"/>
                    <a:lumOff val="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8222119" y="4928214"/>
                <a:ext cx="547884" cy="360040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chemeClr val="tx2">
                    <a:lumMod val="95000"/>
                    <a:lumOff val="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57" name="Straight Connector 56"/>
              <p:cNvCxnSpPr>
                <a:stCxn id="45" idx="4"/>
                <a:endCxn id="46" idx="0"/>
              </p:cNvCxnSpPr>
              <p:nvPr/>
            </p:nvCxnSpPr>
            <p:spPr>
              <a:xfrm flipH="1">
                <a:off x="6947199" y="4021661"/>
                <a:ext cx="547884" cy="246266"/>
              </a:xfrm>
              <a:prstGeom prst="line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45" idx="4"/>
                <a:endCxn id="47" idx="0"/>
              </p:cNvCxnSpPr>
              <p:nvPr/>
            </p:nvCxnSpPr>
            <p:spPr>
              <a:xfrm>
                <a:off x="7495083" y="4021661"/>
                <a:ext cx="648342" cy="255002"/>
              </a:xfrm>
              <a:prstGeom prst="line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46" idx="4"/>
                <a:endCxn id="48" idx="0"/>
              </p:cNvCxnSpPr>
              <p:nvPr/>
            </p:nvCxnSpPr>
            <p:spPr>
              <a:xfrm flipH="1">
                <a:off x="6535760" y="4627967"/>
                <a:ext cx="411439" cy="302110"/>
              </a:xfrm>
              <a:prstGeom prst="line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55" idx="0"/>
                <a:endCxn id="46" idx="4"/>
              </p:cNvCxnSpPr>
              <p:nvPr/>
            </p:nvCxnSpPr>
            <p:spPr>
              <a:xfrm flipH="1" flipV="1">
                <a:off x="6947199" y="4627967"/>
                <a:ext cx="226459" cy="30211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endCxn id="54" idx="0"/>
              </p:cNvCxnSpPr>
              <p:nvPr/>
            </p:nvCxnSpPr>
            <p:spPr>
              <a:xfrm flipH="1">
                <a:off x="7869483" y="4627967"/>
                <a:ext cx="262699" cy="302110"/>
              </a:xfrm>
              <a:prstGeom prst="line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47" idx="4"/>
                <a:endCxn id="56" idx="0"/>
              </p:cNvCxnSpPr>
              <p:nvPr/>
            </p:nvCxnSpPr>
            <p:spPr>
              <a:xfrm>
                <a:off x="8143425" y="4636703"/>
                <a:ext cx="352636" cy="291511"/>
              </a:xfrm>
              <a:prstGeom prst="line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/>
            <p:cNvSpPr txBox="1"/>
            <p:nvPr/>
          </p:nvSpPr>
          <p:spPr>
            <a:xfrm>
              <a:off x="6953326" y="3815412"/>
              <a:ext cx="396854" cy="16473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400" b="1" dirty="0">
                  <a:latin typeface="Calibri" panose="020F0502020204030204" pitchFamily="34" charset="0"/>
                </a:rPr>
                <a:t>Verbe</a:t>
              </a:r>
              <a:endParaRPr lang="fr-FR" sz="400" b="1" dirty="0">
                <a:latin typeface="Calibri" panose="020F0502020204030204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578633" y="3827858"/>
              <a:ext cx="396854" cy="16473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400" b="1" dirty="0">
                  <a:latin typeface="Calibri" panose="020F0502020204030204" pitchFamily="34" charset="0"/>
                </a:rPr>
                <a:t>Verbe</a:t>
              </a:r>
              <a:endParaRPr lang="fr-FR" sz="400" b="1" dirty="0">
                <a:latin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413820" y="4641463"/>
              <a:ext cx="396854" cy="16473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400" b="1" dirty="0" smtClean="0">
                  <a:latin typeface="Calibri" panose="020F0502020204030204" pitchFamily="34" charset="0"/>
                </a:rPr>
                <a:t>Verbe</a:t>
              </a:r>
              <a:endParaRPr lang="fr-FR" sz="400" b="1" dirty="0">
                <a:latin typeface="Calibri" panose="020F0502020204030204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870562" y="4648136"/>
              <a:ext cx="396854" cy="16473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400" b="1" dirty="0">
                  <a:latin typeface="Calibri" panose="020F0502020204030204" pitchFamily="34" charset="0"/>
                </a:rPr>
                <a:t>Verbe</a:t>
              </a:r>
              <a:endParaRPr lang="fr-FR" sz="400" b="1" dirty="0">
                <a:latin typeface="Calibri" panose="020F0502020204030204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675550" y="4643569"/>
              <a:ext cx="396854" cy="16473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400" b="1" dirty="0">
                  <a:latin typeface="Calibri" panose="020F0502020204030204" pitchFamily="34" charset="0"/>
                </a:rPr>
                <a:t>Verbe</a:t>
              </a:r>
              <a:endParaRPr lang="fr-FR" sz="400" b="1" dirty="0">
                <a:latin typeface="Calibri" panose="020F0502020204030204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127632" y="4648136"/>
              <a:ext cx="396854" cy="16473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400" b="1" dirty="0">
                  <a:latin typeface="Calibri" panose="020F0502020204030204" pitchFamily="34" charset="0"/>
                </a:rPr>
                <a:t>Verbe</a:t>
              </a:r>
              <a:endParaRPr lang="fr-FR" sz="400" b="1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670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11" grpId="0"/>
      <p:bldP spid="12" grpId="0"/>
      <p:bldP spid="13" grpId="0"/>
      <p:bldP spid="14" grpId="0"/>
      <p:bldP spid="2" grpId="0" animBg="1"/>
      <p:bldP spid="30" grpId="0" animBg="1"/>
      <p:bldP spid="31" grpId="0"/>
      <p:bldP spid="66" grpId="0" animBg="1"/>
    </p:bldLst>
  </p:timing>
</p:sld>
</file>

<file path=ppt/theme/theme1.xml><?xml version="1.0" encoding="utf-8"?>
<a:theme xmlns:a="http://schemas.openxmlformats.org/drawingml/2006/main" name="Modèle cours ECLille 2004">
  <a:themeElements>
    <a:clrScheme name="Modèle cours ECLille 2004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Modèle cours ECLille 2004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cours ECLille 200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cours ECLille 2004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cours ECLille 2004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cours ECLille 2004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cours ECLille 2004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cours ECLille 200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cours ECLille 2004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cours ECLille 2004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3869</TotalTime>
  <Words>635</Words>
  <Application>Microsoft Office PowerPoint</Application>
  <PresentationFormat>Affichage à l'écran (16:10)</PresentationFormat>
  <Paragraphs>239</Paragraphs>
  <Slides>9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Modèle cours ECLille 2004</vt:lpstr>
      <vt:lpstr>Démarche de conception</vt:lpstr>
      <vt:lpstr>Démarche de conception</vt:lpstr>
      <vt:lpstr>Démarche de conception</vt:lpstr>
      <vt:lpstr>Démarche de conception</vt:lpstr>
      <vt:lpstr>Démarche de conception</vt:lpstr>
      <vt:lpstr>Démarche de conception</vt:lpstr>
      <vt:lpstr>Démarche de conception</vt:lpstr>
      <vt:lpstr>Démarche de conception</vt:lpstr>
      <vt:lpstr>Synthèse </vt:lpstr>
    </vt:vector>
  </TitlesOfParts>
  <Company>ECL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MRP - Brainstorming</dc:title>
  <dc:creator>RB</dc:creator>
  <cp:lastModifiedBy>VUILLAUME Jean Luc</cp:lastModifiedBy>
  <cp:revision>2665</cp:revision>
  <dcterms:created xsi:type="dcterms:W3CDTF">2004-09-17T08:31:41Z</dcterms:created>
  <dcterms:modified xsi:type="dcterms:W3CDTF">2014-12-28T17:45:25Z</dcterms:modified>
</cp:coreProperties>
</file>