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64A47-8084-4C02-A975-187D765F608E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BDA87E4D-E7CA-4771-8C14-EBEE65E20135}">
      <dgm:prSet phldrT="[Texto]"/>
      <dgm:spPr/>
      <dgm:t>
        <a:bodyPr/>
        <a:lstStyle/>
        <a:p>
          <a:r>
            <a:rPr lang="es-AR" dirty="0" smtClean="0"/>
            <a:t>Principales compradores de soja y sus subproductos</a:t>
          </a:r>
          <a:endParaRPr lang="es-AR" dirty="0"/>
        </a:p>
      </dgm:t>
    </dgm:pt>
    <dgm:pt modelId="{CCFB4BF9-BF19-40BD-968C-41F20486988E}" type="parTrans" cxnId="{3ED7F27D-3AA7-458E-9A51-24C3674C6562}">
      <dgm:prSet/>
      <dgm:spPr/>
      <dgm:t>
        <a:bodyPr/>
        <a:lstStyle/>
        <a:p>
          <a:endParaRPr lang="es-AR"/>
        </a:p>
      </dgm:t>
    </dgm:pt>
    <dgm:pt modelId="{3407D0B9-DB2A-4579-950D-DD9EF4B2B170}" type="sibTrans" cxnId="{3ED7F27D-3AA7-458E-9A51-24C3674C6562}">
      <dgm:prSet/>
      <dgm:spPr/>
      <dgm:t>
        <a:bodyPr/>
        <a:lstStyle/>
        <a:p>
          <a:endParaRPr lang="es-AR"/>
        </a:p>
      </dgm:t>
    </dgm:pt>
    <dgm:pt modelId="{14037CC8-B85D-4E9F-B8B1-6C0AA9F4924E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AR" sz="4400" dirty="0" smtClean="0"/>
            <a:t>CHINA</a:t>
          </a:r>
          <a:endParaRPr lang="es-AR" sz="4400" dirty="0"/>
        </a:p>
      </dgm:t>
    </dgm:pt>
    <dgm:pt modelId="{AFF78735-7CF1-4A98-92D4-8BEE56D3ABD7}" type="parTrans" cxnId="{1866D030-488F-47D7-A2CE-E7195690136E}">
      <dgm:prSet/>
      <dgm:spPr/>
      <dgm:t>
        <a:bodyPr/>
        <a:lstStyle/>
        <a:p>
          <a:endParaRPr lang="es-AR"/>
        </a:p>
      </dgm:t>
    </dgm:pt>
    <dgm:pt modelId="{DB0905E9-8369-4BBC-9AB4-9C1DC3EDD804}" type="sibTrans" cxnId="{1866D030-488F-47D7-A2CE-E7195690136E}">
      <dgm:prSet/>
      <dgm:spPr/>
      <dgm:t>
        <a:bodyPr/>
        <a:lstStyle/>
        <a:p>
          <a:endParaRPr lang="es-AR"/>
        </a:p>
      </dgm:t>
    </dgm:pt>
    <dgm:pt modelId="{EB8D92B7-4296-4546-82B7-E7D55E6DF0E7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AR" sz="4000" dirty="0" smtClean="0"/>
            <a:t>INDIA</a:t>
          </a:r>
          <a:endParaRPr lang="es-AR" sz="4000" dirty="0"/>
        </a:p>
      </dgm:t>
    </dgm:pt>
    <dgm:pt modelId="{00571613-6BF1-4F42-8EC1-448D4EA679AA}" type="parTrans" cxnId="{AFB28D19-6AEA-4290-95B6-2405DD1C8AC6}">
      <dgm:prSet/>
      <dgm:spPr/>
      <dgm:t>
        <a:bodyPr/>
        <a:lstStyle/>
        <a:p>
          <a:endParaRPr lang="es-AR"/>
        </a:p>
      </dgm:t>
    </dgm:pt>
    <dgm:pt modelId="{B06821A3-A955-45EF-B1E2-A3E572E0267E}" type="sibTrans" cxnId="{AFB28D19-6AEA-4290-95B6-2405DD1C8AC6}">
      <dgm:prSet/>
      <dgm:spPr/>
      <dgm:t>
        <a:bodyPr/>
        <a:lstStyle/>
        <a:p>
          <a:endParaRPr lang="es-AR"/>
        </a:p>
      </dgm:t>
    </dgm:pt>
    <dgm:pt modelId="{73E8F188-78A0-4014-978C-28B867C14206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AR" sz="4000" b="1" dirty="0" smtClean="0">
              <a:solidFill>
                <a:schemeClr val="bg1"/>
              </a:solidFill>
            </a:rPr>
            <a:t>JAPON</a:t>
          </a:r>
          <a:endParaRPr lang="es-AR" sz="4000" b="1" dirty="0">
            <a:solidFill>
              <a:schemeClr val="bg1"/>
            </a:solidFill>
          </a:endParaRPr>
        </a:p>
      </dgm:t>
    </dgm:pt>
    <dgm:pt modelId="{36F7DC78-D503-40D0-BF71-7615B76073A1}" type="parTrans" cxnId="{7AD3D41D-1162-4BC8-A383-2A3F57E6D328}">
      <dgm:prSet/>
      <dgm:spPr/>
      <dgm:t>
        <a:bodyPr/>
        <a:lstStyle/>
        <a:p>
          <a:endParaRPr lang="es-AR"/>
        </a:p>
      </dgm:t>
    </dgm:pt>
    <dgm:pt modelId="{29040B3C-8B87-48F6-A017-8A0E9A383F11}" type="sibTrans" cxnId="{7AD3D41D-1162-4BC8-A383-2A3F57E6D328}">
      <dgm:prSet/>
      <dgm:spPr/>
      <dgm:t>
        <a:bodyPr/>
        <a:lstStyle/>
        <a:p>
          <a:endParaRPr lang="es-AR"/>
        </a:p>
      </dgm:t>
    </dgm:pt>
    <dgm:pt modelId="{727C5BD6-C062-414B-9D15-A71050D05394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AR" sz="3200" b="1" dirty="0" smtClean="0">
              <a:solidFill>
                <a:schemeClr val="bg1"/>
              </a:solidFill>
            </a:rPr>
            <a:t>UNIÓN EUROPEA</a:t>
          </a:r>
          <a:endParaRPr lang="es-AR" sz="3200" b="1" dirty="0">
            <a:solidFill>
              <a:schemeClr val="bg1"/>
            </a:solidFill>
          </a:endParaRPr>
        </a:p>
      </dgm:t>
    </dgm:pt>
    <dgm:pt modelId="{950C578D-FBC3-48AC-993C-8E2A34CCA67E}" type="parTrans" cxnId="{A98082B4-E625-4415-8B33-A917CEF6ED29}">
      <dgm:prSet/>
      <dgm:spPr/>
      <dgm:t>
        <a:bodyPr/>
        <a:lstStyle/>
        <a:p>
          <a:endParaRPr lang="es-AR"/>
        </a:p>
      </dgm:t>
    </dgm:pt>
    <dgm:pt modelId="{6CBD68BC-3478-4F00-9076-DC5C4BBE4839}" type="sibTrans" cxnId="{A98082B4-E625-4415-8B33-A917CEF6ED29}">
      <dgm:prSet/>
      <dgm:spPr/>
      <dgm:t>
        <a:bodyPr/>
        <a:lstStyle/>
        <a:p>
          <a:endParaRPr lang="es-AR"/>
        </a:p>
      </dgm:t>
    </dgm:pt>
    <dgm:pt modelId="{E037DE07-5EBB-4894-8218-04FD63C934DC}" type="pres">
      <dgm:prSet presAssocID="{24B64A47-8084-4C02-A975-187D765F608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8455859-08DC-4FFF-94D7-6A1237390DA4}" type="pres">
      <dgm:prSet presAssocID="{24B64A47-8084-4C02-A975-187D765F608E}" presName="matrix" presStyleCnt="0"/>
      <dgm:spPr/>
    </dgm:pt>
    <dgm:pt modelId="{F7655A78-F346-42C3-B627-4872780548FF}" type="pres">
      <dgm:prSet presAssocID="{24B64A47-8084-4C02-A975-187D765F608E}" presName="tile1" presStyleLbl="node1" presStyleIdx="0" presStyleCnt="4"/>
      <dgm:spPr/>
      <dgm:t>
        <a:bodyPr/>
        <a:lstStyle/>
        <a:p>
          <a:endParaRPr lang="es-AR"/>
        </a:p>
      </dgm:t>
    </dgm:pt>
    <dgm:pt modelId="{E2BBDD31-5C09-4500-B108-BF5F369AC7AB}" type="pres">
      <dgm:prSet presAssocID="{24B64A47-8084-4C02-A975-187D765F608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613839D-6B77-4B6A-8A92-9A518546C33D}" type="pres">
      <dgm:prSet presAssocID="{24B64A47-8084-4C02-A975-187D765F608E}" presName="tile2" presStyleLbl="node1" presStyleIdx="1" presStyleCnt="4"/>
      <dgm:spPr/>
      <dgm:t>
        <a:bodyPr/>
        <a:lstStyle/>
        <a:p>
          <a:endParaRPr lang="es-AR"/>
        </a:p>
      </dgm:t>
    </dgm:pt>
    <dgm:pt modelId="{6A4B1BF8-115E-4D43-AFC0-4856CB7F5343}" type="pres">
      <dgm:prSet presAssocID="{24B64A47-8084-4C02-A975-187D765F608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7476BBC-A95B-43D3-9CAE-765D80E44036}" type="pres">
      <dgm:prSet presAssocID="{24B64A47-8084-4C02-A975-187D765F608E}" presName="tile3" presStyleLbl="node1" presStyleIdx="2" presStyleCnt="4"/>
      <dgm:spPr/>
      <dgm:t>
        <a:bodyPr/>
        <a:lstStyle/>
        <a:p>
          <a:endParaRPr lang="es-AR"/>
        </a:p>
      </dgm:t>
    </dgm:pt>
    <dgm:pt modelId="{B98D79B5-2B43-4DAF-B11D-31A3BA6379E9}" type="pres">
      <dgm:prSet presAssocID="{24B64A47-8084-4C02-A975-187D765F608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D60A6F8-F388-47AD-A8FF-4FE4BF2D1805}" type="pres">
      <dgm:prSet presAssocID="{24B64A47-8084-4C02-A975-187D765F608E}" presName="tile4" presStyleLbl="node1" presStyleIdx="3" presStyleCnt="4" custAng="0" custLinFactNeighborX="0" custLinFactNeighborY="4667"/>
      <dgm:spPr/>
      <dgm:t>
        <a:bodyPr/>
        <a:lstStyle/>
        <a:p>
          <a:endParaRPr lang="es-AR"/>
        </a:p>
      </dgm:t>
    </dgm:pt>
    <dgm:pt modelId="{DE3FF9F0-AD6A-469D-870C-DF3937A7A7BF}" type="pres">
      <dgm:prSet presAssocID="{24B64A47-8084-4C02-A975-187D765F608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071A96A-8B8A-4C7A-B9A1-A4880DE71219}" type="pres">
      <dgm:prSet presAssocID="{24B64A47-8084-4C02-A975-187D765F608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</dgm:ptLst>
  <dgm:cxnLst>
    <dgm:cxn modelId="{C6EE65A9-DC1D-40A4-956E-4CB4BEDEB60A}" type="presOf" srcId="{727C5BD6-C062-414B-9D15-A71050D05394}" destId="{9D60A6F8-F388-47AD-A8FF-4FE4BF2D1805}" srcOrd="0" destOrd="0" presId="urn:microsoft.com/office/officeart/2005/8/layout/matrix1"/>
    <dgm:cxn modelId="{A8E8991B-E702-4720-86B4-9DA22F4F138E}" type="presOf" srcId="{EB8D92B7-4296-4546-82B7-E7D55E6DF0E7}" destId="{9613839D-6B77-4B6A-8A92-9A518546C33D}" srcOrd="0" destOrd="0" presId="urn:microsoft.com/office/officeart/2005/8/layout/matrix1"/>
    <dgm:cxn modelId="{CAC636DC-FDD5-43B5-9C2E-DC40D72118DA}" type="presOf" srcId="{14037CC8-B85D-4E9F-B8B1-6C0AA9F4924E}" destId="{E2BBDD31-5C09-4500-B108-BF5F369AC7AB}" srcOrd="1" destOrd="0" presId="urn:microsoft.com/office/officeart/2005/8/layout/matrix1"/>
    <dgm:cxn modelId="{A98082B4-E625-4415-8B33-A917CEF6ED29}" srcId="{BDA87E4D-E7CA-4771-8C14-EBEE65E20135}" destId="{727C5BD6-C062-414B-9D15-A71050D05394}" srcOrd="3" destOrd="0" parTransId="{950C578D-FBC3-48AC-993C-8E2A34CCA67E}" sibTransId="{6CBD68BC-3478-4F00-9076-DC5C4BBE4839}"/>
    <dgm:cxn modelId="{3F9CCFBF-4BE3-40D9-B86F-477AF4530E7C}" type="presOf" srcId="{73E8F188-78A0-4014-978C-28B867C14206}" destId="{77476BBC-A95B-43D3-9CAE-765D80E44036}" srcOrd="0" destOrd="0" presId="urn:microsoft.com/office/officeart/2005/8/layout/matrix1"/>
    <dgm:cxn modelId="{1866D030-488F-47D7-A2CE-E7195690136E}" srcId="{BDA87E4D-E7CA-4771-8C14-EBEE65E20135}" destId="{14037CC8-B85D-4E9F-B8B1-6C0AA9F4924E}" srcOrd="0" destOrd="0" parTransId="{AFF78735-7CF1-4A98-92D4-8BEE56D3ABD7}" sibTransId="{DB0905E9-8369-4BBC-9AB4-9C1DC3EDD804}"/>
    <dgm:cxn modelId="{F770B3D4-1233-47A2-BE82-3FA6701D2EE9}" type="presOf" srcId="{24B64A47-8084-4C02-A975-187D765F608E}" destId="{E037DE07-5EBB-4894-8218-04FD63C934DC}" srcOrd="0" destOrd="0" presId="urn:microsoft.com/office/officeart/2005/8/layout/matrix1"/>
    <dgm:cxn modelId="{F6B3A269-629D-4BDB-A266-58A54D93D491}" type="presOf" srcId="{EB8D92B7-4296-4546-82B7-E7D55E6DF0E7}" destId="{6A4B1BF8-115E-4D43-AFC0-4856CB7F5343}" srcOrd="1" destOrd="0" presId="urn:microsoft.com/office/officeart/2005/8/layout/matrix1"/>
    <dgm:cxn modelId="{B5D9FE74-AD4B-418A-A24E-3824E6DB04D8}" type="presOf" srcId="{14037CC8-B85D-4E9F-B8B1-6C0AA9F4924E}" destId="{F7655A78-F346-42C3-B627-4872780548FF}" srcOrd="0" destOrd="0" presId="urn:microsoft.com/office/officeart/2005/8/layout/matrix1"/>
    <dgm:cxn modelId="{6F62D09C-272D-48C9-BA88-950AB1D26A3A}" type="presOf" srcId="{727C5BD6-C062-414B-9D15-A71050D05394}" destId="{DE3FF9F0-AD6A-469D-870C-DF3937A7A7BF}" srcOrd="1" destOrd="0" presId="urn:microsoft.com/office/officeart/2005/8/layout/matrix1"/>
    <dgm:cxn modelId="{AFB28D19-6AEA-4290-95B6-2405DD1C8AC6}" srcId="{BDA87E4D-E7CA-4771-8C14-EBEE65E20135}" destId="{EB8D92B7-4296-4546-82B7-E7D55E6DF0E7}" srcOrd="1" destOrd="0" parTransId="{00571613-6BF1-4F42-8EC1-448D4EA679AA}" sibTransId="{B06821A3-A955-45EF-B1E2-A3E572E0267E}"/>
    <dgm:cxn modelId="{7AD3D41D-1162-4BC8-A383-2A3F57E6D328}" srcId="{BDA87E4D-E7CA-4771-8C14-EBEE65E20135}" destId="{73E8F188-78A0-4014-978C-28B867C14206}" srcOrd="2" destOrd="0" parTransId="{36F7DC78-D503-40D0-BF71-7615B76073A1}" sibTransId="{29040B3C-8B87-48F6-A017-8A0E9A383F11}"/>
    <dgm:cxn modelId="{4695C931-A00F-4840-801D-417403F3B366}" type="presOf" srcId="{BDA87E4D-E7CA-4771-8C14-EBEE65E20135}" destId="{2071A96A-8B8A-4C7A-B9A1-A4880DE71219}" srcOrd="0" destOrd="0" presId="urn:microsoft.com/office/officeart/2005/8/layout/matrix1"/>
    <dgm:cxn modelId="{845F3797-74F8-4D25-8762-EDD90AEDD210}" type="presOf" srcId="{73E8F188-78A0-4014-978C-28B867C14206}" destId="{B98D79B5-2B43-4DAF-B11D-31A3BA6379E9}" srcOrd="1" destOrd="0" presId="urn:microsoft.com/office/officeart/2005/8/layout/matrix1"/>
    <dgm:cxn modelId="{3ED7F27D-3AA7-458E-9A51-24C3674C6562}" srcId="{24B64A47-8084-4C02-A975-187D765F608E}" destId="{BDA87E4D-E7CA-4771-8C14-EBEE65E20135}" srcOrd="0" destOrd="0" parTransId="{CCFB4BF9-BF19-40BD-968C-41F20486988E}" sibTransId="{3407D0B9-DB2A-4579-950D-DD9EF4B2B170}"/>
    <dgm:cxn modelId="{6DCBFBFE-94A3-42B5-A16F-CA2B0E883FB2}" type="presParOf" srcId="{E037DE07-5EBB-4894-8218-04FD63C934DC}" destId="{A8455859-08DC-4FFF-94D7-6A1237390DA4}" srcOrd="0" destOrd="0" presId="urn:microsoft.com/office/officeart/2005/8/layout/matrix1"/>
    <dgm:cxn modelId="{49AAA3D7-2F75-4E22-8F07-85C9F37CF25F}" type="presParOf" srcId="{A8455859-08DC-4FFF-94D7-6A1237390DA4}" destId="{F7655A78-F346-42C3-B627-4872780548FF}" srcOrd="0" destOrd="0" presId="urn:microsoft.com/office/officeart/2005/8/layout/matrix1"/>
    <dgm:cxn modelId="{60E426D5-CAF9-447F-B834-43793A0D4347}" type="presParOf" srcId="{A8455859-08DC-4FFF-94D7-6A1237390DA4}" destId="{E2BBDD31-5C09-4500-B108-BF5F369AC7AB}" srcOrd="1" destOrd="0" presId="urn:microsoft.com/office/officeart/2005/8/layout/matrix1"/>
    <dgm:cxn modelId="{618407C6-64D4-4360-BE3C-0CD6EE48CC31}" type="presParOf" srcId="{A8455859-08DC-4FFF-94D7-6A1237390DA4}" destId="{9613839D-6B77-4B6A-8A92-9A518546C33D}" srcOrd="2" destOrd="0" presId="urn:microsoft.com/office/officeart/2005/8/layout/matrix1"/>
    <dgm:cxn modelId="{97A27E7E-9695-49B5-8785-154880B6432C}" type="presParOf" srcId="{A8455859-08DC-4FFF-94D7-6A1237390DA4}" destId="{6A4B1BF8-115E-4D43-AFC0-4856CB7F5343}" srcOrd="3" destOrd="0" presId="urn:microsoft.com/office/officeart/2005/8/layout/matrix1"/>
    <dgm:cxn modelId="{993E2AC8-25F8-42D3-984F-F4F2F70269F1}" type="presParOf" srcId="{A8455859-08DC-4FFF-94D7-6A1237390DA4}" destId="{77476BBC-A95B-43D3-9CAE-765D80E44036}" srcOrd="4" destOrd="0" presId="urn:microsoft.com/office/officeart/2005/8/layout/matrix1"/>
    <dgm:cxn modelId="{776FD94E-6EF3-420F-B056-5E7F34C81FD5}" type="presParOf" srcId="{A8455859-08DC-4FFF-94D7-6A1237390DA4}" destId="{B98D79B5-2B43-4DAF-B11D-31A3BA6379E9}" srcOrd="5" destOrd="0" presId="urn:microsoft.com/office/officeart/2005/8/layout/matrix1"/>
    <dgm:cxn modelId="{83DE4BDB-F4E4-4A54-94A1-687A4F538842}" type="presParOf" srcId="{A8455859-08DC-4FFF-94D7-6A1237390DA4}" destId="{9D60A6F8-F388-47AD-A8FF-4FE4BF2D1805}" srcOrd="6" destOrd="0" presId="urn:microsoft.com/office/officeart/2005/8/layout/matrix1"/>
    <dgm:cxn modelId="{9BCED9E4-A10E-4281-B624-E7B242F33C9F}" type="presParOf" srcId="{A8455859-08DC-4FFF-94D7-6A1237390DA4}" destId="{DE3FF9F0-AD6A-469D-870C-DF3937A7A7BF}" srcOrd="7" destOrd="0" presId="urn:microsoft.com/office/officeart/2005/8/layout/matrix1"/>
    <dgm:cxn modelId="{8AB79451-0F0A-4FEC-AA16-A64B464191AD}" type="presParOf" srcId="{E037DE07-5EBB-4894-8218-04FD63C934DC}" destId="{2071A96A-8B8A-4C7A-B9A1-A4880DE7121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655A78-F346-42C3-B627-4872780548FF}">
      <dsp:nvSpPr>
        <dsp:cNvPr id="0" name=""/>
        <dsp:cNvSpPr/>
      </dsp:nvSpPr>
      <dsp:spPr>
        <a:xfrm rot="16200000">
          <a:off x="486054" y="-486054"/>
          <a:ext cx="3276364" cy="4248472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400" kern="1200" dirty="0" smtClean="0"/>
            <a:t>CHINA</a:t>
          </a:r>
          <a:endParaRPr lang="es-AR" sz="4400" kern="1200" dirty="0"/>
        </a:p>
      </dsp:txBody>
      <dsp:txXfrm rot="16200000">
        <a:off x="895599" y="-895599"/>
        <a:ext cx="2457273" cy="4248472"/>
      </dsp:txXfrm>
    </dsp:sp>
    <dsp:sp modelId="{9613839D-6B77-4B6A-8A92-9A518546C33D}">
      <dsp:nvSpPr>
        <dsp:cNvPr id="0" name=""/>
        <dsp:cNvSpPr/>
      </dsp:nvSpPr>
      <dsp:spPr>
        <a:xfrm>
          <a:off x="4248472" y="0"/>
          <a:ext cx="4248472" cy="3276364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000" kern="1200" dirty="0" smtClean="0"/>
            <a:t>INDIA</a:t>
          </a:r>
          <a:endParaRPr lang="es-AR" sz="4000" kern="1200" dirty="0"/>
        </a:p>
      </dsp:txBody>
      <dsp:txXfrm>
        <a:off x="4248472" y="0"/>
        <a:ext cx="4248472" cy="2457273"/>
      </dsp:txXfrm>
    </dsp:sp>
    <dsp:sp modelId="{77476BBC-A95B-43D3-9CAE-765D80E44036}">
      <dsp:nvSpPr>
        <dsp:cNvPr id="0" name=""/>
        <dsp:cNvSpPr/>
      </dsp:nvSpPr>
      <dsp:spPr>
        <a:xfrm rot="10800000">
          <a:off x="0" y="3276364"/>
          <a:ext cx="4248472" cy="3276364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000" b="1" kern="1200" dirty="0" smtClean="0">
              <a:solidFill>
                <a:schemeClr val="bg1"/>
              </a:solidFill>
            </a:rPr>
            <a:t>JAPON</a:t>
          </a:r>
          <a:endParaRPr lang="es-AR" sz="4000" b="1" kern="1200" dirty="0">
            <a:solidFill>
              <a:schemeClr val="bg1"/>
            </a:solidFill>
          </a:endParaRPr>
        </a:p>
      </dsp:txBody>
      <dsp:txXfrm rot="10800000">
        <a:off x="0" y="4095455"/>
        <a:ext cx="4248472" cy="2457273"/>
      </dsp:txXfrm>
    </dsp:sp>
    <dsp:sp modelId="{9D60A6F8-F388-47AD-A8FF-4FE4BF2D1805}">
      <dsp:nvSpPr>
        <dsp:cNvPr id="0" name=""/>
        <dsp:cNvSpPr/>
      </dsp:nvSpPr>
      <dsp:spPr>
        <a:xfrm rot="5400000">
          <a:off x="4734526" y="2790310"/>
          <a:ext cx="3276364" cy="4248472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dirty="0" smtClean="0">
              <a:solidFill>
                <a:schemeClr val="bg1"/>
              </a:solidFill>
            </a:rPr>
            <a:t>UNIÓN EUROPEA</a:t>
          </a:r>
          <a:endParaRPr lang="es-AR" sz="3200" b="1" kern="1200" dirty="0">
            <a:solidFill>
              <a:schemeClr val="bg1"/>
            </a:solidFill>
          </a:endParaRPr>
        </a:p>
      </dsp:txBody>
      <dsp:txXfrm rot="5400000">
        <a:off x="5144071" y="3199855"/>
        <a:ext cx="2457273" cy="4248472"/>
      </dsp:txXfrm>
    </dsp:sp>
    <dsp:sp modelId="{2071A96A-8B8A-4C7A-B9A1-A4880DE71219}">
      <dsp:nvSpPr>
        <dsp:cNvPr id="0" name=""/>
        <dsp:cNvSpPr/>
      </dsp:nvSpPr>
      <dsp:spPr>
        <a:xfrm>
          <a:off x="2973930" y="2457273"/>
          <a:ext cx="2549083" cy="1638182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kern="1200" dirty="0" smtClean="0"/>
            <a:t>Principales compradores de soja y sus subproductos</a:t>
          </a:r>
          <a:endParaRPr lang="es-AR" sz="2300" kern="1200" dirty="0"/>
        </a:p>
      </dsp:txBody>
      <dsp:txXfrm>
        <a:off x="2973930" y="2457273"/>
        <a:ext cx="2549083" cy="1638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pPr/>
              <a:t>25/09/2014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97990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pPr/>
              <a:t>25/09/2014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8283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pPr/>
              <a:t>25/09/2014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0942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pPr/>
              <a:t>25/09/2014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66104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pPr/>
              <a:t>25/09/2014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5517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pPr/>
              <a:t>25/09/2014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3124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pPr/>
              <a:t>25/09/2014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90018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pPr/>
              <a:t>25/09/2014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14087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pPr/>
              <a:t>25/09/2014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4785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pPr/>
              <a:t>25/09/2014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598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pPr/>
              <a:t>25/09/2014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948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BDED-2015-4154-973A-F9EB8A64619E}" type="datetimeFigureOut">
              <a:rPr lang="es-AR" smtClean="0"/>
              <a:pPr/>
              <a:t>25/09/2014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B7532-9DA9-46E4-9FE4-E54B229A351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58082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323528" y="0"/>
            <a:ext cx="4040188" cy="133245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AR" sz="2800" dirty="0" smtClean="0"/>
              <a:t>PRODUCTOS Y SUBPRODUCTOS DE LA SOJA</a:t>
            </a:r>
            <a:endParaRPr lang="es-AR" sz="28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4040188" cy="4608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1) Poroto, aceite y harina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2) Biodiesel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3) Lecitina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4) </a:t>
            </a:r>
            <a:r>
              <a:rPr lang="es-AR" sz="2800" dirty="0" err="1" smtClean="0">
                <a:latin typeface="Comic Sans MS" pitchFamily="66" charset="0"/>
              </a:rPr>
              <a:t>Expeller</a:t>
            </a:r>
            <a:endParaRPr lang="es-AR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5) Tofu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6) Bebidas (ADES)</a:t>
            </a:r>
            <a:endParaRPr lang="es-AR" sz="2800" dirty="0">
              <a:latin typeface="Comic Sans MS" pitchFamily="66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860032" y="0"/>
            <a:ext cx="4041775" cy="111643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AR" sz="3200" dirty="0" smtClean="0"/>
              <a:t>PAÍSES COMPRADORES</a:t>
            </a:r>
            <a:endParaRPr lang="es-AR" sz="3200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4499992" y="1484784"/>
            <a:ext cx="4644008" cy="48965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1 -China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2-Unión Europea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3- Mercado Interno y Países limítrofes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4- Chile y mercado interno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5- </a:t>
            </a:r>
            <a:r>
              <a:rPr lang="es-AR" sz="2800" dirty="0" err="1" smtClean="0">
                <a:latin typeface="Comic Sans MS" pitchFamily="66" charset="0"/>
              </a:rPr>
              <a:t>Hipermecados</a:t>
            </a:r>
            <a:r>
              <a:rPr lang="es-AR" sz="2800" dirty="0" smtClean="0">
                <a:latin typeface="Comic Sans MS" pitchFamily="66" charset="0"/>
              </a:rPr>
              <a:t> y mercados.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6- Paraguay, Uruguay, Colombia, Venezuela, Chile y </a:t>
            </a:r>
            <a:r>
              <a:rPr lang="es-AR" sz="2800" dirty="0">
                <a:latin typeface="Comic Sans MS" pitchFamily="66" charset="0"/>
              </a:rPr>
              <a:t>P</a:t>
            </a:r>
            <a:r>
              <a:rPr lang="es-AR" sz="2800" dirty="0" smtClean="0">
                <a:latin typeface="Comic Sans MS" pitchFamily="66" charset="0"/>
              </a:rPr>
              <a:t>erú</a:t>
            </a:r>
            <a:endParaRPr lang="es-A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1005306234"/>
              </p:ext>
            </p:extLst>
          </p:nvPr>
        </p:nvGraphicFramePr>
        <p:xfrm>
          <a:off x="395536" y="116632"/>
          <a:ext cx="849694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777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6876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AR" smtClean="0"/>
              <a:t> </a:t>
            </a:r>
            <a:r>
              <a:rPr lang="es-AR" dirty="0" smtClean="0"/>
              <a:t>E</a:t>
            </a:r>
            <a:r>
              <a:rPr lang="es-AR" smtClean="0"/>
              <a:t>l </a:t>
            </a:r>
            <a:r>
              <a:rPr lang="es-AR" dirty="0" smtClean="0"/>
              <a:t>eslabón comercial impone condiciones a los productores: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91683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Internacionalmente los precios los impone el mercado de Chicago.</a:t>
            </a:r>
            <a:endParaRPr lang="es-AR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716016" y="191683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En Argentina los precios los impone la bolsa de comercio.</a:t>
            </a:r>
            <a:endParaRPr lang="es-AR" sz="2400" dirty="0"/>
          </a:p>
        </p:txBody>
      </p:sp>
      <p:pic>
        <p:nvPicPr>
          <p:cNvPr id="3074" name="Picture 2" descr="D:\Mis Cosas\Mis imágenes\bolsa de comerc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058" y="3356992"/>
            <a:ext cx="2519879" cy="335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is Cosas\Mis imágenes\mercado de chica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0"/>
            <a:ext cx="2267619" cy="32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1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109</Words>
  <Application>Microsoft Office PowerPoint</Application>
  <PresentationFormat>Presentación en pantalla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 El eslabón comercial impone condiciones a los productores: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Producto derivado de la soja</dc:title>
  <dc:creator>Alumno</dc:creator>
  <cp:lastModifiedBy>MSX</cp:lastModifiedBy>
  <cp:revision>11</cp:revision>
  <dcterms:created xsi:type="dcterms:W3CDTF">2014-08-26T12:46:29Z</dcterms:created>
  <dcterms:modified xsi:type="dcterms:W3CDTF">2014-09-25T03:30:15Z</dcterms:modified>
</cp:coreProperties>
</file>