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8" r:id="rId7"/>
    <p:sldId id="262" r:id="rId8"/>
    <p:sldId id="266" r:id="rId9"/>
    <p:sldId id="263" r:id="rId10"/>
    <p:sldId id="265" r:id="rId11"/>
    <p:sldId id="269" r:id="rId12"/>
    <p:sldId id="270"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77F69-397B-4EBC-AD9F-60CDEC3425C3}" type="datetimeFigureOut">
              <a:rPr lang="es-CO" smtClean="0"/>
              <a:t>06/06/2014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D94C6-1100-4D89-857F-4F94B6E7AFF5}" type="slidenum">
              <a:rPr lang="es-CO" smtClean="0"/>
              <a:t>‹Nº›</a:t>
            </a:fld>
            <a:endParaRPr lang="es-CO"/>
          </a:p>
        </p:txBody>
      </p:sp>
    </p:spTree>
    <p:extLst>
      <p:ext uri="{BB962C8B-B14F-4D97-AF65-F5344CB8AC3E}">
        <p14:creationId xmlns:p14="http://schemas.microsoft.com/office/powerpoint/2010/main" val="309542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29D94C6-1100-4D89-857F-4F94B6E7AFF5}" type="slidenum">
              <a:rPr lang="es-CO" smtClean="0"/>
              <a:t>10</a:t>
            </a:fld>
            <a:endParaRPr lang="es-CO"/>
          </a:p>
        </p:txBody>
      </p:sp>
    </p:spTree>
    <p:extLst>
      <p:ext uri="{BB962C8B-B14F-4D97-AF65-F5344CB8AC3E}">
        <p14:creationId xmlns:p14="http://schemas.microsoft.com/office/powerpoint/2010/main" val="275307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5" name="Rectangle 5"/>
          <p:cNvSpPr>
            <a:spLocks noGrp="1" noChangeArrowheads="1"/>
          </p:cNvSpPr>
          <p:nvPr>
            <p:ph type="ftr" sz="quarter" idx="11"/>
          </p:nvPr>
        </p:nvSpPr>
        <p:spPr>
          <a:ln/>
        </p:spPr>
        <p:txBody>
          <a:bodyPr/>
          <a:lstStyle>
            <a:lvl1pPr>
              <a:defRPr/>
            </a:lvl1pPr>
          </a:lstStyle>
          <a:p>
            <a:endParaRPr lang="es-CO"/>
          </a:p>
        </p:txBody>
      </p:sp>
      <p:sp>
        <p:nvSpPr>
          <p:cNvPr id="6"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237902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5" name="Rectangle 5"/>
          <p:cNvSpPr>
            <a:spLocks noGrp="1" noChangeArrowheads="1"/>
          </p:cNvSpPr>
          <p:nvPr>
            <p:ph type="ftr" sz="quarter" idx="11"/>
          </p:nvPr>
        </p:nvSpPr>
        <p:spPr>
          <a:ln/>
        </p:spPr>
        <p:txBody>
          <a:bodyPr/>
          <a:lstStyle>
            <a:lvl1pPr>
              <a:defRPr/>
            </a:lvl1pPr>
          </a:lstStyle>
          <a:p>
            <a:endParaRPr lang="es-CO"/>
          </a:p>
        </p:txBody>
      </p:sp>
      <p:sp>
        <p:nvSpPr>
          <p:cNvPr id="6"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166330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5" name="Rectangle 5"/>
          <p:cNvSpPr>
            <a:spLocks noGrp="1" noChangeArrowheads="1"/>
          </p:cNvSpPr>
          <p:nvPr>
            <p:ph type="ftr" sz="quarter" idx="11"/>
          </p:nvPr>
        </p:nvSpPr>
        <p:spPr>
          <a:ln/>
        </p:spPr>
        <p:txBody>
          <a:bodyPr/>
          <a:lstStyle>
            <a:lvl1pPr>
              <a:defRPr/>
            </a:lvl1pPr>
          </a:lstStyle>
          <a:p>
            <a:endParaRPr lang="es-CO"/>
          </a:p>
        </p:txBody>
      </p:sp>
      <p:sp>
        <p:nvSpPr>
          <p:cNvPr id="6"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366348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5" name="Rectangle 5"/>
          <p:cNvSpPr>
            <a:spLocks noGrp="1" noChangeArrowheads="1"/>
          </p:cNvSpPr>
          <p:nvPr>
            <p:ph type="ftr" sz="quarter" idx="11"/>
          </p:nvPr>
        </p:nvSpPr>
        <p:spPr>
          <a:ln/>
        </p:spPr>
        <p:txBody>
          <a:bodyPr/>
          <a:lstStyle>
            <a:lvl1pPr>
              <a:defRPr/>
            </a:lvl1pPr>
          </a:lstStyle>
          <a:p>
            <a:endParaRPr lang="es-CO"/>
          </a:p>
        </p:txBody>
      </p:sp>
      <p:sp>
        <p:nvSpPr>
          <p:cNvPr id="6"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306075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5" name="Rectangle 5"/>
          <p:cNvSpPr>
            <a:spLocks noGrp="1" noChangeArrowheads="1"/>
          </p:cNvSpPr>
          <p:nvPr>
            <p:ph type="ftr" sz="quarter" idx="11"/>
          </p:nvPr>
        </p:nvSpPr>
        <p:spPr>
          <a:ln/>
        </p:spPr>
        <p:txBody>
          <a:bodyPr/>
          <a:lstStyle>
            <a:lvl1pPr>
              <a:defRPr/>
            </a:lvl1pPr>
          </a:lstStyle>
          <a:p>
            <a:endParaRPr lang="es-CO"/>
          </a:p>
        </p:txBody>
      </p:sp>
      <p:sp>
        <p:nvSpPr>
          <p:cNvPr id="6"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25598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6" name="Rectangle 5"/>
          <p:cNvSpPr>
            <a:spLocks noGrp="1" noChangeArrowheads="1"/>
          </p:cNvSpPr>
          <p:nvPr>
            <p:ph type="ftr" sz="quarter" idx="11"/>
          </p:nvPr>
        </p:nvSpPr>
        <p:spPr>
          <a:ln/>
        </p:spPr>
        <p:txBody>
          <a:bodyPr/>
          <a:lstStyle>
            <a:lvl1pPr>
              <a:defRPr/>
            </a:lvl1pPr>
          </a:lstStyle>
          <a:p>
            <a:endParaRPr lang="es-CO"/>
          </a:p>
        </p:txBody>
      </p:sp>
      <p:sp>
        <p:nvSpPr>
          <p:cNvPr id="7"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348242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8" name="Rectangle 5"/>
          <p:cNvSpPr>
            <a:spLocks noGrp="1" noChangeArrowheads="1"/>
          </p:cNvSpPr>
          <p:nvPr>
            <p:ph type="ftr" sz="quarter" idx="11"/>
          </p:nvPr>
        </p:nvSpPr>
        <p:spPr>
          <a:ln/>
        </p:spPr>
        <p:txBody>
          <a:bodyPr/>
          <a:lstStyle>
            <a:lvl1pPr>
              <a:defRPr/>
            </a:lvl1pPr>
          </a:lstStyle>
          <a:p>
            <a:endParaRPr lang="es-CO"/>
          </a:p>
        </p:txBody>
      </p:sp>
      <p:sp>
        <p:nvSpPr>
          <p:cNvPr id="9"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39549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4" name="Rectangle 5"/>
          <p:cNvSpPr>
            <a:spLocks noGrp="1" noChangeArrowheads="1"/>
          </p:cNvSpPr>
          <p:nvPr>
            <p:ph type="ftr" sz="quarter" idx="11"/>
          </p:nvPr>
        </p:nvSpPr>
        <p:spPr>
          <a:ln/>
        </p:spPr>
        <p:txBody>
          <a:bodyPr/>
          <a:lstStyle>
            <a:lvl1pPr>
              <a:defRPr/>
            </a:lvl1pPr>
          </a:lstStyle>
          <a:p>
            <a:endParaRPr lang="es-CO"/>
          </a:p>
        </p:txBody>
      </p:sp>
      <p:sp>
        <p:nvSpPr>
          <p:cNvPr id="5"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251417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3" name="Rectangle 5"/>
          <p:cNvSpPr>
            <a:spLocks noGrp="1" noChangeArrowheads="1"/>
          </p:cNvSpPr>
          <p:nvPr>
            <p:ph type="ftr" sz="quarter" idx="11"/>
          </p:nvPr>
        </p:nvSpPr>
        <p:spPr>
          <a:ln/>
        </p:spPr>
        <p:txBody>
          <a:bodyPr/>
          <a:lstStyle>
            <a:lvl1pPr>
              <a:defRPr/>
            </a:lvl1pPr>
          </a:lstStyle>
          <a:p>
            <a:endParaRPr lang="es-CO"/>
          </a:p>
        </p:txBody>
      </p:sp>
      <p:sp>
        <p:nvSpPr>
          <p:cNvPr id="4"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410637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6" name="Rectangle 5"/>
          <p:cNvSpPr>
            <a:spLocks noGrp="1" noChangeArrowheads="1"/>
          </p:cNvSpPr>
          <p:nvPr>
            <p:ph type="ftr" sz="quarter" idx="11"/>
          </p:nvPr>
        </p:nvSpPr>
        <p:spPr>
          <a:ln/>
        </p:spPr>
        <p:txBody>
          <a:bodyPr/>
          <a:lstStyle>
            <a:lvl1pPr>
              <a:defRPr/>
            </a:lvl1pPr>
          </a:lstStyle>
          <a:p>
            <a:endParaRPr lang="es-CO"/>
          </a:p>
        </p:txBody>
      </p:sp>
      <p:sp>
        <p:nvSpPr>
          <p:cNvPr id="7"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138892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31AF2804-BBC5-47A9-9829-07CF38147F0D}" type="datetimeFigureOut">
              <a:rPr lang="es-CO" smtClean="0"/>
              <a:t>06/06/2014</a:t>
            </a:fld>
            <a:endParaRPr lang="es-CO"/>
          </a:p>
        </p:txBody>
      </p:sp>
      <p:sp>
        <p:nvSpPr>
          <p:cNvPr id="6" name="Rectangle 5"/>
          <p:cNvSpPr>
            <a:spLocks noGrp="1" noChangeArrowheads="1"/>
          </p:cNvSpPr>
          <p:nvPr>
            <p:ph type="ftr" sz="quarter" idx="11"/>
          </p:nvPr>
        </p:nvSpPr>
        <p:spPr>
          <a:ln/>
        </p:spPr>
        <p:txBody>
          <a:bodyPr/>
          <a:lstStyle>
            <a:lvl1pPr>
              <a:defRPr/>
            </a:lvl1pPr>
          </a:lstStyle>
          <a:p>
            <a:endParaRPr lang="es-CO"/>
          </a:p>
        </p:txBody>
      </p:sp>
      <p:sp>
        <p:nvSpPr>
          <p:cNvPr id="7" name="Rectangle 6"/>
          <p:cNvSpPr>
            <a:spLocks noGrp="1" noChangeArrowheads="1"/>
          </p:cNvSpPr>
          <p:nvPr>
            <p:ph type="sldNum" sz="quarter" idx="12"/>
          </p:nvPr>
        </p:nvSpPr>
        <p:spPr>
          <a:ln/>
        </p:spPr>
        <p:txBody>
          <a:bodyPr/>
          <a:lstStyle>
            <a:lvl1pPr>
              <a:defRPr/>
            </a:lvl1pPr>
          </a:lstStyle>
          <a:p>
            <a:fld id="{F45DC2C5-E5FA-4DE9-8CC4-9B6A82378DE9}" type="slidenum">
              <a:rPr lang="es-CO" smtClean="0"/>
              <a:t>‹Nº›</a:t>
            </a:fld>
            <a:endParaRPr lang="es-CO"/>
          </a:p>
        </p:txBody>
      </p:sp>
    </p:spTree>
    <p:extLst>
      <p:ext uri="{BB962C8B-B14F-4D97-AF65-F5344CB8AC3E}">
        <p14:creationId xmlns:p14="http://schemas.microsoft.com/office/powerpoint/2010/main" val="5410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1AF2804-BBC5-47A9-9829-07CF38147F0D}" type="datetimeFigureOut">
              <a:rPr lang="es-CO" smtClean="0"/>
              <a:t>06/06/2014</a:t>
            </a:fld>
            <a:endParaRPr lang="es-C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C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5DC2C5-E5FA-4DE9-8CC4-9B6A82378DE9}"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6999" y="404664"/>
            <a:ext cx="8568952" cy="6124754"/>
          </a:xfrm>
          <a:prstGeom prst="rect">
            <a:avLst/>
          </a:prstGeom>
        </p:spPr>
        <p:txBody>
          <a:bodyPr wrap="square">
            <a:spAutoFit/>
          </a:bodyPr>
          <a:lstStyle/>
          <a:p>
            <a:pPr algn="ctr"/>
            <a:r>
              <a:rPr lang="es-CO" sz="1400" b="1" dirty="0"/>
              <a:t>MAPAS DE CONOCIMIENTO REGIONAL</a:t>
            </a:r>
          </a:p>
          <a:p>
            <a:pPr algn="ctr"/>
            <a:r>
              <a:rPr lang="es-CO" sz="1400" b="1" dirty="0"/>
              <a:t> </a:t>
            </a:r>
            <a:endParaRPr lang="es-CO" sz="1400" b="1" dirty="0" smtClean="0"/>
          </a:p>
          <a:p>
            <a:pPr algn="ctr"/>
            <a:endParaRPr lang="es-CO" sz="1400" b="1" dirty="0"/>
          </a:p>
          <a:p>
            <a:pPr algn="ctr"/>
            <a:endParaRPr lang="es-CO" sz="1400" b="1" dirty="0"/>
          </a:p>
          <a:p>
            <a:pPr algn="ctr"/>
            <a:r>
              <a:rPr lang="es-CO" sz="1400" b="1" dirty="0"/>
              <a:t> </a:t>
            </a:r>
          </a:p>
          <a:p>
            <a:pPr algn="ctr"/>
            <a:r>
              <a:rPr lang="es-CO" sz="1400" b="1" dirty="0"/>
              <a:t> </a:t>
            </a:r>
          </a:p>
          <a:p>
            <a:pPr algn="ctr"/>
            <a:r>
              <a:rPr lang="es-CO" sz="1400" b="1" dirty="0"/>
              <a:t>CARLOS HERNAN TORRES CÓD. 74347316</a:t>
            </a:r>
          </a:p>
          <a:p>
            <a:pPr algn="ctr"/>
            <a:r>
              <a:rPr lang="es-ES" sz="1400" b="1" dirty="0"/>
              <a:t>DIEGO FERNANDO CACERES</a:t>
            </a:r>
            <a:endParaRPr lang="es-CO" sz="1400" b="1" dirty="0"/>
          </a:p>
          <a:p>
            <a:pPr algn="ctr"/>
            <a:r>
              <a:rPr lang="es-CO" sz="1400" b="1" dirty="0"/>
              <a:t>JOSE MANUEL GUACHETA  CÓD. 74357492</a:t>
            </a:r>
          </a:p>
          <a:p>
            <a:pPr algn="ctr"/>
            <a:r>
              <a:rPr lang="es-CO" sz="1400" b="1" dirty="0"/>
              <a:t>WILLINGTON OCHOA VALDERRAMA CÓD. 74370552</a:t>
            </a:r>
          </a:p>
          <a:p>
            <a:pPr algn="ctr" fontAlgn="base"/>
            <a:r>
              <a:rPr lang="x-none" sz="1400" b="1"/>
              <a:t>Grupo 712001_9</a:t>
            </a:r>
            <a:endParaRPr lang="es-CO" sz="1400" b="1" dirty="0"/>
          </a:p>
          <a:p>
            <a:pPr algn="ctr"/>
            <a:r>
              <a:rPr lang="es-CO" sz="1400" b="1" dirty="0"/>
              <a:t> </a:t>
            </a:r>
            <a:endParaRPr lang="es-CO" sz="1400" b="1" dirty="0" smtClean="0"/>
          </a:p>
          <a:p>
            <a:pPr algn="ctr"/>
            <a:endParaRPr lang="es-CO" sz="1400" b="1" dirty="0"/>
          </a:p>
          <a:p>
            <a:pPr algn="ctr"/>
            <a:endParaRPr lang="es-CO" sz="1400" b="1" dirty="0"/>
          </a:p>
          <a:p>
            <a:pPr algn="ctr"/>
            <a:r>
              <a:rPr lang="es-CO" sz="1400" b="1" dirty="0"/>
              <a:t>  </a:t>
            </a:r>
          </a:p>
          <a:p>
            <a:pPr algn="ctr"/>
            <a:r>
              <a:rPr lang="es-CO" sz="1400" b="1" dirty="0"/>
              <a:t>TUTOR</a:t>
            </a:r>
          </a:p>
          <a:p>
            <a:pPr algn="ctr"/>
            <a:r>
              <a:rPr lang="es-CO" sz="1400" b="1" dirty="0"/>
              <a:t>YOHANA ORJUELA</a:t>
            </a:r>
          </a:p>
          <a:p>
            <a:pPr algn="ctr"/>
            <a:r>
              <a:rPr lang="es-CO" sz="1400" b="1" dirty="0"/>
              <a:t> </a:t>
            </a:r>
          </a:p>
          <a:p>
            <a:pPr algn="ctr"/>
            <a:r>
              <a:rPr lang="es-CO" sz="1400" b="1" dirty="0"/>
              <a:t> </a:t>
            </a:r>
          </a:p>
          <a:p>
            <a:pPr algn="ctr"/>
            <a:endParaRPr lang="es-CO" sz="1400" b="1" dirty="0"/>
          </a:p>
          <a:p>
            <a:pPr algn="ctr"/>
            <a:r>
              <a:rPr lang="es-CO" sz="1400" b="1" dirty="0"/>
              <a:t>  </a:t>
            </a:r>
          </a:p>
          <a:p>
            <a:pPr algn="ctr"/>
            <a:r>
              <a:rPr lang="es-CO" sz="1400" b="1" dirty="0"/>
              <a:t> </a:t>
            </a:r>
          </a:p>
          <a:p>
            <a:pPr algn="ctr"/>
            <a:r>
              <a:rPr lang="es-CO" sz="1400" b="1" dirty="0"/>
              <a:t>UNIVERSIDAD NACIONAL ABIERTA Y A DISTANCIA UNAD</a:t>
            </a:r>
          </a:p>
          <a:p>
            <a:pPr algn="ctr"/>
            <a:r>
              <a:rPr lang="es-CO" sz="1400" b="1" dirty="0"/>
              <a:t>ESCUELA DE CIENCIAS BASICAS TECNOLOGIA E INGENIERIA</a:t>
            </a:r>
          </a:p>
          <a:p>
            <a:pPr algn="ctr"/>
            <a:r>
              <a:rPr lang="es-CO" sz="1400" b="1" dirty="0"/>
              <a:t>INGENIERIA INDUSTRIAL</a:t>
            </a:r>
          </a:p>
          <a:p>
            <a:pPr algn="ctr"/>
            <a:r>
              <a:rPr lang="es-CO" sz="1400" b="1" dirty="0"/>
              <a:t>CEAD TUNJA – BOYACÁ</a:t>
            </a:r>
          </a:p>
          <a:p>
            <a:pPr algn="ctr"/>
            <a:r>
              <a:rPr lang="es-CO" sz="1400" b="1" dirty="0" smtClean="0"/>
              <a:t>JUNIO DE 2014</a:t>
            </a:r>
            <a:endParaRPr lang="es-CO" sz="1400" b="1" dirty="0"/>
          </a:p>
        </p:txBody>
      </p:sp>
    </p:spTree>
    <p:extLst>
      <p:ext uri="{BB962C8B-B14F-4D97-AF65-F5344CB8AC3E}">
        <p14:creationId xmlns:p14="http://schemas.microsoft.com/office/powerpoint/2010/main" val="2176347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QXFxgYGRgYGBwdGhwaHRwcHBwfHhogICgiGxolHBgaITEiJSkrLi4uGh8zODMsNygtLisBCgoKDg0OGxAQGzQkICYsLDQ0Ly80NDQsLCwsLCwsLCwsLCwsNCwsLCwsLCwsLCwsLCwsLCwsLCwsLCw0LCwsLP/AABEIALQBGAMBIgACEQEDEQH/xAAbAAACAgMBAAAAAAAAAAAAAAADBAIFAAEGB//EAD8QAAIBAwMCAwcCBAUEAQQDAAECEQADIQQSMQVBIlFhBhMycYGRoUKxwdHh8BQjUmJyM4KS8RVDU6LCFiQ0/8QAGgEAAwEBAQEAAAAAAAAAAAAAAQIDBAAFBv/EADYRAAIBAwMCAwUHAwUBAAAAAAABAgMRIRIxQQRREzJhFCJxkaEFQoGSwdHwFbHxNFJTguEG/9oADAMBAAIRAxEAPwDpLHs1dLEHaPWpXfZ6+vZT8jXYEZxR1mvRfX1Dzf6bRtycVp+j3TJI2xWXNPc7AkV2jJPPFC2ACK72xt3aG9gilZM4oA+VMaW+VOBVl1K0GmMRVWlutcZqpHJhnCVGeGXun1J+9Zr9Tjmqe3rVtsNzAE4AJyZ4AHJPyo9lxflkZWH+0g/tXnWaruLtptvfN77W/U9JTlKlqSd/hj5kn13aKSpv3HpWlsHyrfDTHYwVPEnuKgUW2oovu637qmckyaTixhmBWDSPu6L7o1IWqSCUeR6k3PgjbsTxT+nswKAluplj51OpeXJek4xy0GtKCc0wyD0qsDEVtrrVN0Wyy6iKQ8QDQbi80qGPnWK5oqi1yD2mLJWGIPNR1V09prYuR2odxpqih712RlVWmyYpdYnmopbFMbK2qVovZWRjy5XZlhdvwmmjeB55pdbRrPcnyqUopu7NEarirJEL7y00S2z9jWxpzREWO9GVrWR0W9V3g3buuOSa3dumMGoO3rULPiYKvJNT8NPLRTxre6mCYt50Nrx86vB0Uk5bHoKd03SbajIDE+YpX1FOPqMulqy5scornzP3p61qyK6FumWoMIM1QazpxTI4/ajGrTqu1hZ0atFXTuPW+oLGQJjyrKrNmKyufT0zo9XVsQHXYPBo9vrxpPTdJ3RnBEminpYAPizRlDp9hIT6vewddQGWfeMGJuY3sIwdmN0ATHataJlKy9xt0mfG0mD2g8Rn18xSiaYdzQ9kV5n9Jpym2psvLrakUrxLQWLU5dj4iY3NOyCAPKdwnzzWaTQaYu3vix2kbfFcAIgcgGGz50itEVvnXf0uUWnGe37fEen9oLdqzGNfqrdo7NLZtohGWW2ATPPb80XQaqxfn/FWrRYQVcoJ+4Eg+opJrvpxWEKTIH2Ef3/6rBLoK8a2pTv6enwNcetur3Hrum06svuneDvkG47AQpKxvbHijuPpW9tufjMFiJD55cceQAQz3nmkZI7kj8j+Yqe6tkfs+U225tPtb/3YhU65PLVxgWUMHdJiSpeMkqQJ9FZh3yv0ob2wNm1p8JDQZ8WDPr8RH/bUBcPappeI7CrU/s+cJKWtu387kJdXCStpJlSPlRUPmBQ21E9qj74+Vb3GTJKpTQ9btA9xRP8ADL5iq1Lpmj2AWIGYmkkmuSlNqeyGP8Mn+qtNpE86eXQLnLH60ne6a/njynNTVRPkpKjL/aAOnTzrRsL50s6mYNRFXSfcztxuMe6HpUDAoW6sW3JpknyJKUfuhN61D3q0bUaNR8JmgC1XRcWrizU4uzRh1A8qh7/0qfuq17un90m5TAm4TWs0f3dZsptSFs+QC25NdJobVtRKgfPvVGFqe9vOoVouasmaunqQp5eToXvZ5qDakedc94u7VvPmazezPubPbYFxd6gBS13UBhB71XbKKiVWNBRySn1d8WwFFmKysuDFZVLN8kI1IxVlErEuuBAqTszdoqvs+0VhmABcT3KED85/FW1pQwlWDDzBB/amtG9yTqVbWFltGiLbNGWyZwKI1gjkR86ZyRJKT3ALaqXuxRVSjW9IxEhTHnSuaW48Yt7IUA9KkF+VMHTkCSDFZspW08htJC5X0re30plbU8CTWNbjkGgmkOovkXC1vZRgtYFptQugCEqSpRQtFsWCxgUHOwVTbdkBsWgTnApy0SPhz8qsdJplt95nzo1/U7eBNZKlXU8HpUaGiOdyss6/zBFHPU1HNODUg9v6Urf0qkyEVj6ipXXKL5FU1FtmwBNAvWSxPHNNp02Z8KqZ8v2oz6dEEzJHf+lUU0ngnKnqWSkazGKjsq2YgphZJP2pU6UjtPyq8a19zJLpbO6FQDiiqacS6gEFZ+lSF5P9MD5VOUm+C8IpK2oQIMzRQ5bG2fpTy3VEDaIprS+cCKR1PQfw2+SivWCvIiaGFrpb9lW5E0O3pF8qePUK2SM+k1PBz+ysC1f39EpX1FV121twRTxrqRGXSyjyI7K0Eo+2sC1XUZ3GwAJRUt0TbR9NZ3ECg54DGDbsgFxMVlXDdPWMzWVD2iKNS6SfoeE2LLeIyxjBMek5kjFB0lhtwhtp7EmD6AREUW11G6rF1VSF5GcTiSMSfWo3etXXLeC0JGYUz+/OB9q0LXfAt4WydR7Pe0WrsiXCXhJHiO1//ISPuDXTJ7b28+8tOn0DD7jP4ry09Uu7icKxgTHl3+dRs9Xv5EliZEnnP981OVCcnd2KwqwirK56/Z9pdE2WuICMQQVP/iQD+KsR7Qabhb1qI43AfjmvD/EwggD9yfUzTlnX3FEHxrEEHOP3pHQvyPGrbg9ebrdlsb7ZHHxr/OjW0zO0DyryEaoAeG2BiJkg/gindPrriKQhYMTAZSYLccE/w/lQdJrYdSUss9ZGoIMAgVtL/JYr6ef3rzO71nUe7Cq7FoAJgY5Ebj/GaRs9Rv2Wk3bm48ydw+qmQT86VUrhc7HrQsKxmBUG6cvYmvPE9qr6tHvQRj9KRwPT17VC/wBcvSd967ExNsgD5YAEx86Gma5OapvdHodzRr+mZqFhSua870nX7+8D3twiI7N8id0+macbrOq/+7/4ohHPHHbvRaksNgUY7xR6NOBQ7zdq4i31nVQ6+9BjvttiBHnET/eKTs+1eoDFS4fsNyAkH/tiZPzqcYX2KylZZPQLdzEetEe7trh9N7W3NpHulYjMjcII8wf2xUb3ta8eJFJPl4f4mjodwasHcWtVuqGoQHM4HNecv1q4/Dskz8Jk49QBWrWo1NuR765t4jdIkngLkTI7ZzXaUuTrtnodu4JhAAKXfqCKc3LYjmWA/jXnOquXG/6hfHZnaT9JxQl0DGFiMTGJj96OANSex2nUParTpwWc8eAY+5gH6TTXTOs6e8u73q2/NbhCsPoTn6TXEX9KZbfMADgQZ7Aeuf50FragBSVHcndJ7QAB/Gjrxgm6Kvdnp1vqelQSb1tvkZI+gml9R7T6VfgdmzwqN/ECvMW6haWDDsOOIFNrqiYFkNuPrMfWYFTae7LR07I70e2FgYK3Z/4D+dJ6r29AwlljHJZtv4AP71yCaa6niuuQ24AQ28knGB/f1pdrodjbcsSZZTtHH2njP8qCcfiM0zrLXtzuMe7A+VxTH4j7mj6r2qsCJZyfIAd/WYri26cFJCyD2jO76DMdu1P9N9nXLEusGMT/AOsjP9fI+JFZQPDlLDOmT2osQNwuL80/kadXq2nx/nW88SwH4PH1rm7vQoGSWIORwAP7/hSmo0cCSllVBgsXJn02jk/tRjXbJy6Ndzt7OqtthbiEniGBn5QabsgqZmvMh1LT28sgBAmRDGexAMAHy/atH2yHC2yTPxuwJkzmAvPb+dPqm9oiKhGLvqPVNXqdqkm4ggTE9qyvFuo+0F4qdrELJIAJz6sSfF8jj0rKXw59kU1R7srms3MwC4Hdc/io7WBxDdsH0++P4VaAWlJgglcAspyeOAYifNfnQBobqt4LclSMglie4KxE4Hb+IrUq3cw+F2FypEShBOPn9KJ7kjJBH0+9H1ly+VHvV3CDEoZGfo0/PBnvzQUvEGNxA7E8geXyz6UVK6H02ZG0pP8AflRbar51Ia8Dtgf6O49Tmgf4jOBXZY2ENgAGRj60Q3jAIkZiZM9j9B9KQF09zRLWpUSCRkHmf4Dn8ULMKaLK1qiCSIPcbh3555BqGouL4SI77snH07Zn7Usl1WHgOY4Jz6R51PS22EF2RFM+Jj3EHgGT/UULJZGvfA3psBi3gBgCRk+ecEjPrQ7TKzbQGOfKBn0jk08+oQ7VV2DMCQTIIjuARJJzj0qF24tyAC8DMLaIJb/y4qXidx9Jg0l3cAg2ycQoAxzmjWNJdQ5KMY4JJx8wJilrth93+VczEeJxgeQUZH1pZL122CqlJJywaYOMEDyn0/ehmWzGuky51AVZJVTAJgnvHlwPrn0qut3mdZIWBMAAAQORJx/fpUEazcVmcuzLk7TGe+No8vX96d0FwOBsO1eOP3LYGe0/vSX0ofzP0NspcbQyg4g5wCczC5zx2rWj0ZQ7t+/t8AYffMf1rGsF5HhIJ3Y3RyckgAcE4JPbyoOqtn3YG62gnapGcAgjHMyefMn6Kp3wFx5sNreYvhdxJK5ZQe88gkeX4oOsLoyG5AYyZLHj6SeMc/aj9ItsARuBI+IExuniWg/Kham3ZDMDDOSTsSSP+IiAABiT+KCkrjNYK61f96GUbpE7YIAjkklue0570dhqhtUmQpHhBkyO2f4VMay2iwqkwSIEHnmSJA5/elrmt1Tx7m3tAieCZzksfPyql77bepNpLnPoODp9x9qm2d3+5/v4RwAAMk/vWz0ZbY8beLnGYnt9vrVJdualo3tc2nAO4DPHIMcxTunGpci25KqQD3JIHyPOQIpWml5gppvykddCNAJYjABII/Ijj0oOhLbg7lEUcwckZEeEj+/OrkaBLeLlxYJ8JIJbiYwT+314pb3SHgGOJUAiMGYME89s4+lKqitY5wdzY9pUVohoIwSPXtxTybnjbcuEkkHaFMRwS3ckfXHpFV9joC3ZKNuiP0iR5YBJ8+1XvTOse6ATb8PERk49PpgVKTgvIWhq+8A0wuJddttwpHkDlZyFHI5MSP2q5bqltUUpLjK7TO4kRwvJ/hFC0mutuT8MMRtzwSchj6z5fOqxrirqmYggzAClQvEtJY+uYH71LLKYQDr+uvsptrZdFdv0gGfOTmM5+30QXQvABABxlp3CfzJE/wBKul1jncbHu7dtfETPxMxHLGO5qo1vVdjAHYDI7THcjAB78weeZyaxnK1ooSSW7Yrf6EGCqPjDgBt0gk48v/VHuewrIJa74u8r4flInHHPP0qbdSS5sAWWg+Zj1MDEma6TRnVrHgVkI/UQO/1kme8c0HWqrkCpU3wcL1P2dYQA4fgGBBX+k4msrutfctupQI1p+4gKR6g8eXB+lZSPqqjD4EUeUC1qLaFouoveZGB5j71mg6ldUSl1hwAAcR9+fpVqDdtT72xqlZjBYM0kDsfLBx+/NL6bX2dxZrdwscHe5bkZPEzj51t9oT4uYPBaY/Y6xqVXcXtuOWQwDBiPKceR701p+pWrsm9bQHz2mfKM5A4ODmfSktOmmdS0NbVVULMky26doPPB8xJmi/4nSo3iVbniy0HcoMc/KY+Htg0mqDvjJZQfcEenC7LWSDLEBYYR2GRMyIx8qBd6DfXMrH/Lse4JgEdueauU9obKCVRVEY8WYDFQAduT3x51q37R2XubDCjdG4ZBA4mYjJ5rl1NSOyGdGHLKnSdId5BJJEYEcZ7k/sDzTNrpF0cK3yxP2/jVq3VtICyT4l2ztHeRwe+QPn9aa0/UrLjfvAQGMpAM5AJ/IzSPrKm7RyoRKC301nbZ7rxCB2HPmRximV9lWZp3qIMbTuP5I/FXy6+xPhZZOMkr+4gxB+1L6nqVva4DK2+P1llB8/QYBgefGaX2ypssDeBBblXp7aWXYAqGSZcLJnGIZoXk5A5AqzS7p3AD3CQxmGc4xmdpgcfig6zqlrjYLrcmT4ZMREzI85jtmiJdsOpb3cA7Sw3BvKcSJGDHyGM0sqjll3DotsK+9W6ClpFARWLFmgkAg4PPliaqnsBYVlKwIAMg55Prx3mrnpvVtw2vbZNolfdqGUjsDHwnP9BUrmufaTb083BMlrZgif8AVyapGrJO1hXBPJVL0tgJk5MBUG4wRM54+k/wp7R9OePAAWCtm4xkHjAmN317j6ZpusXrStFpuSQOIAiBzBIJOcYFCv8AXdTBO1ASIgk8Ak9wcmYNFyqMKhFZAtcuKDuutAMH3jbbZ4wAGJcT5eVJ2texPj2EAsd/jmD2AAmPWO8TS/UL169tLZA/0keZ/wBgmg6XSNksjdgMg8/1q8Yq2SL1cFqNSDtJR4YwJBAPkAx9e1Wdi8dnh2LiSNuY7fpO4ntmubu/4jjcwUZ5AA+k0TS3NRu8RZl4JYSMZHJ7QDPaJpZQVhoya4OnXQkhQty2fITCgD5d57RR7XTURZe54iBwSBkcR3Oe47UBdJcKbrbtcxJ2r5g9txbj04pe3pLwKyLijBJ91cJHn+jmKyOXqaEvQtbpa5cHu1ItKIUwoXcO8TMcGhaa9eVyABcUcknIYHifL0ExT+zaCpDNEEs2eZ8sHjgUrrrBYKrK6bvg24nPmphfqRUHU9CmkV/wFy5/1BbmIL7VDED6HEj8c8zq10KSBv2weVA3H5mKet9OvbTtYq0iZXdMR33cdj8q3cTU7x4RsHlCgnjyJiO3n5UdcuGdoXKA6zp1sKFW4WeDlhI9OOMxkZyRVdehMqt0kZEZE9+c8j5VfWbrM5FyywUkfBxx5RjOP/dJ3muR/wBNgpwQ4MjCk5gYEkT3j0o6+5ziV9vrKlrhv6dgGyIXOO374MiaN07XWbtwLbO3d8S3JG7zxJn7wAKNqLUjbu8TAwpMEj65x3jvGR25+4Fdx7z4cDaoLDIjbvUSGzxJp4yixJakdJrkt+79370Aj4lTBJnMwCRzMcj6GudPQ2dwQw2u5VTDGOYxugmF/M1c9P0xDQl2/wB0i5aDECDgFhKjHM9hzVqliFAb3kxHxKMASTlTEnED071y6hR8ofD1blLpNDsT/LK+8G4HLeoEyYmc+WM07buNsUFLltydzFQdhjEkjjtRtIXJH+UioSD8QkLEjABkyTPy4pXqfXrNgFbz7mMMLduWMSCASYHYnPl3qTcpywrj4ghzV3Fa3twIKyZbBJBA5xOB9ayua1ntBZvPaFsOWNy0okhVA3DdKgkkiBBJ7nGM5TKlJbieIma1fWLi6UtbdmeQoKk7lg5MQMGOwnIrn9N1G5733l2wbvfayGCP3GTM8nzzW+j9TOnu7zDpjeCAfCeYmYPy8or0XX6G1cXdaYKCBlP4R/GpSqOnxe48IOtlPY4+1061dQT/AJLkkbS0jzHhMkQPXuPlWW3Gnu7UupdUAlkfHpgjlu/FXNr2TMFhdMtM7hPIA5ieAP7NZc9kzDEuFEFbr7BgbZG2fiEGCZ5H25VE/gUlSa4yUI9qbRI36e3EwSADjtAJ5qyse0+hEQNs9zb4+cA+XaaVt+zKlk23LZUkiBYViD23OpPHnxiaaT2PS34yABkyApIknOd2wCMGPvRm4PuRVOW47b1Fi7auPbNoBSygMqqC4EgeIdwAfl5VC3pWawVuBCYO0oVgvHmvlj7cCBQNP7K6diX3SrNMNcDDPmQJpu10W3byttCoOCGbgQZOM9uR5DjhGtK9246pvkrdLpSikXG90QJQBplvUxwMcfPk1aWVuSGQ223INyllCyXywXEeCcnPA5xVjYDmOw4+XcfpHIB79vXBGQgkm4u3BLEEADzODxjgn6TXSlNq9gqmjmNb0y8m53FoIMmHUSIwJHMY47zAov8A8PeRv8oheJfeDPBwO48/UHtVt1E2SB7429kx4pj7xHGfoahqNVYsW22vaQlTCqo8XZQBtzJwAaeNaVtv2A6STKxdHqgSq3VECOWmAYHhiRk/g0XSjWAozMSgPiXxbtoPG3aDJ/hVtb6jYkBTbLkYWRiCPMYJnEH7VidVXP8AmDDAEbkOTHr5Gfv5UzqStsMqaGy8d7hH1/al31NptytbuwRB/wAp8juOOPl51XL17clwmbiiICQcYgEAbifMxj6UovVdS4lEvlgBt3woyTumQBkbcRSxUv5/kEpIuU1KhYVHlQI8DAREmNw+kT3qf+PAUXHUKoCgjwyWYiB5yJ/PaK59dNrrk7rgUYhWuEntPE9t1bv2dZtVbt22VDgSxPBKwOBPwx2OaMsYbFVQu+n9Ns3WN9VJ8RG4vc544kKQZnjuKebRIsxatGWLNOckQTBOSYA+VcvoOmamZs37LLJGGMSCRERECodCt6nfuW/p7gu7iBveSUO1iAUECefpFG6ezO1JcHRXhphIZLKk/wCxT6cfIkfU1t+t2SCN8zjCNx6QRSGo6fqDeW4UtFVQgL7wjxEczsz9hQG0eqIaXtiQcqy7gZ5BKiMUrceQuUuw5rOtkKWspcZzwGYgeXG7+FU3/wDLdQrCdpUEgbiwZzwMyQIj5YnvRenHV722qbrRtYC9bYKAYnbPOIJ7nNQ6gl0hWuWNrcFmNshTBzAJPJA7mmUorDA7yymS6V7SXy5W6QQRPqDAEcek4HJOYinB7YIA5ZwdpO0JPEDbuPBkseOKql0bKgi0S0MCxRJnBjwgkgzEzUdBdurt2pcIJAYgCI7nuMZwKDlB5x8wKTWLl43tQTbgBTeAEywVJgTBkGPKkB1xvEbl1QsT4TuM+X7ZmjM5YZ9+MsICtwBM+HAB7etKuLasVb3hYcM1kmeD3XB9KVVYPgMnLuAv9bvGPGNvowBAmBIAJmPtVvp+saa3uKe93n9RVoJIAlgD6R9KFo+rFUCkXWAGGcQWOTGFgQBQ9Dr7fvfCbu5i20uzAQAOJgQe3efpQlNNbDR+Ie97RMFJXJMT4XHy5/rQD17WAeFAokmPGMmSTzE5p/XWReKhidwO4DeJIB4g8rP/ALqwtai7wGAiBEr9B+34qSml90pok+Tj7vUuoPJ3EiT8LT+1Lnpuqu/FY3HzKgH7kTXdrqbw7j8UVNfe7x+9XjXa2j9BHQb3ZxGi9jbwu2nNtUAuI2bi5hgTAmZxWV3NzX3CUBiC6g49R61lVVWU8sWVJQwjgdR7HwYV3DFQVG4Gf+yA0Rntj823Rul3tKmW3ZncxChV/wBISSXMSe0elC1XtHZKSbl0sVB2htiySPCzAEgjOfIUqvXvds1sW3dFcAC45JG/MHxEQY/BNT03VnkK0xePoXw6rfVoa1CE9mBP1gQonHiIOKsLVlruV2xkNbLLPMQRu4g9qDr9fZeHsuxIIPhcqFJHPhw0iTHbOfJcX0VLZtuWO1iqw0RAJDOSGJnscenAqUqNM0QqyS/ccs6NrQCEoviPhUMQskwMGPhJHYT9ivf1olktXCWc5lkO0qCMBWlQSIyQJNVFnryETvX3m2QmQCcf6jkg9pgzMYmn1uI6Iu6ytx1DRaAOCTEEy5biYMHxQM4ZQW6BrbwRuOAjQqglpHitt5wN0knmCPTJ83LRWCWJTcdpiT4uAQASJMYihanfbkBQ+7nasQNvi8LMIae5jgnvR9Pp7ihD7q+lwNzcG7cBnAG7w5j4pEesk+Gk9wJrsaS6HeEuoYXdtBUknvKkGVHPOD2jFTtam2CsHf8A6gGRT+CftHcUdtJcVGLf9JhCl9igjEkqXnzEET8u49WpQIgYoykKSGI3DznE8d5n0p9KW6DdvCZDrHT7V1EW7bKmZK7Nw3fMLkzxA/lVMvsfYLgEXIU7cuVnuc98Hn0jti1uqmI1DtJYTgTOQAADJkc4jnkUPSamLjm5te2SWBNu7ujA2/CAYPeZMnHNBKPGAOHcr7fs3pWJ2WiyjweNg6yO0N++D9DUk9nbFp/+jb+I5kyIztCggnAxAPIplus2xdVFt3A0GCAu1VGARM9zVvpr1sult2KFySBBU8EgGQAAMDz4zlpa3qxdMeCu6T0xbdkeGTlgXALZMkRjEGASeT3g1YWxtdVYIAQTG0T2zg4EbhHPGa3qUSSbe1gwZSzp4gczsAAG0wD8P6Z8U1D3LXE27HDZhluMAZjkZYDGRn5UUlc5rF7ENW0vC3NqKSfAV3NggDxSDzMYyBntVR1a+Q+wi7eVzaY7wNiAPkpCfGBPJjirpTDps2mB4olVJmCBMA5zIOI9Yqd7rDLBaLYUkNbXJJ4WCNuD8zyeIoacgSbKW/qXtIg0lq5cFwszbrRARmPcKM+IzjEY+SvstYvAsbtlkOAsW2QtkkktEAHmP9x4q26nr7j23TTu1vcCC5lGU9yMhu/fHfdTgs3T8eocuEA8NoCCBDEXDMkjk4IiKDgmrA0u4tr9FqHKhEUeEy1wxBkfDg527vrtqpv2b12w9hndWP6ijTtEH4YXHGfWuosbvChdrkSGIYrEmJZVAHYZLHvxWtWy22YbyHAUsLRLOJmBAksPkRPlxSSpK2NzmrnLezXs++lV4dmZyCxKbSYBiATMc8dz8hVvctu4KXWO2IKs/wD3CVJIHAMwBkZqzu2ULgF2uO+WIKqAQP1EkYxHhBj7UDU+/t3pa0SCQZDSTAMzkAcAz8+aDpO+pyf0/Q5QSwUuqfbbZ1DMeIA3znOAue9B6VfZtim0PhJYbSoAnwxyPxV5p1Tcd1wB3+HJDFI/8eR8jmMViGzDMhnbMEkQScHxQBJiTB+9T9nsg6MkE04b9ESQMXMz6ArTA0G0R4sA7huUkfMB8fX61FPGFNoCCPitsjEx+jcTuM/F2/npbRUiVVWyxZVX3g7AHMTHM/kGh7PFZf6HJI2uhQ7oeCuCQTIMAwYMAwwOfMUG4LVvw3L53GB43IXMR4tsE54n9qGLmpVjmUI+MmCTweB5ZyBHpSp0RYFIIMSTtkNKic57sRGeDXaqUHlXC4oH/jkF17ZgBRgs3xnMgQDtIEfFzI47l0t+w7EPauIvIJyCfntA/J+Xkg/QydjM7eEkgSRE5MGfOKcs6dkxbBY85LHk88+dB1qD92Mc/AmorVdjulW3t+EE/wC0Db+WmmfdqBhF2jInbAj6H+lU+u1OsA22LSu0GWlYnsBJyfvyKt+n2rzqodQr/qGCfU7QWx6c0kqfKiyuqIFtYhuWwsGLqry2CT8gDx+ayrCz0tldWIQAOcDBxI9Z/HyrKv0urS7q3x/wSqNXPKdb7OH/ACnRveJcAVCJEsB8MRG7mh2fY3UkrDIN5UEFoIntGZMTzHFC07XAwbllYMCcwVMg/MGKv9T1Ual0NpvdagQQQPCxWdxgxBK5+Uc0+qUeTlCMssX1/s8mna3a9+0ufCrrAJ4BMZUTGc4HNE1vshrGdba3LJZg5Ue9YeEEFokcDcB9TT+gb/F3lTVae4UKubd5vhIZtwAJEcRkH0rrLmkcCEgBRtEAdvIxPb9qhOu4bmiFJS5PPrPsvq7BO94EySkv+llENGPi5xzSg9ndQryGe2uYuEOSBzA2gmSSTjy5Fd3/APLX1P8An29wJCgGARySSf1CB+KDqtQxLC0DsVgDMgEFdxYN6Tmec0q6id74KezxtYT6NpfEA+ptXreAZXbcmTM5mCcZJ4ERMG46rczMM07j4QMNEc7h3zx55FUep6MruWkCFAgEEGMDgEjAGMZ+VW/TldYDsIjtu4wOT/Si69xlRsyemuzbt7RdLsAbisIIYc/qKx3GT8+9Q1d+5EBGBJ+JtuBkxO7cDuH6fPtzTdyyIDEqQe/ao2bBGVX6gfsa7xex2n1IaRWIuMyhQs7FSSz+EGSASB4pHfGaptP7T3ELrdV0iSIVlIBmJSCWyoHPnjAnoveOv6Sf786LdIdIdVf/AJf3zRjUV9gS1PFyg6Z1Q3bSO2mF5veFDsKIC24weZaBsJlTyYq01CX9xZlZE2zMBULNAIUSGbz4HEyKX03SQjOV3Kl0BbgVYkLJU5EYJ5jI5oB6Tc0+592+wSTu3FHtmAI2yAVgev5q6qRaIPVFj6tcCq3vrNwqZCW1Qlmz3aWx/wAicUvoGuj3ly9IVifAJO0BSZUDgljksfoOaq3Fv3RFzUvDbnDIcwRDRgmJznvPmZc6df8Ac2VW0xurvn/NAdghJ3bd2ARJI/MzQjVi9gLuO6XQ2223YO45UENbK+hEsBwDTWs6YjXLe3UFVEsyoH3EzPAG3mZ4meDIiu1Tatgu1i1qDIO9GWRwGVoIkZkEY5o2l1TvvFwAncFti3h3wDxIEDJPpPlVE03h3DK2k2ye+uXbiNa90RDIdygqcCWYgHI3faj6j3qos7W3lXLlxAAC/DnwSBxgDcTk0JvZWygLkG44AKzcUx3OJyMRwJk8zAafSoOVIuDAR1KqVMHwkLBwVOJzIwRTWe4iasV2ou27re4K3uSrTJtYUNO+V3DjuRj0prU2ljavj2tPi3NJ2x+owrbfLkec5csbVYbWIEEgEQeJmC0xiDHr8yF76WnCXlJuEQkhsxJ8T4kmQPM/WhJoMU+RPTan3YhEtBsFbYARvFAkCYJBcg8TTo1+qgblf1LYgfPd6etEsm5DKLFi2DiDbJnn/UTOJn50hoNPc3n31vwBvA/idc4SQQQpUluPCAeRxUvDTwmGWMs2t67dUMyttDEBiqRPEhgDznvRLGgul1LMm1eA4Zs5zJI8QPB7ZpTqHVVd2UbtiAAOqgAuedqliT5QYGO+a4v2jv6p2CKw3WrPvCEm3I3NJCAkFoIGOY9amqdpW1fUEprTc9C2Mtwl7iPJwrZj/jukdpmO5zQW6iFY2jd2m5+jcAe5G3aARgeefWa886fZu220rlgFADp44a5vtq+1ZB+IttmMST+mk7/Uhc16XcoS6ucglYjB2528DiSCQKZ05y2kT8Rdj1i7qWJkxIETA4+1Da95/tWWR7xA9tkYkjwTtx5ncdwH2OeKy5or6EG4E2yJUP2zMMRzAwM/OsbpVnnctqXBFbw7j7iKjd1O0YP5Na1SIYJQIv8AuJMcxBPp+5+om0o5EZ7gAT9akpaXn6Bw9wljqTqZKn7T+4FMdOeZFu3tBiRhVH3Pc570lbslcgNxHJj962uocHwHM9mHP9irLqLYs/mc4xLnTaZ/eBihWPDO8nEeXA5iYE1ql+nah2uqGInLESJmIn7GKyt/Tyco3/uZ6qSeDzDot9Lwdbz2lPuyycDxDBGCIJAHb175X6LZuSHVwCo3AkE5+EgxkRHke0zVDYtsrDcDHMny/b0rr/Zf2ea44vK7ImADtgHGckxEwJgzn5086ajex1J6rXR0/RdDqrtwMWLgKVKK67SOxAYQQT3FXN7Q6o7TGxgQW8REx/xdQZ9ZxS46QwRAt4JcGC4jgA8ArAmckQfWp9L6PdtyrXyyQQoAIIn4pccyT34/FRio2vyXlqv6E7fTLm5y6qQTIO+DMk8AevJJP8Stoist7i2/fLZ+YLGByfKm+p2LrWbdqxtUqw3NcQXJXkkSwO6QMGQZ7c1RdQZFAOp0104MupXaY5lVUhRy3OBQfTRbvcMasraQfUE05/8Ar+4Zjs2NcgFhyoMlSRIkDiRxNKXLDq7+NNsxu3sxMA4A2xIgnHMck5qzXo+nu2x7q49oKWhbbm22e3iAOYGcfD6VnTOkoAbfvZ3Abg7Xbp9YdrhUNJzA/oZUUsBVRvKKzT29RcPgvNbt/CpbwCBAP37RnnyqwHVLgZVn3o7uFI8wZJPMrzEQR51PX9ERUJBUokvtiVGCSwnEwefzWaDSM5KhlOwwwkeE5G05xnH4rPOU/LGJ13uK9O1+pS5ca4VZGPhhuBmBECI85P8AGnG117J92OTHxH74o2q0i2wZuCQdsDzyCOcnE/Q8VHV9UW2qi673kKKSWXJgHcVWd8THhM8kU8Kc35sA1Pgr9X1C5cRkLIqsCpK5IkEHJxQX6Q+pQJcuX7oWD4VCnGP0j511vT0sud9q2pBgligDHsA36jAHcGMRORQrPULpZra2muIY+NWTcDIMSiqPhkjPIzkU3hNfe+QjlcVtdOMBbllbgAC7roWYGMHH3jypzVez9t9pCKHUqZFu25AMTBbgeZGfKt9Qe4QAnurZgljc8IkbeDtI4J8skUmzssMHAkAjZlTPMM3Pbt9KfFNXeUclfBmvS4guAMrKEIZWJLeKVjasKBnPmJqs6fotRatBgEbaZDi2h2mSDsUgkAxBIHanrOkZ9wSwWDHc48bK0kk7lBVWkk4jNOixqHyGRAsyCsg95CkMxjiBIyIAoKqpYV/kHbdFI+uutAAKgdlAQGYmdoG7gc1pb17aVkhTMjcY9cTVvZ09siHNs3JI2gw2Mnw/KTG3+gb1lC0KDaPwhXBlmCgnaTBZZxxMg8VJxqvNyqnHaxTJoMdvuT9/OiWenxMQMzgAZPz70W291yyopbYQGlWXBBIOQJGI9DI5BFB1F+6nNq6QDEqu4du4Pr96Hs8nyHVEd02muIPDd2TmC/P0g5+dWOk6tctmSUuY/wBJHcd8D8VVf4Vz86G1sqYZWHzxTRp6fvHOKaEeq9N1N24XGpeJ3BGkAE+u71PAFMt0wMoa5LugMBfDJjiViVPkSROYplVH+770ZXA86acHJbi+EjjLlxFC7unqIwN9ssdo7DcDAAEeldbZCKAE2qIkBV24x2FM+/7EUC6lpmVdzKxmNhiMH+x8vSoVqTe392BQcQQurRBqjwrED0/lTCaVdpJYMFwSxjjmftVDc60ttSVQttmZmcR3PzFYvCqXslYVpjfVtMdQoVnYR3Bj8cd+YmqfU9NvbrcRcayxKmGICmCFMGABiBie+BVrqOqgWQ4Rt7cI2IME5/vuKp7nU79xGXas5h+BEZAnnyz9fOr0PGW+3qJZPk6QaRltWQrhniLjGAD6iYLQJrcy206hWXM7VO3GIyoEzOJ/rRaNXNtVALkDJGcmQYkgDBOfn503pNCbaw7lFyxG6ST5mRknBnPH2t6tDrI90mP8XbEcKYiCPnj+JPetUz7PKffNKwASEZviYSOMceo5kVlbqHkIVFk8o9l9cLeoDOxFsCC3u/fREcAjwye/aa9Q0ntVYY/5Za4eNzAKo/ALf9oauRFmz4mtmLakttMYgjgEAfWOSBVt7M+0No3Wt3VCgqCpAGPOdvHnP3illUjPgenFxVrnYWySNze829iUIUk+pAmk9Xr3JARkALFQQwbIwcyACOfofKqzrWssOAjNdIUyNh2qVIwCC2WkiGOYpS7qyFVLNrZBENgHzJ457c/ak1Rthll3Za29VcLFfeuzDPhgcYJDZEduanp9WkNcuK8BthLbyTLARAGRuPHHfNcDcvP75PExZGJHducmZiPMY88c13vTNRKJcs27bhjFxmQbmaGmIwcKckn5Zmnim0dqQZNbZAC2iGY+KDbKvByJ3IADDDB885qzTUAgIxu2iOdwHiE4/TA7ZCjjmKqf/nLaPuuBfEAdiWihgSNzMSP9O3aI+VS0fX2ukFTaCSwKrJM+RyYPyqdSWnP0FtfBY9LsBVdma5ndPvdu1VBnBRdpmRMc9poaqUunauntW2tlrhR23kbotuF2qRE54y3JIqGn11qCUY29oIJJJExxnMiQYINIv1+1fd7Yc77KMzxuClGwQf0gL4Tuz6cmjTqKW+ANDdz2ctSbxu3LoABbwjbIiSGMmeTEnnuc1O3rbIuOgtho7knfHYjAwefn3kEVS9M6pYvK6NqNRfKbVl7htDaG3LAtsoYcyeSIBxFSu622LgdbdoXFTaG92C2wdtxBO0fOhU0yeNzoRZbJrrgUofdIIbbtH+YCYMg4HnnBxGartEq7wWu3GZt6wVYoSpAPjWdh8I+I/XkVX6vqN2+nhwQcOGEAen0JH1qrUFXUX7pM7mXdc8I2gkyPKD+adyio2d36Btb0Xc6rqGqtoSX2DwyrFfeYG6DIG7mRHzpzo7LqJ2oVVYjcdheecFSVjy7xzzFVp9MgAEnAxCk/k/yNOWm25C58zM/nH4rM6yxePzHlFsutdrSVa29hvdMrIgQbjC+EySu0TMAeh+lf0y21twHZSoK7VusHiPLACtJPbyra9Tj4z+T+3FStaq20xAP2mmn1Dl5dhYU0kKa7Zaue7hjhWB22V3EiPBsURGwzuHJxiIb0+tRUNy5cVY8jdZ/IAqoLdhlf9M0neFvnAyOYH2z/AAqtv6xFEF0Hruk/xipKs/E1KNwNYsdFpOq7zuf4udwkIRMg+IMQQDG08cYxVN7Ta+1pBbuZBuOYW2CsiPEZJgiSo4/V9a5XqnXYZdh94udxhsHt8X3rmerXrmobcRtGIHYf3n8c1qgpVH76siUpqOEeu9KY3dMmoe/btuwcEOQwDK5G0EjIDAyOZ+VK6rWu4Ybxs2xNsELxzmDM/LgVwej6rdVNqKmy2AJwTkwAGbxFiTwM+lN9N1LsWe6rOZgWiP1AqJYHhcwfKQaSrBrMcBhUvg6PW9dt2rYBDlyuHkFT2JgAQRzAnkUTR3xetlZbfjKo0EEgyGgDg/vx2rv8Zbe57sjcoIG3eFUMJJC5/SSQIwYEnvR7dgIwO8rb5BPO3sWg+EnGMyajOo0s72/n4lo6u52tzRWEwQRkAZY5PA/FJCzpFPvoIYpP6yduOwJE4FWOrV/eKVtoy9yYkfKT2/jSw960zZtkEQPhM/8A5ZGP2+dfIw6ira7qS/Mc2xe9otIUa2Z2FoYAuMzMTM4mY7DPegvodFOwhhiOXGDB85/V88R2p8K8ZsWy3fC5ICnzGJZs5+H1msKXDO6zb48hnB7zjy+s0VXnzUl+cGRJul6IxM8wJZ+cGI7ciiafp+j4Uc4BO7vHBPB8Q8uaMgubT/8A1k9BjJ3AHEenPoO1ZsYZGmQHdjAmBBB+fPyo+NP/AJJfmRwG303RiduN8MSpbccxPnyYplrenjLeR59BH4j7jzqAQg//AOZPh7Ac4xx8/wAesRuWifF/hVLRtjEQOMcen0HpRVepzUl+ZfuddjFnSWtwdWLFcSTP3rKNpVhR/li2ZEgcdv5msr6b7FqSn07cm37z3z2M9bdHmWtsgQmSpyQTyfU885od/RJadSgy0kk5PC4FZWU6k7o0tKwp7QWwGTGYBn6sP/1FMWr7G2p3GdszPmY+0VlZV4ZghG/eK17kgkjI8sciTPzIoPs7169b97BDSrNDCQGWSCB5+ZrKytMfKycstId6GQ9xiVEfCAOAOcDzkmmOs9Ru2yUtuUXaSduJx3jnmsrKjvVV+xVeUJq9Munt2UtCN5UsxyxLEgmfSceVUPVda1vUtt727iGZMhgQZzntjjAxWVlN0vvZfqJWw8FZpOpXLRLWztJXPrwf4Ve63Xub0zHh7Y5U/wA/2rKytM4rUiCbsR9j+qXBea2GG0yYgYOBgxjFS6tfa9dUufhwI8i4BnzmsrKnLFT8B4NuNh7Q664bltC7QzKDnsSJ/epp1e7HP6WPfsJ86ysqLinuiTk+/JK9rrhHxt/0mftzIH2zQdLfciS7fet1lDSlHCEbdyGp1DnBYwKr2sA5JP3rVZVI4Qtyem0yyR5IzfUKT9sV0em6Vaa2AUE+6VyRIJLJcJz5AoIHzrKypVm1Y0UUncn0bSi23u1JjaGnEkss8x22iI8hzQX1r3LZdiJny4mFMepHet1lRWXd+hrglYqNPdY3dLa3EJeClwMSQ3nz2H2p59c3vgogBlYnmZBIGSZ/SPtWVlUqpW/B/qSi3b5Hqeo0Qd9xLAgjAOME9vrQE6Wv+t/uMc5GOc9/KsrK+BjVmla5QHd0IQYd+VHI/Uyg5Any+wop0Xi+N+WPI77p7f3NZWVWVSVv52QALaHb/wDUuHxHlvJWP8I+VS6TaKsRuZhkeIz3b+X5rdZXSnKVN3CWtbFZWV5ZQHd5rVZWV95/85/o/wDs/wBDH1HmR//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jpeg;base64,/9j/4AAQSkZJRgABAQAAAQABAAD/2wCEAAkGBxQTEhUUExQVFhQXFxgYGRgYGBwdGhwaHRwcHBwfHhogICgiGxolHBgaITEiJSkrLi4uGh8zODMsNygtLisBCgoKDg0OGxAQGzQkICYsLDQ0Ly80NDQsLCwsLCwsLCwsLCwsNCwsLCwsLCwsLCwsLCwsLCwsLCwsLCw0LCwsLP/AABEIALQBGAMBIgACEQEDEQH/xAAbAAACAgMBAAAAAAAAAAAAAAADBAIFAAEGB//EAD8QAAIBAwMCAwcCBAUEAQQDAAECEQADIQQSMQVBIlFhBhMycYGRoUKxwdHh8BQjUmJyM4KS8RVDU6LCFiQ0/8QAGgEAAwEBAQEAAAAAAAAAAAAAAQIDBAAFBv/EADYRAAIBAwMCAwUHAwUBAAAAAAABAgMRIRIxQQRREzJhFCJxkaEFQoGSwdHwFbHxNFJTguEG/9oADAMBAAIRAxEAPwDpLHs1dLEHaPWpXfZ6+vZT8jXYEZxR1mvRfX1Dzf6bRtycVp+j3TJI2xWXNPc7AkV2jJPPFC2ACK72xt3aG9gilZM4oA+VMaW+VOBVl1K0GmMRVWlutcZqpHJhnCVGeGXun1J+9Zr9Tjmqe3rVtsNzAE4AJyZ4AHJPyo9lxflkZWH+0g/tXnWaruLtptvfN77W/U9JTlKlqSd/hj5kn13aKSpv3HpWlsHyrfDTHYwVPEnuKgUW2oovu637qmckyaTixhmBWDSPu6L7o1IWqSCUeR6k3PgjbsTxT+nswKAluplj51OpeXJek4xy0GtKCc0wyD0qsDEVtrrVN0Wyy6iKQ8QDQbi80qGPnWK5oqi1yD2mLJWGIPNR1V09prYuR2odxpqih712RlVWmyYpdYnmopbFMbK2qVovZWRjy5XZlhdvwmmjeB55pdbRrPcnyqUopu7NEarirJEL7y00S2z9jWxpzREWO9GVrWR0W9V3g3buuOSa3dumMGoO3rULPiYKvJNT8NPLRTxre6mCYt50Nrx86vB0Uk5bHoKd03SbajIDE+YpX1FOPqMulqy5scornzP3p61qyK6FumWoMIM1QazpxTI4/ajGrTqu1hZ0atFXTuPW+oLGQJjyrKrNmKyufT0zo9XVsQHXYPBo9vrxpPTdJ3RnBEminpYAPizRlDp9hIT6vewddQGWfeMGJuY3sIwdmN0ATHataJlKy9xt0mfG0mD2g8Rn18xSiaYdzQ9kV5n9Jpym2psvLrakUrxLQWLU5dj4iY3NOyCAPKdwnzzWaTQaYu3vix2kbfFcAIgcgGGz50itEVvnXf0uUWnGe37fEen9oLdqzGNfqrdo7NLZtohGWW2ATPPb80XQaqxfn/FWrRYQVcoJ+4Eg+opJrvpxWEKTIH2Ef3/6rBLoK8a2pTv6enwNcetur3Hrum06svuneDvkG47AQpKxvbHijuPpW9tufjMFiJD55cceQAQz3nmkZI7kj8j+Yqe6tkfs+U225tPtb/3YhU65PLVxgWUMHdJiSpeMkqQJ9FZh3yv0ob2wNm1p8JDQZ8WDPr8RH/bUBcPappeI7CrU/s+cJKWtu387kJdXCStpJlSPlRUPmBQ21E9qj74+Vb3GTJKpTQ9btA9xRP8ADL5iq1Lpmj2AWIGYmkkmuSlNqeyGP8Mn+qtNpE86eXQLnLH60ne6a/njynNTVRPkpKjL/aAOnTzrRsL50s6mYNRFXSfcztxuMe6HpUDAoW6sW3JpknyJKUfuhN61D3q0bUaNR8JmgC1XRcWrizU4uzRh1A8qh7/0qfuq17un90m5TAm4TWs0f3dZsptSFs+QC25NdJobVtRKgfPvVGFqe9vOoVouasmaunqQp5eToXvZ5qDakedc94u7VvPmazezPubPbYFxd6gBS13UBhB71XbKKiVWNBRySn1d8WwFFmKysuDFZVLN8kI1IxVlErEuuBAqTszdoqvs+0VhmABcT3KED85/FW1pQwlWDDzBB/amtG9yTqVbWFltGiLbNGWyZwKI1gjkR86ZyRJKT3ALaqXuxRVSjW9IxEhTHnSuaW48Yt7IUA9KkF+VMHTkCSDFZspW08htJC5X0re30plbU8CTWNbjkGgmkOovkXC1vZRgtYFptQugCEqSpRQtFsWCxgUHOwVTbdkBsWgTnApy0SPhz8qsdJplt95nzo1/U7eBNZKlXU8HpUaGiOdyss6/zBFHPU1HNODUg9v6Urf0qkyEVj6ipXXKL5FU1FtmwBNAvWSxPHNNp02Z8KqZ8v2oz6dEEzJHf+lUU0ngnKnqWSkazGKjsq2YgphZJP2pU6UjtPyq8a19zJLpbO6FQDiiqacS6gEFZ+lSF5P9MD5VOUm+C8IpK2oQIMzRQ5bG2fpTy3VEDaIprS+cCKR1PQfw2+SivWCvIiaGFrpb9lW5E0O3pF8qePUK2SM+k1PBz+ysC1f39EpX1FV121twRTxrqRGXSyjyI7K0Eo+2sC1XUZ3GwAJRUt0TbR9NZ3ECg54DGDbsgFxMVlXDdPWMzWVD2iKNS6SfoeE2LLeIyxjBMek5kjFB0lhtwhtp7EmD6AREUW11G6rF1VSF5GcTiSMSfWo3etXXLeC0JGYUz+/OB9q0LXfAt4WydR7Pe0WrsiXCXhJHiO1//ISPuDXTJ7b28+8tOn0DD7jP4ry09Uu7icKxgTHl3+dRs9Xv5EliZEnnP981OVCcnd2KwqwirK56/Z9pdE2WuICMQQVP/iQD+KsR7Qabhb1qI43AfjmvD/EwggD9yfUzTlnX3FEHxrEEHOP3pHQvyPGrbg9ebrdlsb7ZHHxr/OjW0zO0DyryEaoAeG2BiJkg/gindPrriKQhYMTAZSYLccE/w/lQdJrYdSUss9ZGoIMAgVtL/JYr6ef3rzO71nUe7Cq7FoAJgY5Ebj/GaRs9Rv2Wk3bm48ydw+qmQT86VUrhc7HrQsKxmBUG6cvYmvPE9qr6tHvQRj9KRwPT17VC/wBcvSd967ExNsgD5YAEx86Gma5OapvdHodzRr+mZqFhSua870nX7+8D3twiI7N8id0+macbrOq/+7/4ohHPHHbvRaksNgUY7xR6NOBQ7zdq4i31nVQ6+9BjvttiBHnET/eKTs+1eoDFS4fsNyAkH/tiZPzqcYX2KylZZPQLdzEetEe7trh9N7W3NpHulYjMjcII8wf2xUb3ta8eJFJPl4f4mjodwasHcWtVuqGoQHM4HNecv1q4/Dskz8Jk49QBWrWo1NuR765t4jdIkngLkTI7ZzXaUuTrtnodu4JhAAKXfqCKc3LYjmWA/jXnOquXG/6hfHZnaT9JxQl0DGFiMTGJj96OANSex2nUParTpwWc8eAY+5gH6TTXTOs6e8u73q2/NbhCsPoTn6TXEX9KZbfMADgQZ7Aeuf50FragBSVHcndJ7QAB/Gjrxgm6Kvdnp1vqelQSb1tvkZI+gml9R7T6VfgdmzwqN/ECvMW6haWDDsOOIFNrqiYFkNuPrMfWYFTae7LR07I70e2FgYK3Z/4D+dJ6r29AwlljHJZtv4AP71yCaa6niuuQ24AQ28knGB/f1pdrodjbcsSZZTtHH2njP8qCcfiM0zrLXtzuMe7A+VxTH4j7mj6r2qsCJZyfIAd/WYri26cFJCyD2jO76DMdu1P9N9nXLEusGMT/AOsjP9fI+JFZQPDlLDOmT2osQNwuL80/kadXq2nx/nW88SwH4PH1rm7vQoGSWIORwAP7/hSmo0cCSllVBgsXJn02jk/tRjXbJy6Ndzt7OqtthbiEniGBn5QabsgqZmvMh1LT28sgBAmRDGexAMAHy/atH2yHC2yTPxuwJkzmAvPb+dPqm9oiKhGLvqPVNXqdqkm4ggTE9qyvFuo+0F4qdrELJIAJz6sSfF8jj0rKXw59kU1R7srms3MwC4Hdc/io7WBxDdsH0++P4VaAWlJgglcAspyeOAYifNfnQBobqt4LclSMglie4KxE4Hb+IrUq3cw+F2FypEShBOPn9KJ7kjJBH0+9H1ly+VHvV3CDEoZGfo0/PBnvzQUvEGNxA7E8geXyz6UVK6H02ZG0pP8AflRbar51Ia8Dtgf6O49Tmgf4jOBXZY2ENgAGRj60Q3jAIkZiZM9j9B9KQF09zRLWpUSCRkHmf4Dn8ULMKaLK1qiCSIPcbh3555BqGouL4SI77snH07Zn7Usl1WHgOY4Jz6R51PS22EF2RFM+Jj3EHgGT/UULJZGvfA3psBi3gBgCRk+ecEjPrQ7TKzbQGOfKBn0jk08+oQ7VV2DMCQTIIjuARJJzj0qF24tyAC8DMLaIJb/y4qXidx9Jg0l3cAg2ycQoAxzmjWNJdQ5KMY4JJx8wJilrth93+VczEeJxgeQUZH1pZL122CqlJJywaYOMEDyn0/ehmWzGuky51AVZJVTAJgnvHlwPrn0qut3mdZIWBMAAAQORJx/fpUEazcVmcuzLk7TGe+No8vX96d0FwOBsO1eOP3LYGe0/vSX0ofzP0NspcbQyg4g5wCczC5zx2rWj0ZQ7t+/t8AYffMf1rGsF5HhIJ3Y3RyckgAcE4JPbyoOqtn3YG62gnapGcAgjHMyefMn6Kp3wFx5sNreYvhdxJK5ZQe88gkeX4oOsLoyG5AYyZLHj6SeMc/aj9ItsARuBI+IExuniWg/Kham3ZDMDDOSTsSSP+IiAABiT+KCkrjNYK61f96GUbpE7YIAjkklue0570dhqhtUmQpHhBkyO2f4VMay2iwqkwSIEHnmSJA5/elrmt1Tx7m3tAieCZzksfPyql77bepNpLnPoODp9x9qm2d3+5/v4RwAAMk/vWz0ZbY8beLnGYnt9vrVJdualo3tc2nAO4DPHIMcxTunGpci25KqQD3JIHyPOQIpWml5gppvykddCNAJYjABII/Ijj0oOhLbg7lEUcwckZEeEj+/OrkaBLeLlxYJ8JIJbiYwT+314pb3SHgGOJUAiMGYME89s4+lKqitY5wdzY9pUVohoIwSPXtxTybnjbcuEkkHaFMRwS3ckfXHpFV9joC3ZKNuiP0iR5YBJ8+1XvTOse6ATb8PERk49PpgVKTgvIWhq+8A0wuJddttwpHkDlZyFHI5MSP2q5bqltUUpLjK7TO4kRwvJ/hFC0mutuT8MMRtzwSchj6z5fOqxrirqmYggzAClQvEtJY+uYH71LLKYQDr+uvsptrZdFdv0gGfOTmM5+30QXQvABABxlp3CfzJE/wBKul1jncbHu7dtfETPxMxHLGO5qo1vVdjAHYDI7THcjAB78weeZyaxnK1ooSSW7Yrf6EGCqPjDgBt0gk48v/VHuewrIJa74u8r4flInHHPP0qbdSS5sAWWg+Zj1MDEma6TRnVrHgVkI/UQO/1kme8c0HWqrkCpU3wcL1P2dYQA4fgGBBX+k4msrutfctupQI1p+4gKR6g8eXB+lZSPqqjD4EUeUC1qLaFouoveZGB5j71mg6ldUSl1hwAAcR9+fpVqDdtT72xqlZjBYM0kDsfLBx+/NL6bX2dxZrdwscHe5bkZPEzj51t9oT4uYPBaY/Y6xqVXcXtuOWQwDBiPKceR701p+pWrsm9bQHz2mfKM5A4ODmfSktOmmdS0NbVVULMky26doPPB8xJmi/4nSo3iVbniy0HcoMc/KY+Htg0mqDvjJZQfcEenC7LWSDLEBYYR2GRMyIx8qBd6DfXMrH/Lse4JgEdueauU9obKCVRVEY8WYDFQAduT3x51q37R2XubDCjdG4ZBA4mYjJ5rl1NSOyGdGHLKnSdId5BJJEYEcZ7k/sDzTNrpF0cK3yxP2/jVq3VtICyT4l2ztHeRwe+QPn9aa0/UrLjfvAQGMpAM5AJ/IzSPrKm7RyoRKC301nbZ7rxCB2HPmRximV9lWZp3qIMbTuP5I/FXy6+xPhZZOMkr+4gxB+1L6nqVva4DK2+P1llB8/QYBgefGaX2ypssDeBBblXp7aWXYAqGSZcLJnGIZoXk5A5AqzS7p3AD3CQxmGc4xmdpgcfig6zqlrjYLrcmT4ZMREzI85jtmiJdsOpb3cA7Sw3BvKcSJGDHyGM0sqjll3DotsK+9W6ClpFARWLFmgkAg4PPliaqnsBYVlKwIAMg55Prx3mrnpvVtw2vbZNolfdqGUjsDHwnP9BUrmufaTb083BMlrZgif8AVyapGrJO1hXBPJVL0tgJk5MBUG4wRM54+k/wp7R9OePAAWCtm4xkHjAmN317j6ZpusXrStFpuSQOIAiBzBIJOcYFCv8AXdTBO1ASIgk8Ak9wcmYNFyqMKhFZAtcuKDuutAMH3jbbZ4wAGJcT5eVJ2texPj2EAsd/jmD2AAmPWO8TS/UL169tLZA/0keZ/wBgmg6XSNksjdgMg8/1q8Yq2SL1cFqNSDtJR4YwJBAPkAx9e1Wdi8dnh2LiSNuY7fpO4ntmubu/4jjcwUZ5AA+k0TS3NRu8RZl4JYSMZHJ7QDPaJpZQVhoya4OnXQkhQty2fITCgD5d57RR7XTURZe54iBwSBkcR3Oe47UBdJcKbrbtcxJ2r5g9txbj04pe3pLwKyLijBJ91cJHn+jmKyOXqaEvQtbpa5cHu1ItKIUwoXcO8TMcGhaa9eVyABcUcknIYHifL0ExT+zaCpDNEEs2eZ8sHjgUrrrBYKrK6bvg24nPmphfqRUHU9CmkV/wFy5/1BbmIL7VDED6HEj8c8zq10KSBv2weVA3H5mKet9OvbTtYq0iZXdMR33cdj8q3cTU7x4RsHlCgnjyJiO3n5UdcuGdoXKA6zp1sKFW4WeDlhI9OOMxkZyRVdehMqt0kZEZE9+c8j5VfWbrM5FyywUkfBxx5RjOP/dJ3muR/wBNgpwQ4MjCk5gYEkT3j0o6+5ziV9vrKlrhv6dgGyIXOO374MiaN07XWbtwLbO3d8S3JG7zxJn7wAKNqLUjbu8TAwpMEj65x3jvGR25+4Fdx7z4cDaoLDIjbvUSGzxJp4yixJakdJrkt+79370Aj4lTBJnMwCRzMcj6GudPQ2dwQw2u5VTDGOYxugmF/M1c9P0xDQl2/wB0i5aDECDgFhKjHM9hzVqliFAb3kxHxKMASTlTEnED071y6hR8ofD1blLpNDsT/LK+8G4HLeoEyYmc+WM07buNsUFLltydzFQdhjEkjjtRtIXJH+UioSD8QkLEjABkyTPy4pXqfXrNgFbz7mMMLduWMSCASYHYnPl3qTcpywrj4ghzV3Fa3twIKyZbBJBA5xOB9ayua1ntBZvPaFsOWNy0okhVA3DdKgkkiBBJ7nGM5TKlJbieIma1fWLi6UtbdmeQoKk7lg5MQMGOwnIrn9N1G5733l2wbvfayGCP3GTM8nzzW+j9TOnu7zDpjeCAfCeYmYPy8or0XX6G1cXdaYKCBlP4R/GpSqOnxe48IOtlPY4+1061dQT/AJLkkbS0jzHhMkQPXuPlWW3Gnu7UupdUAlkfHpgjlu/FXNr2TMFhdMtM7hPIA5ieAP7NZc9kzDEuFEFbr7BgbZG2fiEGCZ5H25VE/gUlSa4yUI9qbRI36e3EwSADjtAJ5qyse0+hEQNs9zb4+cA+XaaVt+zKlk23LZUkiBYViD23OpPHnxiaaT2PS34yABkyApIknOd2wCMGPvRm4PuRVOW47b1Fi7auPbNoBSygMqqC4EgeIdwAfl5VC3pWawVuBCYO0oVgvHmvlj7cCBQNP7K6diX3SrNMNcDDPmQJpu10W3byttCoOCGbgQZOM9uR5DjhGtK9246pvkrdLpSikXG90QJQBplvUxwMcfPk1aWVuSGQ223INyllCyXywXEeCcnPA5xVjYDmOw4+XcfpHIB79vXBGQgkm4u3BLEEADzODxjgn6TXSlNq9gqmjmNb0y8m53FoIMmHUSIwJHMY47zAov8A8PeRv8oheJfeDPBwO48/UHtVt1E2SB7429kx4pj7xHGfoahqNVYsW22vaQlTCqo8XZQBtzJwAaeNaVtv2A6STKxdHqgSq3VECOWmAYHhiRk/g0XSjWAozMSgPiXxbtoPG3aDJ/hVtb6jYkBTbLkYWRiCPMYJnEH7VidVXP8AmDDAEbkOTHr5Gfv5UzqStsMqaGy8d7hH1/al31NptytbuwRB/wAp8juOOPl51XL17clwmbiiICQcYgEAbifMxj6UovVdS4lEvlgBt3woyTumQBkbcRSxUv5/kEpIuU1KhYVHlQI8DAREmNw+kT3qf+PAUXHUKoCgjwyWYiB5yJ/PaK59dNrrk7rgUYhWuEntPE9t1bv2dZtVbt22VDgSxPBKwOBPwx2OaMsYbFVQu+n9Ns3WN9VJ8RG4vc544kKQZnjuKebRIsxatGWLNOckQTBOSYA+VcvoOmamZs37LLJGGMSCRERECodCt6nfuW/p7gu7iBveSUO1iAUECefpFG6ezO1JcHRXhphIZLKk/wCxT6cfIkfU1t+t2SCN8zjCNx6QRSGo6fqDeW4UtFVQgL7wjxEczsz9hQG0eqIaXtiQcqy7gZ5BKiMUrceQuUuw5rOtkKWspcZzwGYgeXG7+FU3/wDLdQrCdpUEgbiwZzwMyQIj5YnvRenHV722qbrRtYC9bYKAYnbPOIJ7nNQ6gl0hWuWNrcFmNshTBzAJPJA7mmUorDA7yymS6V7SXy5W6QQRPqDAEcek4HJOYinB7YIA5ZwdpO0JPEDbuPBkseOKql0bKgi0S0MCxRJnBjwgkgzEzUdBdurt2pcIJAYgCI7nuMZwKDlB5x8wKTWLl43tQTbgBTeAEywVJgTBkGPKkB1xvEbl1QsT4TuM+X7ZmjM5YZ9+MsICtwBM+HAB7etKuLasVb3hYcM1kmeD3XB9KVVYPgMnLuAv9bvGPGNvowBAmBIAJmPtVvp+saa3uKe93n9RVoJIAlgD6R9KFo+rFUCkXWAGGcQWOTGFgQBQ9Dr7fvfCbu5i20uzAQAOJgQe3efpQlNNbDR+Ie97RMFJXJMT4XHy5/rQD17WAeFAokmPGMmSTzE5p/XWReKhidwO4DeJIB4g8rP/ALqwtai7wGAiBEr9B+34qSml90pok+Tj7vUuoPJ3EiT8LT+1Lnpuqu/FY3HzKgH7kTXdrqbw7j8UVNfe7x+9XjXa2j9BHQb3ZxGi9jbwu2nNtUAuI2bi5hgTAmZxWV3NzX3CUBiC6g49R61lVVWU8sWVJQwjgdR7HwYV3DFQVG4Gf+yA0Rntj823Rul3tKmW3ZncxChV/wBISSXMSe0elC1XtHZKSbl0sVB2htiySPCzAEgjOfIUqvXvds1sW3dFcAC45JG/MHxEQY/BNT03VnkK0xePoXw6rfVoa1CE9mBP1gQonHiIOKsLVlruV2xkNbLLPMQRu4g9qDr9fZeHsuxIIPhcqFJHPhw0iTHbOfJcX0VLZtuWO1iqw0RAJDOSGJnscenAqUqNM0QqyS/ccs6NrQCEoviPhUMQskwMGPhJHYT9ivf1olktXCWc5lkO0qCMBWlQSIyQJNVFnryETvX3m2QmQCcf6jkg9pgzMYmn1uI6Iu6ytx1DRaAOCTEEy5biYMHxQM4ZQW6BrbwRuOAjQqglpHitt5wN0knmCPTJ83LRWCWJTcdpiT4uAQASJMYihanfbkBQ+7nasQNvi8LMIae5jgnvR9Pp7ihD7q+lwNzcG7cBnAG7w5j4pEesk+Gk9wJrsaS6HeEuoYXdtBUknvKkGVHPOD2jFTtam2CsHf8A6gGRT+CftHcUdtJcVGLf9JhCl9igjEkqXnzEET8u49WpQIgYoykKSGI3DznE8d5n0p9KW6DdvCZDrHT7V1EW7bKmZK7Nw3fMLkzxA/lVMvsfYLgEXIU7cuVnuc98Hn0jti1uqmI1DtJYTgTOQAADJkc4jnkUPSamLjm5te2SWBNu7ujA2/CAYPeZMnHNBKPGAOHcr7fs3pWJ2WiyjweNg6yO0N++D9DUk9nbFp/+jb+I5kyIztCggnAxAPIplus2xdVFt3A0GCAu1VGARM9zVvpr1sult2KFySBBU8EgGQAAMDz4zlpa3qxdMeCu6T0xbdkeGTlgXALZMkRjEGASeT3g1YWxtdVYIAQTG0T2zg4EbhHPGa3qUSSbe1gwZSzp4gczsAAG0wD8P6Z8U1D3LXE27HDZhluMAZjkZYDGRn5UUlc5rF7ENW0vC3NqKSfAV3NggDxSDzMYyBntVR1a+Q+wi7eVzaY7wNiAPkpCfGBPJjirpTDps2mB4olVJmCBMA5zIOI9Yqd7rDLBaLYUkNbXJJ4WCNuD8zyeIoacgSbKW/qXtIg0lq5cFwszbrRARmPcKM+IzjEY+SvstYvAsbtlkOAsW2QtkkktEAHmP9x4q26nr7j23TTu1vcCC5lGU9yMhu/fHfdTgs3T8eocuEA8NoCCBDEXDMkjk4IiKDgmrA0u4tr9FqHKhEUeEy1wxBkfDg527vrtqpv2b12w9hndWP6ijTtEH4YXHGfWuosbvChdrkSGIYrEmJZVAHYZLHvxWtWy22YbyHAUsLRLOJmBAksPkRPlxSSpK2NzmrnLezXs++lV4dmZyCxKbSYBiATMc8dz8hVvctu4KXWO2IKs/wD3CVJIHAMwBkZqzu2ULgF2uO+WIKqAQP1EkYxHhBj7UDU+/t3pa0SCQZDSTAMzkAcAz8+aDpO+pyf0/Q5QSwUuqfbbZ1DMeIA3znOAue9B6VfZtim0PhJYbSoAnwxyPxV5p1Tcd1wB3+HJDFI/8eR8jmMViGzDMhnbMEkQScHxQBJiTB+9T9nsg6MkE04b9ESQMXMz6ArTA0G0R4sA7huUkfMB8fX61FPGFNoCCPitsjEx+jcTuM/F2/npbRUiVVWyxZVX3g7AHMTHM/kGh7PFZf6HJI2uhQ7oeCuCQTIMAwYMAwwOfMUG4LVvw3L53GB43IXMR4tsE54n9qGLmpVjmUI+MmCTweB5ZyBHpSp0RYFIIMSTtkNKic57sRGeDXaqUHlXC4oH/jkF17ZgBRgs3xnMgQDtIEfFzI47l0t+w7EPauIvIJyCfntA/J+Xkg/QydjM7eEkgSRE5MGfOKcs6dkxbBY85LHk88+dB1qD92Mc/AmorVdjulW3t+EE/wC0Db+WmmfdqBhF2jInbAj6H+lU+u1OsA22LSu0GWlYnsBJyfvyKt+n2rzqodQr/qGCfU7QWx6c0kqfKiyuqIFtYhuWwsGLqry2CT8gDx+ayrCz0tldWIQAOcDBxI9Z/HyrKv0urS7q3x/wSqNXPKdb7OH/ACnRveJcAVCJEsB8MRG7mh2fY3UkrDIN5UEFoIntGZMTzHFC07XAwbllYMCcwVMg/MGKv9T1Ual0NpvdagQQQPCxWdxgxBK5+Uc0+qUeTlCMssX1/s8mna3a9+0ufCrrAJ4BMZUTGc4HNE1vshrGdba3LJZg5Ue9YeEEFokcDcB9TT+gb/F3lTVae4UKubd5vhIZtwAJEcRkH0rrLmkcCEgBRtEAdvIxPb9qhOu4bmiFJS5PPrPsvq7BO94EySkv+llENGPi5xzSg9ndQryGe2uYuEOSBzA2gmSSTjy5Fd3/APLX1P8An29wJCgGARySSf1CB+KDqtQxLC0DsVgDMgEFdxYN6Tmec0q6id74KezxtYT6NpfEA+ptXreAZXbcmTM5mCcZJ4ERMG46rczMM07j4QMNEc7h3zx55FUep6MruWkCFAgEEGMDgEjAGMZ+VW/TldYDsIjtu4wOT/Si69xlRsyemuzbt7RdLsAbisIIYc/qKx3GT8+9Q1d+5EBGBJ+JtuBkxO7cDuH6fPtzTdyyIDEqQe/ao2bBGVX6gfsa7xex2n1IaRWIuMyhQs7FSSz+EGSASB4pHfGaptP7T3ELrdV0iSIVlIBmJSCWyoHPnjAnoveOv6Sf786LdIdIdVf/AJf3zRjUV9gS1PFyg6Z1Q3bSO2mF5veFDsKIC24weZaBsJlTyYq01CX9xZlZE2zMBULNAIUSGbz4HEyKX03SQjOV3Kl0BbgVYkLJU5EYJ5jI5oB6Tc0+592+wSTu3FHtmAI2yAVgev5q6qRaIPVFj6tcCq3vrNwqZCW1Qlmz3aWx/wAicUvoGuj3ly9IVifAJO0BSZUDgljksfoOaq3Fv3RFzUvDbnDIcwRDRgmJznvPmZc6df8Ac2VW0xurvn/NAdghJ3bd2ARJI/MzQjVi9gLuO6XQ2223YO45UENbK+hEsBwDTWs6YjXLe3UFVEsyoH3EzPAG3mZ4meDIiu1Tatgu1i1qDIO9GWRwGVoIkZkEY5o2l1TvvFwAncFti3h3wDxIEDJPpPlVE03h3DK2k2ye+uXbiNa90RDIdygqcCWYgHI3faj6j3qos7W3lXLlxAAC/DnwSBxgDcTk0JvZWygLkG44AKzcUx3OJyMRwJk8zAafSoOVIuDAR1KqVMHwkLBwVOJzIwRTWe4iasV2ou27re4K3uSrTJtYUNO+V3DjuRj0prU2ljavj2tPi3NJ2x+owrbfLkec5csbVYbWIEEgEQeJmC0xiDHr8yF76WnCXlJuEQkhsxJ8T4kmQPM/WhJoMU+RPTan3YhEtBsFbYARvFAkCYJBcg8TTo1+qgblf1LYgfPd6etEsm5DKLFi2DiDbJnn/UTOJn50hoNPc3n31vwBvA/idc4SQQQpUluPCAeRxUvDTwmGWMs2t67dUMyttDEBiqRPEhgDznvRLGgul1LMm1eA4Zs5zJI8QPB7ZpTqHVVd2UbtiAAOqgAuedqliT5QYGO+a4v2jv6p2CKw3WrPvCEm3I3NJCAkFoIGOY9amqdpW1fUEprTc9C2Mtwl7iPJwrZj/jukdpmO5zQW6iFY2jd2m5+jcAe5G3aARgeefWa886fZu220rlgFADp44a5vtq+1ZB+IttmMST+mk7/Uhc16XcoS6ucglYjB2528DiSCQKZ05y2kT8Rdj1i7qWJkxIETA4+1Da95/tWWR7xA9tkYkjwTtx5ncdwH2OeKy5or6EG4E2yJUP2zMMRzAwM/OsbpVnnctqXBFbw7j7iKjd1O0YP5Na1SIYJQIv8AuJMcxBPp+5+om0o5EZ7gAT9akpaXn6Bw9wljqTqZKn7T+4FMdOeZFu3tBiRhVH3Pc570lbslcgNxHJj962uocHwHM9mHP9irLqLYs/mc4xLnTaZ/eBihWPDO8nEeXA5iYE1ql+nah2uqGInLESJmIn7GKyt/Tyco3/uZ6qSeDzDot9Lwdbz2lPuyycDxDBGCIJAHb175X6LZuSHVwCo3AkE5+EgxkRHke0zVDYtsrDcDHMny/b0rr/Zf2ea44vK7ImADtgHGckxEwJgzn5086ajex1J6rXR0/RdDqrtwMWLgKVKK67SOxAYQQT3FXN7Q6o7TGxgQW8REx/xdQZ9ZxS46QwRAt4JcGC4jgA8ArAmckQfWp9L6PdtyrXyyQQoAIIn4pccyT34/FRio2vyXlqv6E7fTLm5y6qQTIO+DMk8AevJJP8Stoist7i2/fLZ+YLGByfKm+p2LrWbdqxtUqw3NcQXJXkkSwO6QMGQZ7c1RdQZFAOp0104MupXaY5lVUhRy3OBQfTRbvcMasraQfUE05/8Ar+4Zjs2NcgFhyoMlSRIkDiRxNKXLDq7+NNsxu3sxMA4A2xIgnHMck5qzXo+nu2x7q49oKWhbbm22e3iAOYGcfD6VnTOkoAbfvZ3Abg7Xbp9YdrhUNJzA/oZUUsBVRvKKzT29RcPgvNbt/CpbwCBAP37RnnyqwHVLgZVn3o7uFI8wZJPMrzEQR51PX9ERUJBUokvtiVGCSwnEwefzWaDSM5KhlOwwwkeE5G05xnH4rPOU/LGJ13uK9O1+pS5ca4VZGPhhuBmBECI85P8AGnG117J92OTHxH74o2q0i2wZuCQdsDzyCOcnE/Q8VHV9UW2qi673kKKSWXJgHcVWd8THhM8kU8Kc35sA1Pgr9X1C5cRkLIqsCpK5IkEHJxQX6Q+pQJcuX7oWD4VCnGP0j511vT0sud9q2pBgligDHsA36jAHcGMRORQrPULpZra2muIY+NWTcDIMSiqPhkjPIzkU3hNfe+QjlcVtdOMBbllbgAC7roWYGMHH3jypzVez9t9pCKHUqZFu25AMTBbgeZGfKt9Qe4QAnurZgljc8IkbeDtI4J8skUmzssMHAkAjZlTPMM3Pbt9KfFNXeUclfBmvS4guAMrKEIZWJLeKVjasKBnPmJqs6fotRatBgEbaZDi2h2mSDsUgkAxBIHanrOkZ9wSwWDHc48bK0kk7lBVWkk4jNOixqHyGRAsyCsg95CkMxjiBIyIAoKqpYV/kHbdFI+uutAAKgdlAQGYmdoG7gc1pb17aVkhTMjcY9cTVvZ09siHNs3JI2gw2Mnw/KTG3+gb1lC0KDaPwhXBlmCgnaTBZZxxMg8VJxqvNyqnHaxTJoMdvuT9/OiWenxMQMzgAZPz70W291yyopbYQGlWXBBIOQJGI9DI5BFB1F+6nNq6QDEqu4du4Pr96Hs8nyHVEd02muIPDd2TmC/P0g5+dWOk6tctmSUuY/wBJHcd8D8VVf4Vz86G1sqYZWHzxTRp6fvHOKaEeq9N1N24XGpeJ3BGkAE+u71PAFMt0wMoa5LugMBfDJjiViVPkSROYplVH+770ZXA86acHJbi+EjjLlxFC7unqIwN9ssdo7DcDAAEeldbZCKAE2qIkBV24x2FM+/7EUC6lpmVdzKxmNhiMH+x8vSoVqTe392BQcQQurRBqjwrED0/lTCaVdpJYMFwSxjjmftVDc60ttSVQttmZmcR3PzFYvCqXslYVpjfVtMdQoVnYR3Bj8cd+YmqfU9NvbrcRcayxKmGICmCFMGABiBie+BVrqOqgWQ4Rt7cI2IME5/vuKp7nU79xGXas5h+BEZAnnyz9fOr0PGW+3qJZPk6QaRltWQrhniLjGAD6iYLQJrcy206hWXM7VO3GIyoEzOJ/rRaNXNtVALkDJGcmQYkgDBOfn503pNCbaw7lFyxG6ST5mRknBnPH2t6tDrI90mP8XbEcKYiCPnj+JPetUz7PKffNKwASEZviYSOMceo5kVlbqHkIVFk8o9l9cLeoDOxFsCC3u/fREcAjwye/aa9Q0ntVYY/5Za4eNzAKo/ALf9oauRFmz4mtmLakttMYgjgEAfWOSBVt7M+0No3Wt3VCgqCpAGPOdvHnP3illUjPgenFxVrnYWySNze829iUIUk+pAmk9Xr3JARkALFQQwbIwcyACOfofKqzrWssOAjNdIUyNh2qVIwCC2WkiGOYpS7qyFVLNrZBENgHzJ457c/ak1Rthll3Za29VcLFfeuzDPhgcYJDZEduanp9WkNcuK8BthLbyTLARAGRuPHHfNcDcvP75PExZGJHducmZiPMY88c13vTNRKJcs27bhjFxmQbmaGmIwcKckn5Zmnim0dqQZNbZAC2iGY+KDbKvByJ3IADDDB885qzTUAgIxu2iOdwHiE4/TA7ZCjjmKqf/nLaPuuBfEAdiWihgSNzMSP9O3aI+VS0fX2ukFTaCSwKrJM+RyYPyqdSWnP0FtfBY9LsBVdma5ndPvdu1VBnBRdpmRMc9poaqUunauntW2tlrhR23kbotuF2qRE54y3JIqGn11qCUY29oIJJJExxnMiQYINIv1+1fd7Yc77KMzxuClGwQf0gL4Tuz6cmjTqKW+ANDdz2ctSbxu3LoABbwjbIiSGMmeTEnnuc1O3rbIuOgtho7knfHYjAwefn3kEVS9M6pYvK6NqNRfKbVl7htDaG3LAtsoYcyeSIBxFSu622LgdbdoXFTaG92C2wdtxBO0fOhU0yeNzoRZbJrrgUofdIIbbtH+YCYMg4HnnBxGartEq7wWu3GZt6wVYoSpAPjWdh8I+I/XkVX6vqN2+nhwQcOGEAen0JH1qrUFXUX7pM7mXdc8I2gkyPKD+adyio2d36Btb0Xc6rqGqtoSX2DwyrFfeYG6DIG7mRHzpzo7LqJ2oVVYjcdheecFSVjy7xzzFVp9MgAEnAxCk/k/yNOWm25C58zM/nH4rM6yxePzHlFsutdrSVa29hvdMrIgQbjC+EySu0TMAeh+lf0y21twHZSoK7VusHiPLACtJPbyra9Tj4z+T+3FStaq20xAP2mmn1Dl5dhYU0kKa7Zaue7hjhWB22V3EiPBsURGwzuHJxiIb0+tRUNy5cVY8jdZ/IAqoLdhlf9M0neFvnAyOYH2z/AAqtv6xFEF0Hruk/xipKs/E1KNwNYsdFpOq7zuf4udwkIRMg+IMQQDG08cYxVN7Ta+1pBbuZBuOYW2CsiPEZJgiSo4/V9a5XqnXYZdh94udxhsHt8X3rmerXrmobcRtGIHYf3n8c1qgpVH76siUpqOEeu9KY3dMmoe/btuwcEOQwDK5G0EjIDAyOZ+VK6rWu4Ybxs2xNsELxzmDM/LgVwej6rdVNqKmy2AJwTkwAGbxFiTwM+lN9N1LsWe6rOZgWiP1AqJYHhcwfKQaSrBrMcBhUvg6PW9dt2rYBDlyuHkFT2JgAQRzAnkUTR3xetlZbfjKo0EEgyGgDg/vx2rv8Zbe57sjcoIG3eFUMJJC5/SSQIwYEnvR7dgIwO8rb5BPO3sWg+EnGMyajOo0s72/n4lo6u52tzRWEwQRkAZY5PA/FJCzpFPvoIYpP6yduOwJE4FWOrV/eKVtoy9yYkfKT2/jSw960zZtkEQPhM/8A5ZGP2+dfIw6ira7qS/Mc2xe9otIUa2Z2FoYAuMzMTM4mY7DPegvodFOwhhiOXGDB85/V88R2p8K8ZsWy3fC5ICnzGJZs5+H1msKXDO6zb48hnB7zjy+s0VXnzUl+cGRJul6IxM8wJZ+cGI7ciiafp+j4Uc4BO7vHBPB8Q8uaMgubT/8A1k9BjJ3AHEenPoO1ZsYZGmQHdjAmBBB+fPyo+NP/AJJfmRwG303RiduN8MSpbccxPnyYplrenjLeR59BH4j7jzqAQg//AOZPh7Ac4xx8/wAesRuWifF/hVLRtjEQOMcen0HpRVepzUl+ZfuddjFnSWtwdWLFcSTP3rKNpVhR/li2ZEgcdv5msr6b7FqSn07cm37z3z2M9bdHmWtsgQmSpyQTyfU885od/RJadSgy0kk5PC4FZWU6k7o0tKwp7QWwGTGYBn6sP/1FMWr7G2p3GdszPmY+0VlZV4ZghG/eK17kgkjI8sciTPzIoPs7169b97BDSrNDCQGWSCB5+ZrKytMfKycstId6GQ9xiVEfCAOAOcDzkmmOs9Ru2yUtuUXaSduJx3jnmsrKjvVV+xVeUJq9Munt2UtCN5UsxyxLEgmfSceVUPVda1vUtt727iGZMhgQZzntjjAxWVlN0vvZfqJWw8FZpOpXLRLWztJXPrwf4Ve63Xub0zHh7Y5U/wA/2rKytM4rUiCbsR9j+qXBea2GG0yYgYOBgxjFS6tfa9dUufhwI8i4BnzmsrKnLFT8B4NuNh7Q664bltC7QzKDnsSJ/epp1e7HP6WPfsJ86ysqLinuiTk+/JK9rrhHxt/0mftzIH2zQdLfciS7fet1lDSlHCEbdyGp1DnBYwKr2sA5JP3rVZVI4Qtyem0yyR5IzfUKT9sV0em6Vaa2AUE+6VyRIJLJcJz5AoIHzrKypVm1Y0UUncn0bSi23u1JjaGnEkss8x22iI8hzQX1r3LZdiJny4mFMepHet1lRWXd+hrglYqNPdY3dLa3EJeClwMSQ3nz2H2p59c3vgogBlYnmZBIGSZ/SPtWVlUqpW/B/qSi3b5Hqeo0Qd9xLAgjAOME9vrQE6Wv+t/uMc5GOc9/KsrK+BjVmla5QHd0IQYd+VHI/Uyg5Any+wop0Xi+N+WPI77p7f3NZWVWVSVv52QALaHb/wDUuHxHlvJWP8I+VS6TaKsRuZhkeIz3b+X5rdZXSnKVN3CWtbFZWV5ZQHd5rVZWV95/85/o/wDs/wBDH1HmR//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671" y="711633"/>
            <a:ext cx="3229793" cy="25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139952" y="312738"/>
            <a:ext cx="1512168" cy="369332"/>
          </a:xfrm>
          <a:prstGeom prst="rect">
            <a:avLst/>
          </a:prstGeom>
          <a:noFill/>
        </p:spPr>
        <p:txBody>
          <a:bodyPr wrap="square" rtlCol="0">
            <a:spAutoFit/>
          </a:bodyPr>
          <a:lstStyle/>
          <a:p>
            <a:r>
              <a:rPr lang="es-CO" dirty="0" smtClean="0"/>
              <a:t>SAMACA</a:t>
            </a:r>
            <a:endParaRPr lang="es-CO" dirty="0"/>
          </a:p>
        </p:txBody>
      </p:sp>
      <p:pic>
        <p:nvPicPr>
          <p:cNvPr id="163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6" y="682070"/>
            <a:ext cx="5058295" cy="508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670" y="3224803"/>
            <a:ext cx="3229793" cy="254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919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548680"/>
            <a:ext cx="8496944" cy="5047536"/>
          </a:xfrm>
          <a:prstGeom prst="rect">
            <a:avLst/>
          </a:prstGeom>
        </p:spPr>
        <p:txBody>
          <a:bodyPr wrap="square">
            <a:spAutoFit/>
          </a:bodyPr>
          <a:lstStyle/>
          <a:p>
            <a:pPr algn="ctr"/>
            <a:r>
              <a:rPr lang="es-CO" dirty="0"/>
              <a:t> </a:t>
            </a:r>
            <a:r>
              <a:rPr lang="es-CO" sz="1600" b="1" dirty="0"/>
              <a:t>DEFINICIÓN DE LAS CATEGORÍAS DE ANÁLISIS ESCOGIDAS Y SUS CORRESPONDIENTES PREGUNTAS PROBLEMATIZADORAS</a:t>
            </a:r>
          </a:p>
          <a:p>
            <a:endParaRPr lang="es-CO" sz="1600" dirty="0" smtClean="0"/>
          </a:p>
          <a:p>
            <a:endParaRPr lang="es-CO" sz="1600" dirty="0" smtClean="0"/>
          </a:p>
          <a:p>
            <a:pPr algn="ctr"/>
            <a:r>
              <a:rPr lang="es-CO" sz="1600" b="1" dirty="0" smtClean="0"/>
              <a:t>EDUCACION EN BOGOTA</a:t>
            </a:r>
          </a:p>
          <a:p>
            <a:endParaRPr lang="es-CO" dirty="0" smtClean="0"/>
          </a:p>
          <a:p>
            <a:endParaRPr lang="es-CO" dirty="0" smtClean="0"/>
          </a:p>
          <a:p>
            <a:r>
              <a:rPr lang="es-CO" sz="1400" dirty="0" smtClean="0"/>
              <a:t>CATEGORIA </a:t>
            </a:r>
            <a:r>
              <a:rPr lang="es-CO" sz="1400" dirty="0"/>
              <a:t>DE </a:t>
            </a:r>
            <a:r>
              <a:rPr lang="es-CO" sz="1400" dirty="0" smtClean="0"/>
              <a:t>ANALISIS</a:t>
            </a:r>
          </a:p>
          <a:p>
            <a:endParaRPr lang="es-CO" sz="1400" dirty="0"/>
          </a:p>
          <a:p>
            <a:r>
              <a:rPr lang="es-CO" sz="1400" dirty="0" smtClean="0"/>
              <a:t>Explicación Casual</a:t>
            </a:r>
          </a:p>
          <a:p>
            <a:endParaRPr lang="es-CO" sz="1400" dirty="0"/>
          </a:p>
          <a:p>
            <a:r>
              <a:rPr lang="es-CO" sz="1400" dirty="0"/>
              <a:t>DEFINICION DE LA </a:t>
            </a:r>
            <a:r>
              <a:rPr lang="es-CO" sz="1400" dirty="0" smtClean="0"/>
              <a:t>CATEGORIA</a:t>
            </a:r>
          </a:p>
          <a:p>
            <a:endParaRPr lang="es-CO" sz="1400" dirty="0" smtClean="0"/>
          </a:p>
          <a:p>
            <a:pPr algn="just"/>
            <a:r>
              <a:rPr lang="es-CO" sz="1400" dirty="0"/>
              <a:t>Hay una vasta línea de instituciones a nivel básica secundaria y superior en educación con capacitadores personales y todo un sinfín de recursos humanos e institucionales</a:t>
            </a:r>
            <a:r>
              <a:rPr lang="es-CO" sz="1400" dirty="0" smtClean="0"/>
              <a:t>.</a:t>
            </a:r>
          </a:p>
          <a:p>
            <a:pPr algn="just"/>
            <a:endParaRPr lang="es-CO" sz="1400" dirty="0"/>
          </a:p>
          <a:p>
            <a:pPr algn="just"/>
            <a:r>
              <a:rPr lang="es-CO" sz="1400" dirty="0"/>
              <a:t>PREGUNTAS </a:t>
            </a:r>
            <a:r>
              <a:rPr lang="es-CO" sz="1400" dirty="0" smtClean="0"/>
              <a:t>PROBLEMATIZADORAS</a:t>
            </a:r>
          </a:p>
          <a:p>
            <a:pPr algn="just"/>
            <a:endParaRPr lang="es-CO" sz="1400" dirty="0" smtClean="0"/>
          </a:p>
          <a:p>
            <a:pPr algn="just"/>
            <a:r>
              <a:rPr lang="es-CO" sz="1400" dirty="0" smtClean="0"/>
              <a:t>¿</a:t>
            </a:r>
            <a:r>
              <a:rPr lang="es-CO" sz="1400" dirty="0"/>
              <a:t>Porque los jóvenes prefieren otras cosas a la educación?</a:t>
            </a:r>
          </a:p>
          <a:p>
            <a:pPr algn="ctr"/>
            <a:endParaRPr lang="es-CO" b="1" dirty="0"/>
          </a:p>
          <a:p>
            <a:pPr algn="just"/>
            <a:endParaRPr lang="es-CO" b="1" dirty="0"/>
          </a:p>
        </p:txBody>
      </p:sp>
    </p:spTree>
    <p:extLst>
      <p:ext uri="{BB962C8B-B14F-4D97-AF65-F5344CB8AC3E}">
        <p14:creationId xmlns:p14="http://schemas.microsoft.com/office/powerpoint/2010/main" val="164539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548680"/>
            <a:ext cx="8496944" cy="5201424"/>
          </a:xfrm>
          <a:prstGeom prst="rect">
            <a:avLst/>
          </a:prstGeom>
        </p:spPr>
        <p:txBody>
          <a:bodyPr wrap="square">
            <a:spAutoFit/>
          </a:bodyPr>
          <a:lstStyle/>
          <a:p>
            <a:endParaRPr lang="es-CO" dirty="0" smtClean="0"/>
          </a:p>
          <a:p>
            <a:endParaRPr lang="es-CO" dirty="0"/>
          </a:p>
          <a:p>
            <a:pPr algn="ctr"/>
            <a:r>
              <a:rPr lang="es-CO" sz="1600" b="1" dirty="0"/>
              <a:t>EDUCACION EN DUITAMA</a:t>
            </a:r>
          </a:p>
          <a:p>
            <a:pPr algn="just"/>
            <a:endParaRPr lang="es-CO" sz="1400" dirty="0"/>
          </a:p>
          <a:p>
            <a:pPr algn="just"/>
            <a:r>
              <a:rPr lang="es-CO" sz="1400" dirty="0"/>
              <a:t>CATEGORIA DE ANALISIS</a:t>
            </a:r>
          </a:p>
          <a:p>
            <a:pPr algn="just"/>
            <a:endParaRPr lang="es-CO" sz="1400" dirty="0"/>
          </a:p>
          <a:p>
            <a:pPr algn="just"/>
            <a:r>
              <a:rPr lang="es-CO" sz="1400" dirty="0"/>
              <a:t>Explicación casual</a:t>
            </a:r>
          </a:p>
          <a:p>
            <a:endParaRPr lang="es-CO" sz="1400" dirty="0" smtClean="0"/>
          </a:p>
          <a:p>
            <a:r>
              <a:rPr lang="es-CO" sz="1400" dirty="0" smtClean="0"/>
              <a:t>DEFINICION </a:t>
            </a:r>
            <a:r>
              <a:rPr lang="es-CO" sz="1400" dirty="0"/>
              <a:t>DE LA CATEGORIA</a:t>
            </a:r>
          </a:p>
          <a:p>
            <a:endParaRPr lang="es-CO" sz="1400" dirty="0"/>
          </a:p>
          <a:p>
            <a:pPr algn="just"/>
            <a:r>
              <a:rPr lang="es-CO" sz="1400" dirty="0"/>
              <a:t>Formación académica, como privada y pública desde preescolar, la educación básica, la educación media y la educación superior. Los interesados tienen la opción de la educación privada y </a:t>
            </a:r>
            <a:r>
              <a:rPr lang="es-CO" sz="1400" dirty="0" smtClean="0"/>
              <a:t>pública.</a:t>
            </a:r>
          </a:p>
          <a:p>
            <a:pPr algn="just"/>
            <a:endParaRPr lang="es-CO" sz="1400" dirty="0"/>
          </a:p>
          <a:p>
            <a:pPr algn="just"/>
            <a:r>
              <a:rPr lang="es-CO" sz="1400" dirty="0"/>
              <a:t>En la ciudad de Duitama encontramos todas las ofertas y modalidades de educación que van desde preescolar, </a:t>
            </a:r>
            <a:r>
              <a:rPr lang="es-CO" sz="1400" dirty="0" smtClean="0"/>
              <a:t>básica </a:t>
            </a:r>
            <a:r>
              <a:rPr lang="es-CO" sz="1400" dirty="0"/>
              <a:t>primaria y secundaria, técnica, tecnológica y superior en sus formas </a:t>
            </a:r>
            <a:r>
              <a:rPr lang="es-CO" sz="1400" dirty="0" err="1" smtClean="0"/>
              <a:t>semipresencial</a:t>
            </a:r>
            <a:r>
              <a:rPr lang="es-CO" sz="1400" dirty="0"/>
              <a:t>, presencial y a distancia.</a:t>
            </a:r>
            <a:endParaRPr lang="es-CO" sz="1400" dirty="0" smtClean="0"/>
          </a:p>
          <a:p>
            <a:pPr algn="just"/>
            <a:endParaRPr lang="es-CO" sz="1400" dirty="0"/>
          </a:p>
          <a:p>
            <a:pPr algn="just"/>
            <a:r>
              <a:rPr lang="es-CO" sz="1400" dirty="0"/>
              <a:t>PREGUNTAS PROBLEMATIZADORAS</a:t>
            </a:r>
          </a:p>
          <a:p>
            <a:pPr algn="just"/>
            <a:endParaRPr lang="es-CO" sz="1400" dirty="0"/>
          </a:p>
          <a:p>
            <a:pPr algn="just"/>
            <a:r>
              <a:rPr lang="es-CO" sz="1400" dirty="0"/>
              <a:t>¿Por qué los jóvenes abandonan la educación superior</a:t>
            </a:r>
            <a:r>
              <a:rPr lang="es-CO" sz="1400" dirty="0" smtClean="0"/>
              <a:t>?</a:t>
            </a:r>
          </a:p>
          <a:p>
            <a:r>
              <a:rPr lang="es-CO" sz="1400" dirty="0"/>
              <a:t>¿Porque los jóvenes prefieren otras cosas a la educación?</a:t>
            </a:r>
          </a:p>
          <a:p>
            <a:pPr algn="just"/>
            <a:endParaRPr lang="es-CO" sz="1400" b="1" dirty="0"/>
          </a:p>
          <a:p>
            <a:pPr algn="just"/>
            <a:endParaRPr lang="es-CO" sz="1400" dirty="0"/>
          </a:p>
        </p:txBody>
      </p:sp>
    </p:spTree>
    <p:extLst>
      <p:ext uri="{BB962C8B-B14F-4D97-AF65-F5344CB8AC3E}">
        <p14:creationId xmlns:p14="http://schemas.microsoft.com/office/powerpoint/2010/main" val="237419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764704"/>
            <a:ext cx="8424936" cy="4678204"/>
          </a:xfrm>
          <a:prstGeom prst="rect">
            <a:avLst/>
          </a:prstGeom>
        </p:spPr>
        <p:txBody>
          <a:bodyPr wrap="square">
            <a:spAutoFit/>
          </a:bodyPr>
          <a:lstStyle/>
          <a:p>
            <a:pPr algn="ctr"/>
            <a:r>
              <a:rPr lang="es-CO" sz="1600" b="1" dirty="0"/>
              <a:t>EDUCACION EN SAMACA</a:t>
            </a:r>
          </a:p>
          <a:p>
            <a:pPr algn="just"/>
            <a:endParaRPr lang="es-CO" sz="1600" dirty="0"/>
          </a:p>
          <a:p>
            <a:pPr algn="just"/>
            <a:r>
              <a:rPr lang="es-CO" sz="1400" dirty="0"/>
              <a:t>CATEGORIA DE ANALISIS</a:t>
            </a:r>
          </a:p>
          <a:p>
            <a:pPr algn="just"/>
            <a:endParaRPr lang="es-CO" sz="1400" dirty="0"/>
          </a:p>
          <a:p>
            <a:pPr algn="just"/>
            <a:r>
              <a:rPr lang="es-CO" sz="1400" dirty="0"/>
              <a:t>Explicación casual, Gestión, Opinión valoración y Descripción</a:t>
            </a:r>
          </a:p>
          <a:p>
            <a:pPr algn="just"/>
            <a:endParaRPr lang="es-CO" sz="1400" dirty="0"/>
          </a:p>
          <a:p>
            <a:pPr algn="just"/>
            <a:r>
              <a:rPr lang="es-CO" sz="1400" dirty="0"/>
              <a:t>DEFINICION DE LA CATEGORIA</a:t>
            </a:r>
          </a:p>
          <a:p>
            <a:pPr algn="just"/>
            <a:endParaRPr lang="es-CO" sz="1400" dirty="0"/>
          </a:p>
          <a:p>
            <a:pPr algn="just"/>
            <a:r>
              <a:rPr lang="es-CO" sz="1400" dirty="0"/>
              <a:t>Samacá en educación cubre a su población en todos los niveles básica, media, técnica, y tecnológica tanto en establecimientos públicos como privados.</a:t>
            </a:r>
          </a:p>
          <a:p>
            <a:pPr algn="just"/>
            <a:endParaRPr lang="es-CO" sz="1400" dirty="0" smtClean="0"/>
          </a:p>
          <a:p>
            <a:pPr algn="just"/>
            <a:r>
              <a:rPr lang="es-CO" sz="1400" dirty="0" smtClean="0"/>
              <a:t>PREGUNTAS PROBLEMATIZADORAS </a:t>
            </a:r>
          </a:p>
          <a:p>
            <a:pPr algn="just"/>
            <a:endParaRPr lang="es-CO" sz="1400" dirty="0"/>
          </a:p>
          <a:p>
            <a:pPr algn="just"/>
            <a:r>
              <a:rPr lang="es-CO" sz="1400" dirty="0"/>
              <a:t>¿Porque los jóvenes abandonan las instituciones de educación en sus diferentes niveles educativos</a:t>
            </a:r>
            <a:r>
              <a:rPr lang="es-CO" sz="1400" dirty="0" smtClean="0"/>
              <a:t>?</a:t>
            </a:r>
          </a:p>
          <a:p>
            <a:pPr algn="just"/>
            <a:endParaRPr lang="es-CO" sz="1400" dirty="0"/>
          </a:p>
          <a:p>
            <a:pPr algn="just"/>
            <a:r>
              <a:rPr lang="es-ES" sz="1400" dirty="0"/>
              <a:t>¿Cómo se podría eliminar la deserción de los estudiantil en de los diferentes centros de educativos del municipio de Samacá</a:t>
            </a:r>
            <a:r>
              <a:rPr lang="es-ES" sz="1400" dirty="0" smtClean="0"/>
              <a:t>?</a:t>
            </a:r>
          </a:p>
          <a:p>
            <a:pPr algn="just"/>
            <a:endParaRPr lang="es-ES" sz="1400" dirty="0"/>
          </a:p>
          <a:p>
            <a:pPr algn="just"/>
            <a:r>
              <a:rPr lang="es-ES" sz="1400" dirty="0"/>
              <a:t>¿Qué piensa usted de la deserción estudiantil en los diferentes centros educativos</a:t>
            </a:r>
            <a:r>
              <a:rPr lang="es-ES" sz="1400" dirty="0" smtClean="0"/>
              <a:t>?</a:t>
            </a:r>
          </a:p>
          <a:p>
            <a:pPr algn="just"/>
            <a:endParaRPr lang="es-ES" sz="1400" dirty="0"/>
          </a:p>
          <a:p>
            <a:pPr algn="just"/>
            <a:r>
              <a:rPr lang="es-ES" sz="1400" dirty="0"/>
              <a:t>¿Cuantos centro de educación existen en el municipio?</a:t>
            </a:r>
            <a:endParaRPr lang="es-CO" sz="1400" dirty="0"/>
          </a:p>
        </p:txBody>
      </p:sp>
    </p:spTree>
    <p:extLst>
      <p:ext uri="{BB962C8B-B14F-4D97-AF65-F5344CB8AC3E}">
        <p14:creationId xmlns:p14="http://schemas.microsoft.com/office/powerpoint/2010/main" val="39618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4583" y="476672"/>
            <a:ext cx="8424936" cy="5786199"/>
          </a:xfrm>
          <a:prstGeom prst="rect">
            <a:avLst/>
          </a:prstGeom>
        </p:spPr>
        <p:txBody>
          <a:bodyPr wrap="square">
            <a:spAutoFit/>
          </a:bodyPr>
          <a:lstStyle/>
          <a:p>
            <a:pPr algn="ctr"/>
            <a:r>
              <a:rPr lang="es-CO" dirty="0"/>
              <a:t> </a:t>
            </a:r>
            <a:r>
              <a:rPr lang="es-CO" sz="1600" b="1" dirty="0"/>
              <a:t>INSTRUMENTOS DE RECOLECCIÓN APLICADOS Y JUSTIFICACIÓN DE SU RELACIÓN CON LAS CATEGORÍAS DE ANÁLISIS Y PREGUNTAS </a:t>
            </a:r>
            <a:r>
              <a:rPr lang="es-CO" sz="1600" b="1" dirty="0" smtClean="0"/>
              <a:t>PROBLEMATIZADORAS</a:t>
            </a:r>
          </a:p>
          <a:p>
            <a:pPr algn="ctr"/>
            <a:endParaRPr lang="es-CO" sz="1600" b="1" dirty="0" smtClean="0"/>
          </a:p>
          <a:p>
            <a:pPr algn="just"/>
            <a:endParaRPr lang="es-CO" sz="1600" b="1" dirty="0"/>
          </a:p>
          <a:p>
            <a:pPr algn="just"/>
            <a:r>
              <a:rPr lang="es-ES" sz="1600" dirty="0"/>
              <a:t>Para el desarrollo de este trabajo y recolección de información, utilizamos la herramienta de investigación denominada </a:t>
            </a:r>
            <a:r>
              <a:rPr lang="es-ES" sz="1600" b="1" dirty="0"/>
              <a:t>encuesta</a:t>
            </a:r>
            <a:r>
              <a:rPr lang="es-ES" sz="1600" dirty="0"/>
              <a:t>, la cual permite realizar análisis sistemático para tomar decisiones.</a:t>
            </a:r>
          </a:p>
          <a:p>
            <a:pPr algn="just"/>
            <a:r>
              <a:rPr lang="es-ES" sz="1600" dirty="0"/>
              <a:t>La encuesta es un cuestionario de preguntas cerradas, con las cuales se pretende establecer un cumulo de datos que permiten establecer comportamientos, movimientos, etc., con el fin de predecir el desarrollo de un fenómeno. </a:t>
            </a:r>
            <a:endParaRPr lang="es-ES" sz="1600" dirty="0" smtClean="0"/>
          </a:p>
          <a:p>
            <a:pPr algn="just"/>
            <a:endParaRPr lang="es-ES" sz="1600" dirty="0"/>
          </a:p>
          <a:p>
            <a:pPr algn="just">
              <a:buNone/>
            </a:pPr>
            <a:r>
              <a:rPr lang="es-ES" sz="1600" dirty="0" smtClean="0"/>
              <a:t>Las </a:t>
            </a:r>
            <a:r>
              <a:rPr lang="es-ES" sz="1600" dirty="0"/>
              <a:t>encuestas hacen parte de la investigación cuantitativa pero también son usadas eficazmente en la investigación cualitativa. </a:t>
            </a:r>
            <a:endParaRPr lang="es-ES" sz="1600" dirty="0" smtClean="0"/>
          </a:p>
          <a:p>
            <a:pPr algn="just">
              <a:buNone/>
            </a:pPr>
            <a:endParaRPr lang="es-ES" sz="1600" dirty="0"/>
          </a:p>
          <a:p>
            <a:pPr algn="just"/>
            <a:r>
              <a:rPr lang="es-ES" sz="1600" dirty="0"/>
              <a:t>Cada integrante del grupo elaboró un formato de encuesta para aplicar en la categoría regional de municipio (ámbito de indagación: conflicto), con el fin de socializar los resultados del ejercicio de recolección y análisis de información realizado individualmente y de ésta forma obtener conclusiones.</a:t>
            </a:r>
            <a:endParaRPr lang="es-CO" sz="1600" b="1" dirty="0" smtClean="0"/>
          </a:p>
          <a:p>
            <a:pPr algn="ctr"/>
            <a:endParaRPr lang="es-CO" sz="1600" b="1" dirty="0"/>
          </a:p>
          <a:p>
            <a:pPr algn="ctr"/>
            <a:endParaRPr lang="es-CO" sz="1600" b="1" dirty="0" smtClean="0"/>
          </a:p>
          <a:p>
            <a:pPr algn="ctr"/>
            <a:endParaRPr lang="es-CO" sz="1600" b="1" dirty="0"/>
          </a:p>
          <a:p>
            <a:pPr algn="ctr"/>
            <a:endParaRPr lang="es-CO" sz="1600" b="1" dirty="0"/>
          </a:p>
        </p:txBody>
      </p:sp>
    </p:spTree>
    <p:extLst>
      <p:ext uri="{BB962C8B-B14F-4D97-AF65-F5344CB8AC3E}">
        <p14:creationId xmlns:p14="http://schemas.microsoft.com/office/powerpoint/2010/main" val="25745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4683" y="476672"/>
            <a:ext cx="8496944" cy="5693866"/>
          </a:xfrm>
          <a:prstGeom prst="rect">
            <a:avLst/>
          </a:prstGeom>
        </p:spPr>
        <p:txBody>
          <a:bodyPr wrap="square">
            <a:spAutoFit/>
          </a:bodyPr>
          <a:lstStyle/>
          <a:p>
            <a:pPr algn="just"/>
            <a:endParaRPr lang="es-CO" dirty="0"/>
          </a:p>
          <a:p>
            <a:pPr algn="just"/>
            <a:r>
              <a:rPr lang="es-CO" b="1" dirty="0" smtClean="0"/>
              <a:t>RESULTADOS </a:t>
            </a:r>
            <a:r>
              <a:rPr lang="es-CO" b="1" dirty="0"/>
              <a:t>OBTENIDOS DE LA APLICACIÓN DE LOS INSTRUMENTOS DE RECOLECCIÓN DE LA INFORMACIÓN: COMPARACIÓN DE LOS RESULTADOS EN LAS DIFERENTES REGIONES ESTUDIADAS: SIMILITUDES Y DIFERENCIAS Y ANÁLISIS DE ELLO</a:t>
            </a:r>
            <a:r>
              <a:rPr lang="es-CO" b="1" dirty="0" smtClean="0"/>
              <a:t>.</a:t>
            </a:r>
          </a:p>
          <a:p>
            <a:pPr algn="just"/>
            <a:endParaRPr lang="es-CO" b="1" dirty="0" smtClean="0"/>
          </a:p>
          <a:p>
            <a:pPr algn="just"/>
            <a:r>
              <a:rPr lang="es-CO" sz="1400" dirty="0"/>
              <a:t>Los instrumentos de recolección de información elaborados por el grupo y que fueron utilizados para el desarrollo de este trabajo en cada una de las ciudades y municipios en  los cuales se está trabajando es la encuesta</a:t>
            </a:r>
            <a:r>
              <a:rPr lang="es-CO" sz="1400" dirty="0" smtClean="0"/>
              <a:t>.</a:t>
            </a:r>
          </a:p>
          <a:p>
            <a:pPr algn="just"/>
            <a:endParaRPr lang="es-CO" sz="1400" dirty="0"/>
          </a:p>
          <a:p>
            <a:pPr algn="just"/>
            <a:r>
              <a:rPr lang="es-CO" sz="1400" dirty="0"/>
              <a:t>En la ciudad de Bogotá se utilizo como instrumento de recolección de información la encuesta, y observación directa en los centros </a:t>
            </a:r>
            <a:r>
              <a:rPr lang="es-CO" sz="1400" dirty="0" smtClean="0"/>
              <a:t>educativos mediante lo cual se determino los niveles educativos.</a:t>
            </a:r>
          </a:p>
          <a:p>
            <a:pPr algn="just"/>
            <a:endParaRPr lang="es-CO" sz="1400" dirty="0"/>
          </a:p>
          <a:p>
            <a:pPr algn="just"/>
            <a:r>
              <a:rPr lang="es-CO" sz="1400" dirty="0"/>
              <a:t>En la ciudad de Duitama se utilizo la Encuesta aplicada en los centros educativos y documentos originales y medios informáticos con los buscadores en internet. Indicadores de matrículas,  Indicadores de analfabetismo, indicadores  de deserción escolar, Indicadores de cobertura, suministrados por la secretaria de </a:t>
            </a:r>
            <a:r>
              <a:rPr lang="es-CO" sz="1400" dirty="0" smtClean="0"/>
              <a:t>educación mediante </a:t>
            </a:r>
            <a:r>
              <a:rPr lang="es-CO" sz="1400" dirty="0"/>
              <a:t>lo cual se determino los niveles educativos.</a:t>
            </a:r>
          </a:p>
          <a:p>
            <a:pPr algn="just"/>
            <a:r>
              <a:rPr lang="es-CO" sz="1400" dirty="0" smtClean="0"/>
              <a:t> .</a:t>
            </a:r>
          </a:p>
          <a:p>
            <a:pPr algn="just"/>
            <a:endParaRPr lang="es-CO" sz="1400" dirty="0"/>
          </a:p>
          <a:p>
            <a:pPr algn="just"/>
            <a:r>
              <a:rPr lang="es-CO" sz="1400" dirty="0"/>
              <a:t>En el municipio de Samacá se utilizo Encuesta aplicada  en los centro de educación del municipio. Secretaria de educación de Boyacá. Alcaldía del municipio.  Y se recolecto información a través de Medios informáticos como buscadores en </a:t>
            </a:r>
            <a:r>
              <a:rPr lang="es-CO" sz="1400" dirty="0" smtClean="0"/>
              <a:t>internet </a:t>
            </a:r>
            <a:r>
              <a:rPr lang="es-CO" sz="1400" dirty="0"/>
              <a:t>mediante lo cual se determino los niveles educativos.</a:t>
            </a:r>
          </a:p>
          <a:p>
            <a:pPr algn="just"/>
            <a:r>
              <a:rPr lang="es-CO" sz="1400" dirty="0" smtClean="0"/>
              <a:t> . </a:t>
            </a:r>
            <a:endParaRPr lang="es-CO" b="1" dirty="0" smtClean="0"/>
          </a:p>
          <a:p>
            <a:pPr algn="just"/>
            <a:endParaRPr lang="es-CO" b="1" dirty="0"/>
          </a:p>
        </p:txBody>
      </p:sp>
    </p:spTree>
    <p:extLst>
      <p:ext uri="{BB962C8B-B14F-4D97-AF65-F5344CB8AC3E}">
        <p14:creationId xmlns:p14="http://schemas.microsoft.com/office/powerpoint/2010/main" val="184600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5987152"/>
              </p:ext>
            </p:extLst>
          </p:nvPr>
        </p:nvGraphicFramePr>
        <p:xfrm>
          <a:off x="683568" y="620688"/>
          <a:ext cx="7488832" cy="5047488"/>
        </p:xfrm>
        <a:graphic>
          <a:graphicData uri="http://schemas.openxmlformats.org/drawingml/2006/table">
            <a:tbl>
              <a:tblPr firstRow="1" firstCol="1" bandRow="1">
                <a:tableStyleId>{93296810-A885-4BE3-A3E7-6D5BEEA58F35}</a:tableStyleId>
              </a:tblPr>
              <a:tblGrid>
                <a:gridCol w="3744416"/>
                <a:gridCol w="3744416"/>
              </a:tblGrid>
              <a:tr h="585065">
                <a:tc gridSpan="2">
                  <a:txBody>
                    <a:bodyPr/>
                    <a:lstStyle/>
                    <a:p>
                      <a:pPr algn="ctr">
                        <a:lnSpc>
                          <a:spcPct val="115000"/>
                        </a:lnSpc>
                        <a:spcAft>
                          <a:spcPts val="0"/>
                        </a:spcAft>
                      </a:pPr>
                      <a:r>
                        <a:rPr lang="es-CO" sz="1800" dirty="0">
                          <a:effectLst/>
                        </a:rPr>
                        <a:t>COMPARACION DE LOS RESULTADOS EN DIFERENTES REGIONES</a:t>
                      </a:r>
                      <a:endParaRPr lang="es-CO" sz="1800" dirty="0">
                        <a:effectLst/>
                        <a:latin typeface="Calibri"/>
                        <a:ea typeface="Calibri"/>
                        <a:cs typeface="Times New Roman"/>
                      </a:endParaRPr>
                    </a:p>
                  </a:txBody>
                  <a:tcPr marL="68580" marR="68580" marT="0" marB="0"/>
                </a:tc>
                <a:tc hMerge="1">
                  <a:txBody>
                    <a:bodyPr/>
                    <a:lstStyle/>
                    <a:p>
                      <a:endParaRPr lang="es-CO"/>
                    </a:p>
                  </a:txBody>
                  <a:tcPr/>
                </a:tc>
              </a:tr>
              <a:tr h="292533">
                <a:tc>
                  <a:txBody>
                    <a:bodyPr/>
                    <a:lstStyle/>
                    <a:p>
                      <a:pPr algn="ctr">
                        <a:lnSpc>
                          <a:spcPct val="115000"/>
                        </a:lnSpc>
                        <a:spcAft>
                          <a:spcPts val="0"/>
                        </a:spcAft>
                      </a:pPr>
                      <a:r>
                        <a:rPr lang="es-CO" sz="1800">
                          <a:effectLst/>
                        </a:rPr>
                        <a:t>SIMILITUDES</a:t>
                      </a:r>
                      <a:endParaRPr lang="es-CO"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CO" sz="1800">
                          <a:effectLst/>
                        </a:rPr>
                        <a:t>DIFERENCIAS</a:t>
                      </a:r>
                      <a:endParaRPr lang="es-CO" sz="1800">
                        <a:effectLst/>
                        <a:latin typeface="Calibri"/>
                        <a:ea typeface="Calibri"/>
                        <a:cs typeface="Times New Roman"/>
                      </a:endParaRPr>
                    </a:p>
                  </a:txBody>
                  <a:tcPr marL="68580" marR="68580" marT="0" marB="0"/>
                </a:tc>
              </a:tr>
              <a:tr h="3802923">
                <a:tc>
                  <a:txBody>
                    <a:bodyPr/>
                    <a:lstStyle/>
                    <a:p>
                      <a:pPr marL="342900" lvl="0" indent="-342900" algn="just">
                        <a:lnSpc>
                          <a:spcPct val="115000"/>
                        </a:lnSpc>
                        <a:spcAft>
                          <a:spcPts val="0"/>
                        </a:spcAft>
                        <a:buFont typeface="Symbol"/>
                        <a:buChar char=""/>
                      </a:pPr>
                      <a:r>
                        <a:rPr lang="es-CO" sz="1800" dirty="0">
                          <a:effectLst/>
                        </a:rPr>
                        <a:t>Suficientes centros educativos</a:t>
                      </a:r>
                    </a:p>
                    <a:p>
                      <a:pPr marL="342900" lvl="0" indent="-342900" algn="just">
                        <a:lnSpc>
                          <a:spcPct val="115000"/>
                        </a:lnSpc>
                        <a:spcAft>
                          <a:spcPts val="0"/>
                        </a:spcAft>
                        <a:buFont typeface="Symbol"/>
                        <a:buChar char=""/>
                      </a:pPr>
                      <a:r>
                        <a:rPr lang="es-CO" sz="1800" dirty="0">
                          <a:effectLst/>
                        </a:rPr>
                        <a:t>Educación preescolar</a:t>
                      </a:r>
                    </a:p>
                    <a:p>
                      <a:pPr marL="342900" lvl="0" indent="-342900" algn="just">
                        <a:lnSpc>
                          <a:spcPct val="115000"/>
                        </a:lnSpc>
                        <a:spcAft>
                          <a:spcPts val="0"/>
                        </a:spcAft>
                        <a:buFont typeface="Symbol"/>
                        <a:buChar char=""/>
                      </a:pPr>
                      <a:r>
                        <a:rPr lang="es-CO" sz="1800" dirty="0">
                          <a:effectLst/>
                        </a:rPr>
                        <a:t>Educación básica secundaria Educación media </a:t>
                      </a:r>
                    </a:p>
                    <a:p>
                      <a:pPr marL="342900" lvl="0" indent="-342900" algn="just">
                        <a:lnSpc>
                          <a:spcPct val="115000"/>
                        </a:lnSpc>
                        <a:spcAft>
                          <a:spcPts val="0"/>
                        </a:spcAft>
                        <a:buFont typeface="Symbol"/>
                        <a:buChar char=""/>
                      </a:pPr>
                      <a:r>
                        <a:rPr lang="es-CO" sz="1800" dirty="0">
                          <a:effectLst/>
                        </a:rPr>
                        <a:t>Educación superior en formación profesional y técnica.</a:t>
                      </a:r>
                    </a:p>
                    <a:p>
                      <a:pPr marL="342900" lvl="0" indent="-342900" algn="just">
                        <a:lnSpc>
                          <a:spcPct val="115000"/>
                        </a:lnSpc>
                        <a:spcAft>
                          <a:spcPts val="0"/>
                        </a:spcAft>
                        <a:buFont typeface="Symbol"/>
                        <a:buChar char=""/>
                      </a:pPr>
                      <a:r>
                        <a:rPr lang="es-CO" sz="1800" dirty="0">
                          <a:effectLst/>
                        </a:rPr>
                        <a:t>Deserción escolar por motivos económicos.</a:t>
                      </a:r>
                    </a:p>
                    <a:p>
                      <a:pPr marL="342900" lvl="0" indent="-342900" algn="just">
                        <a:lnSpc>
                          <a:spcPct val="115000"/>
                        </a:lnSpc>
                        <a:spcAft>
                          <a:spcPts val="0"/>
                        </a:spcAft>
                        <a:buFont typeface="Symbol"/>
                        <a:buChar char=""/>
                      </a:pPr>
                      <a:r>
                        <a:rPr lang="es-CO" sz="1800" dirty="0">
                          <a:effectLst/>
                        </a:rPr>
                        <a:t>Falta de apoyo financiero a la educación</a:t>
                      </a:r>
                    </a:p>
                    <a:p>
                      <a:pPr marL="342900" lvl="0" indent="-342900" algn="just">
                        <a:lnSpc>
                          <a:spcPct val="115000"/>
                        </a:lnSpc>
                        <a:spcAft>
                          <a:spcPts val="0"/>
                        </a:spcAft>
                        <a:buFont typeface="Symbol"/>
                        <a:buChar char=""/>
                      </a:pPr>
                      <a:r>
                        <a:rPr lang="es-CO" sz="1800" dirty="0">
                          <a:effectLst/>
                        </a:rPr>
                        <a:t>Desempleo</a:t>
                      </a:r>
                      <a:endParaRPr lang="es-CO" sz="18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s-CO" sz="1800" dirty="0">
                          <a:effectLst/>
                        </a:rPr>
                        <a:t>Drogadicción</a:t>
                      </a:r>
                    </a:p>
                    <a:p>
                      <a:pPr marL="342900" lvl="0" indent="-342900" algn="just">
                        <a:lnSpc>
                          <a:spcPct val="115000"/>
                        </a:lnSpc>
                        <a:spcAft>
                          <a:spcPts val="0"/>
                        </a:spcAft>
                        <a:buFont typeface="Symbol"/>
                        <a:buChar char=""/>
                      </a:pPr>
                      <a:r>
                        <a:rPr lang="es-CO" sz="1800" dirty="0">
                          <a:effectLst/>
                        </a:rPr>
                        <a:t>Violencia</a:t>
                      </a:r>
                    </a:p>
                    <a:p>
                      <a:pPr marL="342900" lvl="0" indent="-342900" algn="just">
                        <a:lnSpc>
                          <a:spcPct val="115000"/>
                        </a:lnSpc>
                        <a:spcAft>
                          <a:spcPts val="0"/>
                        </a:spcAft>
                        <a:buFont typeface="Symbol"/>
                        <a:buChar char=""/>
                      </a:pPr>
                      <a:r>
                        <a:rPr lang="es-CO" sz="1800" dirty="0">
                          <a:effectLst/>
                        </a:rPr>
                        <a:t>Alcoholismo</a:t>
                      </a:r>
                    </a:p>
                    <a:p>
                      <a:pPr marL="342900" lvl="0" indent="-342900" algn="just">
                        <a:lnSpc>
                          <a:spcPct val="115000"/>
                        </a:lnSpc>
                        <a:spcAft>
                          <a:spcPts val="0"/>
                        </a:spcAft>
                        <a:buFont typeface="Symbol"/>
                        <a:buChar char=""/>
                      </a:pPr>
                      <a:r>
                        <a:rPr lang="es-CO" sz="1800" dirty="0">
                          <a:effectLst/>
                        </a:rPr>
                        <a:t>Conflictos </a:t>
                      </a:r>
                    </a:p>
                    <a:p>
                      <a:pPr algn="just">
                        <a:lnSpc>
                          <a:spcPct val="115000"/>
                        </a:lnSpc>
                        <a:spcAft>
                          <a:spcPts val="0"/>
                        </a:spcAft>
                      </a:pPr>
                      <a:r>
                        <a:rPr lang="es-CO" sz="1800" dirty="0">
                          <a:effectLst/>
                        </a:rPr>
                        <a:t> </a:t>
                      </a:r>
                    </a:p>
                    <a:p>
                      <a:pPr algn="just">
                        <a:lnSpc>
                          <a:spcPct val="115000"/>
                        </a:lnSpc>
                        <a:spcAft>
                          <a:spcPts val="0"/>
                        </a:spcAft>
                      </a:pPr>
                      <a:r>
                        <a:rPr lang="es-CO" sz="1800" dirty="0">
                          <a:effectLst/>
                        </a:rPr>
                        <a:t> </a:t>
                      </a:r>
                    </a:p>
                    <a:p>
                      <a:pPr algn="just">
                        <a:lnSpc>
                          <a:spcPct val="115000"/>
                        </a:lnSpc>
                        <a:spcAft>
                          <a:spcPts val="0"/>
                        </a:spcAft>
                      </a:pPr>
                      <a:r>
                        <a:rPr lang="es-CO" sz="1800" dirty="0">
                          <a:effectLst/>
                        </a:rPr>
                        <a:t> </a:t>
                      </a:r>
                      <a:endParaRPr lang="es-CO"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6871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1453" y="514383"/>
            <a:ext cx="8352928" cy="369332"/>
          </a:xfrm>
          <a:prstGeom prst="rect">
            <a:avLst/>
          </a:prstGeom>
        </p:spPr>
        <p:txBody>
          <a:bodyPr wrap="square">
            <a:spAutoFit/>
          </a:bodyPr>
          <a:lstStyle/>
          <a:p>
            <a:pPr algn="ctr"/>
            <a:r>
              <a:rPr lang="es-CO" dirty="0" smtClean="0"/>
              <a:t>VER MAPA  GRUPO 9 MAPAS DE CONOCIMIENTO REGIONAL</a:t>
            </a: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31" y="1206044"/>
            <a:ext cx="7780337" cy="524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68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548680"/>
            <a:ext cx="8496944" cy="5078313"/>
          </a:xfrm>
          <a:prstGeom prst="rect">
            <a:avLst/>
          </a:prstGeom>
        </p:spPr>
        <p:txBody>
          <a:bodyPr wrap="square">
            <a:spAutoFit/>
          </a:bodyPr>
          <a:lstStyle/>
          <a:p>
            <a:pPr algn="ctr"/>
            <a:r>
              <a:rPr lang="es-CO" sz="1600" b="1" dirty="0"/>
              <a:t>CONCLUSIONES</a:t>
            </a:r>
            <a:endParaRPr lang="es-CO" sz="1600" dirty="0"/>
          </a:p>
          <a:p>
            <a:r>
              <a:rPr lang="es-CO" sz="1400" b="1" dirty="0"/>
              <a:t> </a:t>
            </a:r>
            <a:endParaRPr lang="es-CO" sz="1400" dirty="0"/>
          </a:p>
          <a:p>
            <a:r>
              <a:rPr lang="es-CO" sz="1400" dirty="0"/>
              <a:t> </a:t>
            </a:r>
          </a:p>
          <a:p>
            <a:r>
              <a:rPr lang="es-CO" sz="1400" dirty="0"/>
              <a:t>Se concluye la evidencia de una gran deserción en nuestras comunidades estudiantiles por motivos aparentemente  económicos.</a:t>
            </a:r>
          </a:p>
          <a:p>
            <a:r>
              <a:rPr lang="es-CO" sz="1400" dirty="0"/>
              <a:t> </a:t>
            </a:r>
          </a:p>
          <a:p>
            <a:r>
              <a:rPr lang="es-CO" sz="1400" dirty="0"/>
              <a:t>Las ciudades y municipios, aunque ubicadas en distintos lugares del país presentan aspectos en común entre ellos las problemáticas de la educación lo cual se convierte en un común denominador que afecta a la comunidad en general</a:t>
            </a:r>
            <a:r>
              <a:rPr lang="es-CO" sz="1400" dirty="0" smtClean="0"/>
              <a:t>.</a:t>
            </a:r>
          </a:p>
          <a:p>
            <a:endParaRPr lang="es-CO" sz="1400" dirty="0"/>
          </a:p>
          <a:p>
            <a:r>
              <a:rPr lang="es-CO" sz="1400" dirty="0"/>
              <a:t>Con los temas indagados cada uno hizo un trabajo de investigación por medio de instrumentos como los siguientes: Entrevista, y observación directa e indirecta en los casos de los medios de información como lo es el internet en las páginas web, documentos originales etc.</a:t>
            </a:r>
          </a:p>
          <a:p>
            <a:r>
              <a:rPr lang="es-CO" sz="1400" b="1" dirty="0"/>
              <a:t> </a:t>
            </a:r>
            <a:endParaRPr lang="es-CO" sz="1400" dirty="0"/>
          </a:p>
          <a:p>
            <a:r>
              <a:rPr lang="es-CO" sz="1400" dirty="0"/>
              <a:t>Es necesario que a través del trabajo desarrollado en este curso aportemos a la UNAD mayor conocimiento de nuestras regiones, para que amplíe su oferta y su labor comunitaria de acuerdo a las necesidades que en ellas se hallen. </a:t>
            </a:r>
          </a:p>
          <a:p>
            <a:r>
              <a:rPr lang="es-CO" sz="1400" dirty="0"/>
              <a:t> </a:t>
            </a:r>
          </a:p>
          <a:p>
            <a:r>
              <a:rPr lang="es-CO" sz="1400" dirty="0"/>
              <a:t>La elaboración de mapas de conocimiento regional tiene como objetivos la promoción de investigaciones que inciden en el desarrollo regional para actuar de acuerdo a las realidades y los propicitos realizados tratando de eliminar las carencias y dificultades</a:t>
            </a:r>
            <a:r>
              <a:rPr lang="es-CO" sz="1400" dirty="0" smtClean="0"/>
              <a:t>.</a:t>
            </a:r>
          </a:p>
          <a:p>
            <a:endParaRPr lang="es-CO" sz="1400" dirty="0"/>
          </a:p>
          <a:p>
            <a:r>
              <a:rPr lang="es-CO" sz="1400" dirty="0"/>
              <a:t>Se dio cumplimiento a lo establecido en la guía de actividades.</a:t>
            </a:r>
            <a:endParaRPr lang="es-CO" sz="1400" dirty="0">
              <a:effectLst/>
            </a:endParaRPr>
          </a:p>
        </p:txBody>
      </p:sp>
    </p:spTree>
    <p:extLst>
      <p:ext uri="{BB962C8B-B14F-4D97-AF65-F5344CB8AC3E}">
        <p14:creationId xmlns:p14="http://schemas.microsoft.com/office/powerpoint/2010/main" val="3326093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74345"/>
            <a:ext cx="8136904" cy="5078313"/>
          </a:xfrm>
          <a:prstGeom prst="rect">
            <a:avLst/>
          </a:prstGeom>
        </p:spPr>
        <p:txBody>
          <a:bodyPr wrap="square">
            <a:spAutoFit/>
          </a:bodyPr>
          <a:lstStyle/>
          <a:p>
            <a:pPr algn="ctr"/>
            <a:r>
              <a:rPr lang="es-CO" b="1" dirty="0" smtClean="0"/>
              <a:t>BIBLIOGRAFIA</a:t>
            </a:r>
          </a:p>
          <a:p>
            <a:pPr algn="ctr"/>
            <a:endParaRPr lang="es-CO" b="1" dirty="0"/>
          </a:p>
          <a:p>
            <a:pPr algn="just"/>
            <a:endParaRPr lang="es-CO" dirty="0"/>
          </a:p>
          <a:p>
            <a:pPr algn="just"/>
            <a:r>
              <a:rPr lang="es-CO" dirty="0"/>
              <a:t>Benavides Acosta Oscar. Quintero Cuesta Carlos Didier. Modulo De Mapas De Conocimiento Regional. Universidad Nacional Abierta Y A Distancia Unad.  Bogotá D.C Colombia. 2010. 145 Páginas.</a:t>
            </a:r>
          </a:p>
          <a:p>
            <a:pPr algn="just"/>
            <a:r>
              <a:rPr lang="es-CO" dirty="0"/>
              <a:t> </a:t>
            </a:r>
          </a:p>
          <a:p>
            <a:pPr algn="just"/>
            <a:r>
              <a:rPr lang="es-CO" dirty="0"/>
              <a:t>Plataforma Virtual Universidad Nacional Abierta y a Distancia UNAD.</a:t>
            </a:r>
          </a:p>
          <a:p>
            <a:pPr algn="just"/>
            <a:r>
              <a:rPr lang="es-CO" dirty="0"/>
              <a:t> </a:t>
            </a:r>
          </a:p>
          <a:p>
            <a:pPr algn="just"/>
            <a:r>
              <a:rPr lang="es-CO" dirty="0"/>
              <a:t>Guía de actividades Proyecto Final curso mapas de conocimiento regional. </a:t>
            </a:r>
          </a:p>
          <a:p>
            <a:pPr algn="just"/>
            <a:r>
              <a:rPr lang="en-US" dirty="0"/>
              <a:t>Program Files\Smart Draw 2012\SmartDraw.exe.</a:t>
            </a:r>
            <a:endParaRPr lang="es-CO" dirty="0"/>
          </a:p>
          <a:p>
            <a:pPr algn="just"/>
            <a:r>
              <a:rPr lang="en-US" b="1" dirty="0"/>
              <a:t> </a:t>
            </a:r>
            <a:endParaRPr lang="es-CO" dirty="0"/>
          </a:p>
          <a:p>
            <a:pPr algn="just"/>
            <a:r>
              <a:rPr lang="es-CO" dirty="0"/>
              <a:t>Plataforma virtual universidad nacional abierta y a distancia Unad. Curso mapas de conocimiento regional.</a:t>
            </a:r>
          </a:p>
          <a:p>
            <a:pPr algn="just"/>
            <a:r>
              <a:rPr lang="es-CO" dirty="0"/>
              <a:t> </a:t>
            </a:r>
            <a:endParaRPr lang="es-CO" dirty="0" smtClean="0"/>
          </a:p>
          <a:p>
            <a:pPr algn="just"/>
            <a:r>
              <a:rPr lang="es-CO" dirty="0" smtClean="0"/>
              <a:t>http</a:t>
            </a:r>
            <a:r>
              <a:rPr lang="es-CO" dirty="0"/>
              <a:t>://www.semduitama.gov.co</a:t>
            </a:r>
            <a:r>
              <a:rPr lang="es-CO" u="sng" dirty="0" smtClean="0"/>
              <a:t>/</a:t>
            </a:r>
          </a:p>
          <a:p>
            <a:pPr algn="just"/>
            <a:endParaRPr lang="es-CO" dirty="0"/>
          </a:p>
          <a:p>
            <a:pPr algn="just"/>
            <a:r>
              <a:rPr lang="es-CO" dirty="0"/>
              <a:t>www.mineducacion.gov.co/.../articles-293674_archivo_pdf_institucional.</a:t>
            </a:r>
          </a:p>
        </p:txBody>
      </p:sp>
    </p:spTree>
    <p:extLst>
      <p:ext uri="{BB962C8B-B14F-4D97-AF65-F5344CB8AC3E}">
        <p14:creationId xmlns:p14="http://schemas.microsoft.com/office/powerpoint/2010/main" val="330587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76672"/>
            <a:ext cx="8424936" cy="5509200"/>
          </a:xfrm>
          <a:prstGeom prst="rect">
            <a:avLst/>
          </a:prstGeom>
        </p:spPr>
        <p:txBody>
          <a:bodyPr wrap="square">
            <a:spAutoFit/>
          </a:bodyPr>
          <a:lstStyle/>
          <a:p>
            <a:pPr algn="ctr"/>
            <a:r>
              <a:rPr lang="es-CO" sz="1600" b="1" dirty="0" smtClean="0"/>
              <a:t>INTRODUCCION</a:t>
            </a:r>
          </a:p>
          <a:p>
            <a:pPr algn="ctr"/>
            <a:endParaRPr lang="es-CO" sz="1600" dirty="0"/>
          </a:p>
          <a:p>
            <a:r>
              <a:rPr lang="es-CO" sz="1600" b="1" dirty="0"/>
              <a:t> </a:t>
            </a:r>
            <a:endParaRPr lang="es-CO" sz="1600" dirty="0"/>
          </a:p>
          <a:p>
            <a:pPr algn="just"/>
            <a:r>
              <a:rPr lang="es-CO" sz="1600" dirty="0" smtClean="0"/>
              <a:t>Con la realización de este proyecto se consolidan todos los conceptos adquiridos durante el curso académico, el cual tubo como principal característica el desarrollo y aprendizaje de lo que son los mapas de conocimiento y sus aportes pedagógicos, así como también todo lo relacionado con ámbitos de indagación y su justificación, categoría regional, instrumentos de recolección aplicados, categorías de análisis, preguntas problematizadoras y resultados obtenidos. </a:t>
            </a:r>
          </a:p>
          <a:p>
            <a:pPr algn="just"/>
            <a:endParaRPr lang="es-CO" sz="1600" dirty="0" smtClean="0"/>
          </a:p>
          <a:p>
            <a:pPr algn="just"/>
            <a:r>
              <a:rPr lang="es-CO" sz="1600" dirty="0" smtClean="0"/>
              <a:t>Los mapas de conocimiento regional son un instrumento de investigación para conocer mejor nuestras comunidades y nuestras regiones, esta política de desarrollo regional diseñada por la Universidad Nacional Abierta y a Distancia, busca la inducción y la equidad regional y consolida a las regiones como entes gestores de su propio desarrollo, sobre la base del fortalecimiento, de la descentralización, la integración dirigida por la UNAD y sus estudiantes con la ayuda de diversas organizaciones que apoyan las causas regionales</a:t>
            </a:r>
          </a:p>
          <a:p>
            <a:pPr algn="just"/>
            <a:endParaRPr lang="es-CO" sz="1600" dirty="0" smtClean="0"/>
          </a:p>
          <a:p>
            <a:pPr algn="just"/>
            <a:r>
              <a:rPr lang="es-CO" sz="1600" dirty="0" smtClean="0"/>
              <a:t>Para el diseño de estos mapas de conocimiento regional se requiere de una investigación exhaustiva orientada a conocer las distintas problemáticas de la región a través de los diferentes métodos de recolección de  información como encuestas, entrevistas o historias de vida. </a:t>
            </a:r>
          </a:p>
          <a:p>
            <a:pPr algn="just"/>
            <a:endParaRPr lang="es-CO" sz="1600" dirty="0"/>
          </a:p>
        </p:txBody>
      </p:sp>
    </p:spTree>
    <p:extLst>
      <p:ext uri="{BB962C8B-B14F-4D97-AF65-F5344CB8AC3E}">
        <p14:creationId xmlns:p14="http://schemas.microsoft.com/office/powerpoint/2010/main" val="1895520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2945" y="620688"/>
            <a:ext cx="8496944" cy="5293757"/>
          </a:xfrm>
          <a:prstGeom prst="rect">
            <a:avLst/>
          </a:prstGeom>
        </p:spPr>
        <p:txBody>
          <a:bodyPr wrap="square">
            <a:spAutoFit/>
          </a:bodyPr>
          <a:lstStyle/>
          <a:p>
            <a:pPr algn="ctr"/>
            <a:r>
              <a:rPr lang="es-CO" sz="1600" b="1" dirty="0" smtClean="0"/>
              <a:t>ÁMBITO DE INDAGACIÓN ESCOGIDO POR EL GRUPO Y JUSTIFICACIÓN DE LA ESCOGENCIA. </a:t>
            </a:r>
          </a:p>
          <a:p>
            <a:pPr algn="just"/>
            <a:endParaRPr lang="es-CO" sz="1600" dirty="0" smtClean="0"/>
          </a:p>
          <a:p>
            <a:pPr algn="just"/>
            <a:r>
              <a:rPr lang="es-CO" sz="1600" dirty="0" smtClean="0"/>
              <a:t>El </a:t>
            </a:r>
            <a:r>
              <a:rPr lang="es-CO" sz="1600" dirty="0"/>
              <a:t>ámbito de investigación escogido fue el de Educación  ya que es un ámbito en el cual todos estamos involucrados y tenemos conocimiento directo de su situación y de las modalidades de educación que se están aplicando actualmente en todos los sectores educativos.</a:t>
            </a:r>
            <a:endParaRPr lang="es-CO" sz="1600" dirty="0" smtClean="0">
              <a:effectLst/>
            </a:endParaRPr>
          </a:p>
          <a:p>
            <a:pPr algn="just"/>
            <a:r>
              <a:rPr lang="es-CO" sz="1600" dirty="0"/>
              <a:t>  </a:t>
            </a:r>
            <a:endParaRPr lang="es-CO" sz="1600" dirty="0" smtClean="0">
              <a:effectLst/>
            </a:endParaRPr>
          </a:p>
          <a:p>
            <a:pPr algn="just"/>
            <a:r>
              <a:rPr lang="es-CO" sz="1600" b="1" dirty="0" smtClean="0"/>
              <a:t>Justificación de su escogencia</a:t>
            </a:r>
            <a:endParaRPr lang="es-CO" sz="1600" dirty="0" smtClean="0"/>
          </a:p>
          <a:p>
            <a:pPr algn="just"/>
            <a:endParaRPr lang="es-CO" sz="1600" dirty="0" smtClean="0">
              <a:effectLst/>
            </a:endParaRPr>
          </a:p>
          <a:p>
            <a:pPr algn="just"/>
            <a:r>
              <a:rPr lang="es-CO" sz="1600" dirty="0"/>
              <a:t>Dentro de la visión del Plan Nacional de Educación 2006-2016, se establece que Colombia como estado social y democrático, debe considerar la Educación como un derecho que se debe cumplir para toda la población y un bien público de calidad en medio de condiciones de equidad, inclusión y participación “corresponsable de la sociedad y la familia en el sistema educativo”. Igualmente considera la educación como un proceso de formación integral, pertinente y en articulación con los diferentes contextos tanto nacional, regional y local, al igual que desde el ámbito internacional. En la educación se debe propender por “la investigación ciencia, tecnología y la producción” para un desarrollo humano que sea sostenible y solidario, elevando la calidad de vida de los ciudadanos y superar las condiciones de pobreza y exclusión.</a:t>
            </a:r>
            <a:endParaRPr lang="es-CO" sz="1600" dirty="0" smtClean="0">
              <a:effectLst/>
            </a:endParaRPr>
          </a:p>
          <a:p>
            <a:r>
              <a:rPr lang="es-CO" dirty="0"/>
              <a:t> </a:t>
            </a:r>
            <a:endParaRPr lang="es-CO" dirty="0">
              <a:effectLst/>
            </a:endParaRPr>
          </a:p>
        </p:txBody>
      </p:sp>
    </p:spTree>
    <p:extLst>
      <p:ext uri="{BB962C8B-B14F-4D97-AF65-F5344CB8AC3E}">
        <p14:creationId xmlns:p14="http://schemas.microsoft.com/office/powerpoint/2010/main" val="3533820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7888" y="548680"/>
            <a:ext cx="8496944" cy="5293757"/>
          </a:xfrm>
          <a:prstGeom prst="rect">
            <a:avLst/>
          </a:prstGeom>
        </p:spPr>
        <p:txBody>
          <a:bodyPr wrap="square">
            <a:spAutoFit/>
          </a:bodyPr>
          <a:lstStyle/>
          <a:p>
            <a:pPr algn="ctr"/>
            <a:endParaRPr lang="es-CO" sz="1600" b="1" dirty="0" smtClean="0"/>
          </a:p>
          <a:p>
            <a:pPr algn="ctr"/>
            <a:r>
              <a:rPr lang="es-CO" sz="1600" b="1" dirty="0" smtClean="0"/>
              <a:t>CATEGORÍA REGIONAL DEFINIDA Y JUSTIFICACION DE SU ESCOGENCIA</a:t>
            </a:r>
          </a:p>
          <a:p>
            <a:endParaRPr lang="es-CO" sz="1600" dirty="0" smtClean="0"/>
          </a:p>
          <a:p>
            <a:pPr algn="just"/>
            <a:r>
              <a:rPr lang="es-CO" sz="1600" dirty="0" smtClean="0"/>
              <a:t>MUNICIPIO: Es </a:t>
            </a:r>
            <a:r>
              <a:rPr lang="es-CO" sz="1600" dirty="0"/>
              <a:t>una entidad administrativa que agrupa una sola localidad o varias de una región. Al municipio lo componen un territorio con límites fijados y la población que habita al mismo. Los municipios se encuentran regidos y regulados por un organismo colegiado que de acuerdo al lugar del planeta en el que se halle puede ser denominado ayuntamiento, alcaldía, consejo o municipalidad y están encabezados por una autoridad, de generalmente elección popular a través del sufragio que se conoce como alcalde, jefe de gobierno, entre las alternativas más comunes.</a:t>
            </a:r>
          </a:p>
          <a:p>
            <a:pPr algn="just"/>
            <a:endParaRPr lang="es-CO" sz="1600" dirty="0"/>
          </a:p>
          <a:p>
            <a:pPr algn="just"/>
            <a:r>
              <a:rPr lang="es-CO" sz="1600" dirty="0" smtClean="0"/>
              <a:t>Municipio</a:t>
            </a:r>
            <a:r>
              <a:rPr lang="es-CO" sz="1600" dirty="0"/>
              <a:t>, es la categoría escogida, porque es la categoría sobre la cual podemos tener mejor acceso, a sus fuentes y elementos de información primarias y secundarias lo cual para nosotros se convierte en una fuente viable de los campos de investigación,  esto es de gran importancia para nosotros ya que vivimos en ellas, hacemos parte de ellas, lo que nos permite identificar, indagar, comprender las dinámicas y procesos, el estado de desarrollo regional, problemáticas presentes en todos los ámbitos de indagación, mejor que si fuéramos ajenos a ellas. Así mismo, estar en estos municipios  nos permite realizar de manera adecuada el mapa regional, proponer soluciones que nos beneficiarán y proporcionarle a la UNAD mayor información sobre las </a:t>
            </a:r>
            <a:r>
              <a:rPr lang="es-CO" sz="1600" dirty="0" smtClean="0"/>
              <a:t>ciudades Bogotá, Duitama</a:t>
            </a:r>
            <a:r>
              <a:rPr lang="es-CO" sz="1600" dirty="0"/>
              <a:t>, Samacá. </a:t>
            </a:r>
            <a:endParaRPr lang="es-CO" dirty="0"/>
          </a:p>
          <a:p>
            <a:pPr algn="just"/>
            <a:endParaRPr lang="es-CO" dirty="0"/>
          </a:p>
        </p:txBody>
      </p:sp>
    </p:spTree>
    <p:extLst>
      <p:ext uri="{BB962C8B-B14F-4D97-AF65-F5344CB8AC3E}">
        <p14:creationId xmlns:p14="http://schemas.microsoft.com/office/powerpoint/2010/main" val="1175129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7513" y="404664"/>
            <a:ext cx="8640960" cy="5252720"/>
          </a:xfrm>
          <a:prstGeom prst="rect">
            <a:avLst/>
          </a:prstGeom>
        </p:spPr>
        <p:txBody>
          <a:bodyPr wrap="square">
            <a:spAutoFit/>
          </a:bodyPr>
          <a:lstStyle/>
          <a:p>
            <a:pPr algn="ctr"/>
            <a:endParaRPr lang="es-CO" b="1" dirty="0" smtClean="0"/>
          </a:p>
          <a:p>
            <a:pPr algn="ctr"/>
            <a:r>
              <a:rPr lang="es-CO" b="1" dirty="0" smtClean="0"/>
              <a:t>DESCRIPCIÓN BÁSICA DE LAS REGIONES ESTUDIADAS</a:t>
            </a:r>
          </a:p>
          <a:p>
            <a:pPr algn="ctr"/>
            <a:endParaRPr lang="es-CO" b="1" dirty="0"/>
          </a:p>
          <a:p>
            <a:pPr algn="just"/>
            <a:r>
              <a:rPr lang="es-CO" b="1" dirty="0" smtClean="0"/>
              <a:t>Bogotá</a:t>
            </a:r>
          </a:p>
          <a:p>
            <a:pPr algn="just"/>
            <a:endParaRPr lang="es-CO" sz="1600" b="1" dirty="0" smtClean="0"/>
          </a:p>
          <a:p>
            <a:pPr algn="just"/>
            <a:r>
              <a:rPr lang="es-CO" sz="1600" dirty="0"/>
              <a:t>O</a:t>
            </a:r>
            <a:r>
              <a:rPr lang="es-CO" sz="1600" dirty="0" smtClean="0"/>
              <a:t>ficialmente </a:t>
            </a:r>
            <a:r>
              <a:rPr lang="es-CO" sz="1600" dirty="0"/>
              <a:t>Bogotá Distrito Capital, abreviado Bogotá, D. </a:t>
            </a:r>
            <a:r>
              <a:rPr lang="es-CO" sz="1600" dirty="0" smtClean="0"/>
              <a:t>C.</a:t>
            </a:r>
            <a:r>
              <a:rPr lang="es-CO" sz="1600" baseline="30000" dirty="0"/>
              <a:t> </a:t>
            </a:r>
            <a:r>
              <a:rPr lang="es-CO" sz="1600" dirty="0" smtClean="0"/>
              <a:t> </a:t>
            </a:r>
            <a:r>
              <a:rPr lang="es-CO" sz="1600" dirty="0"/>
              <a:t>(durante la época colonial española y desde 1991 hasta 2000 llamada Santafé de Bogotá</a:t>
            </a:r>
            <a:r>
              <a:rPr lang="es-CO" sz="1600" dirty="0" smtClean="0"/>
              <a:t>) </a:t>
            </a:r>
            <a:r>
              <a:rPr lang="es-CO" sz="1600" dirty="0"/>
              <a:t>es la capital de la </a:t>
            </a:r>
            <a:r>
              <a:rPr lang="es-CO" sz="1600" dirty="0" smtClean="0"/>
              <a:t>Republica de Colombia y </a:t>
            </a:r>
            <a:r>
              <a:rPr lang="es-CO" sz="1600" dirty="0"/>
              <a:t>del departamento de </a:t>
            </a:r>
            <a:r>
              <a:rPr lang="es-CO" sz="1600" dirty="0" smtClean="0"/>
              <a:t>Cundinamarca. </a:t>
            </a:r>
            <a:r>
              <a:rPr lang="es-CO" sz="1600" dirty="0"/>
              <a:t>Está organizada como </a:t>
            </a:r>
            <a:r>
              <a:rPr lang="es-CO" sz="1600" dirty="0" smtClean="0"/>
              <a:t>Distrito capital gozando </a:t>
            </a:r>
            <a:r>
              <a:rPr lang="es-CO" sz="1600" dirty="0"/>
              <a:t>de autonomía para la gestión de sus intereses dentro de los límites de la </a:t>
            </a:r>
            <a:r>
              <a:rPr lang="es-CO" sz="1600" dirty="0" smtClean="0"/>
              <a:t>constitución </a:t>
            </a:r>
            <a:r>
              <a:rPr lang="es-CO" sz="1600" dirty="0"/>
              <a:t>y la </a:t>
            </a:r>
            <a:r>
              <a:rPr lang="es-CO" sz="1600" dirty="0" smtClean="0"/>
              <a:t>ley a </a:t>
            </a:r>
            <a:r>
              <a:rPr lang="es-CO" sz="1600" dirty="0"/>
              <a:t>diferencia de los demás </a:t>
            </a:r>
            <a:r>
              <a:rPr lang="es-CO" sz="1600" dirty="0" smtClean="0"/>
              <a:t>distritos de Colombia, </a:t>
            </a:r>
            <a:r>
              <a:rPr lang="es-CO" sz="1600" dirty="0"/>
              <a:t>Bogotá es una entidad territorial de primer orden, con las atribuciones administrativas que la ley le confiere a </a:t>
            </a:r>
            <a:r>
              <a:rPr lang="es-CO" sz="1600" dirty="0" smtClean="0"/>
              <a:t>los departamentos. Está </a:t>
            </a:r>
            <a:r>
              <a:rPr lang="es-CO" sz="1600" dirty="0"/>
              <a:t>constituida por </a:t>
            </a:r>
            <a:r>
              <a:rPr lang="es-CO" sz="1600" dirty="0" smtClean="0"/>
              <a:t>20 localidades y </a:t>
            </a:r>
            <a:r>
              <a:rPr lang="es-CO" sz="1600" dirty="0"/>
              <a:t>es el epicentro político, económico, administrativo, industrial, artístico, cultural, deportivo y turístico del país</a:t>
            </a:r>
            <a:r>
              <a:rPr lang="es-CO" sz="1600" dirty="0" smtClean="0"/>
              <a:t>. </a:t>
            </a:r>
            <a:r>
              <a:rPr lang="es-CO" sz="1600" baseline="30000" dirty="0" smtClean="0"/>
              <a:t> </a:t>
            </a:r>
          </a:p>
          <a:p>
            <a:pPr algn="just"/>
            <a:endParaRPr lang="es-CO" sz="1600" baseline="30000" dirty="0" smtClean="0"/>
          </a:p>
          <a:p>
            <a:pPr algn="just"/>
            <a:endParaRPr lang="es-CO" sz="1600" baseline="30000" dirty="0"/>
          </a:p>
          <a:p>
            <a:pPr algn="just"/>
            <a:r>
              <a:rPr lang="es-CO" sz="1600" dirty="0" smtClean="0"/>
              <a:t>Está </a:t>
            </a:r>
            <a:r>
              <a:rPr lang="es-CO" sz="1600" dirty="0"/>
              <a:t>ubicada en el centro de Colombia, en la región natural conocida como la </a:t>
            </a:r>
            <a:r>
              <a:rPr lang="es-CO" sz="1600" dirty="0" smtClean="0"/>
              <a:t>sabana de Bogotá, </a:t>
            </a:r>
            <a:r>
              <a:rPr lang="es-CO" sz="1600" dirty="0"/>
              <a:t>que hace parte del </a:t>
            </a:r>
            <a:r>
              <a:rPr lang="es-CO" sz="1600" dirty="0" smtClean="0"/>
              <a:t>altiplano cundiboyacense, </a:t>
            </a:r>
            <a:r>
              <a:rPr lang="es-CO" sz="1600" dirty="0"/>
              <a:t>formación montañosa ubicada en la </a:t>
            </a:r>
            <a:r>
              <a:rPr lang="es-CO" sz="1600" dirty="0" smtClean="0"/>
              <a:t>cordillera oriental </a:t>
            </a:r>
            <a:r>
              <a:rPr lang="es-CO" sz="1600" dirty="0"/>
              <a:t>de los </a:t>
            </a:r>
            <a:r>
              <a:rPr lang="es-CO" sz="1600" dirty="0" smtClean="0"/>
              <a:t>Andes. Es </a:t>
            </a:r>
            <a:r>
              <a:rPr lang="es-CO" sz="1600" dirty="0"/>
              <a:t>la tercera capital más alta en América del Sur (después de La Paz y Quito), a un promedio de 2625 metros sobre el nivel del mar. Posee el páramo más grande del mundo, localizado en la localidad de </a:t>
            </a:r>
            <a:r>
              <a:rPr lang="es-CO" sz="1600" dirty="0" smtClean="0"/>
              <a:t>Sumapaz.</a:t>
            </a:r>
            <a:endParaRPr lang="es-CO" sz="1600" dirty="0"/>
          </a:p>
          <a:p>
            <a:pPr algn="just"/>
            <a:endParaRPr lang="es-CO" dirty="0"/>
          </a:p>
        </p:txBody>
      </p:sp>
    </p:spTree>
    <p:extLst>
      <p:ext uri="{BB962C8B-B14F-4D97-AF65-F5344CB8AC3E}">
        <p14:creationId xmlns:p14="http://schemas.microsoft.com/office/powerpoint/2010/main" val="41121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496855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994502" y="519853"/>
            <a:ext cx="1154996" cy="369332"/>
          </a:xfrm>
          <a:prstGeom prst="rect">
            <a:avLst/>
          </a:prstGeom>
          <a:noFill/>
        </p:spPr>
        <p:txBody>
          <a:bodyPr wrap="none" rtlCol="0">
            <a:spAutoFit/>
          </a:bodyPr>
          <a:lstStyle/>
          <a:p>
            <a:r>
              <a:rPr lang="es-CO" dirty="0" smtClean="0"/>
              <a:t>BOGOTA</a:t>
            </a:r>
            <a:endParaRPr lang="es-CO"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45526"/>
            <a:ext cx="3240360" cy="22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429000"/>
            <a:ext cx="324036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168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HBgkIBwgKCgkLDRYPDQwMDRsUFRAWIB0iIiAdHx8kKDQsJCYxJx8fLT0tMTU3Ojo6Iys/RD84QzQ5OjcBCgoKDQwNGg8PGjclHyU3Nzc3Nzc3Nzc3Nzc3Nzc3Nzc3Nzc3Nzc3Nzc3Nzc3Nzc3Nzc3Nzc3Nzc3Nzc3Nzc3N//AABEIAKAA2gMBIgACEQEDEQH/xAAcAAACAwEBAQEAAAAAAAAAAAAEBQIDBgEABwj/xABKEAACAQMDAQUEBQcJBgYDAAABAgMABBEFEiExBhNBUWEiMnGBFCORsdEHFTNCUlShJENicpKTweHwU1VzorLxJTWDo8LSFmOC/8QAGQEAAwEBAQAAAAAAAAAAAAAAAQIDAAQF/8QAIhEAAgICAgIDAQEAAAAAAAAAAAECERIhAzEyQQQTUSLh/9oADAMBAAIRAxEAPwD6WRUSKniuEV6Z5BAiokVZiokUUYqK1ArV5FRK01gKCgqPd0QErhTFaw0DNFVRio3bxUSgo2agBoqgUo8xiomKmyBQBs9K4Vo4wioGH0rZGoE21zbRRjqJjo2agUpXClE7KjtoWGgcrXNtXlK5srWFIRdodVOk28cix967tt256cHnHiKzx7ZXRAxaLnBJ9g/jWu7fxoOzOkNtGTctz6YasCqqB4e4x6+nxrjfLKTdHUuNJBrdtbwdLNPT2D+NePbK9Bx9GT+yfxpdtXjhRx1x/nWk0XsrPeypcXSRx2oKuQ36649OnxpJ8zgrbKw4snSQw7MapNrMErzRBHjfZhR4Y605uYZIbOeZQu6ONnVT44GefKhNQ7Sdnuz7taIyvIOPotnHuPzI48fOr7W/uL/Qb+4u9OmsBskEMcqkM6bPe5HmSPlXPL5nLWkdUPicSdN2zIDtnciQ501DFgfzhDdPmPOiR21TH/ljf33+VZYkhRgE8VXvb9lqdfI5P0H0cf4foDFe21YRUcV12eRRArXu7JHGKlXQzDgVrMkUshHUVAiiN58cGuHB6itYaKMV41Y+0DOQB61zAPIOR50cjUVkVErV2zNcKmjkGikrXNvpVmDXQ+3grWyBRVt9K4VFF98pGGjBFVhN7dAtbMOIP3WegrotmYZxRaKI32n7aNUqvGAaV8jQyhYo+gsRkjiqzZ4BJFOmZaGkKnPNKuRtjOCQlkQA8DiqyufCj5Yw74TnzFDsmDjFVyFxEn5R8r2c0YD94c/8p/GvnykkH2l4ibw9PjW//KfuXs9oqjAPfOefhXzyPvCr5K/om/WPlXIumdTRJWJXgjpjgf519M0u0u5tPtg4VcRKQztv4x4LwPtr5fH3pUhSDx0DHJr67YXKW9jaLOyxqbVPbZwBnA488/hXP8iUo1R0fHhFttme0rRJbftzqGpHc0cCiNd0X6Qui5Knj3eeP41pe0kijS7uSaVVUwOFL+z+qfM+dJpdYikvrvv9ZNvYw42d3augxgZzIRzzn3cUHqWoaFcaTM2n2UuoOsbr9M25dW2n3mY95jnx4rn3LTOjSdo+fnBX316dciobB4yjPxqayeyEAdNo45wP4Vzvm/Yl/tmrpIlbP0CzgcngVX38RbHeL8jSdmDe8STUSK7jyh5keRrhIpOlzLGoUMMCqNW1We00qWaFgJlZcMVyMZAPHzoM1D/iuVitJ7W3B1j6BeqsoeQRq6KF2/EZ58Kj2i7X3ularPawwwNGgB3PnPT40LHURt2zLLpq4JGWOcf1WpZ2Clc3F3GXYpsB2k8ZzWc1btjfanZlHitwoycpn4f41PsV2igtNUEdxDITc7YkaPBwxIwTk9KEZDYH1HPJrxNY7tRqmqW2oNBp0mFMS+A4JzWRjm1XYZGurvuyM7xdNxx1977qLmDA+uA4rpIPWsx2T7RXGrvLBcxoGiTcHU43c46fOtFvrZAxLDtPhXsjzxVZeubuK2QcSwk+deDbeQ9VEik+rdorDS5e6uu938cImfDPn61rNQ+M+OpqEkgYdKTaTrlprCg2zMjM+xUlwrM2M8cmhjrtx3nd/myYueQverS5JDYtj1XCjriqWYZPxpdp+rQ38kkXEdzH+kiJyV+dGEjzrZGoTflSbOjaIT4u5/gKymiaIb+zlu7i6gtLUZj7yVwBk+HJrTflUYrpGgbQT+k6fBah2JjSbQFE6wlBdMxM67gMDg4yOc4HXxrm5JOMNHXxQUpbKtJ0XTLeQtZz3V6xUqWhj9kH+tjFPbW1PfJJDp0UO/GXnl5AA4O0Z+zirGkk2bjqEcSRuxbuEBATwHofOl51PTrGRvpFzfXsjYAXupHAxknhQF5yM58hXO5OT2dCjFdEO2kZg7N35e7Ry0f6OODu1xuXnkljjz4r5/2OkVLnUzNdd1AbNg8YZVaUn3VBYHxPhz61qu0F5bN2Y1SGy0m7tY9qM000KoJD3igc5znnxrI9lLiayudQkhspZ5TYugkiIHchveJJ8KaPjZpMGdHGds4Hx2GoYP7zH9q15ZdiMogk29SFI5PSqcW/7jL9gqpI+urdDwcn51I3oX1pAJihmVd2Ub7ea61xmbaOnX4Ada7LR5lMbXOtQWqsZwVCoH4GeM4pPqvaTT7yxlt4ncu4XadvHUGhdYffYu/7Vi5+x1/GsvAD3SEbckceznmpLkbsu+NKhtFKYu1MD5/n4z9pFR7Zy97rMzd4DuVevGeKFuXKa9E39KM/wBqXaIb74sOpUU1/yD2KR7AYA8dMZFWaTII9VsXP6lzGTjy3Cq3ztJP+NVWbYvrdicATJn+0KFjo+j6jfR39538IbbtA5HlSmPnSjj/ZMPvqdgRsznIqpJIxp5VnVSVcYJ9TU5dhXQb2Gk2alOF6fRz/ANS1tDMfOsB2Tl7vUJMkcwkdf6Q/CtTLfxxQPMzDai7uDVEIxt358653586T2uordW6SKu3d4ZzS+/uXTX7fY7KrKuV3cEc0TGo78+dYftq+Wcke0Jk59Nlaf6StY7thKHd1HvNIpUeY24zQsIz7Cru066Iba4bAIA4zij7K2uLa5toru4+kNskO8jkjKY+80v7CArp10SVJLA4DZ/Zp1Mf/ABO2P/6ZfvSpyex0gWwbu9avsHAxjA+VNO+JpEsyQavfySsFRcZY9OdtSk1qzRwgnjYnxDjiiugUX/lRb/wrs71OUl6DP7Fe7GR972dUfRVuMXLELIdoXg89Pl86o/KfMn5o7MsOVaGXBPj+j+NC9nNVs7PQYobm0nuGadnCReAI4Y5IyOennXPyP+Dq4V/TNrGt5BEY7WC1hjY+0qEgdB4ePiPlQoa5jmU3Wo2cUI94RoFYj4sxHl4UqXUNLL91baMk7SOE2krlsgHPPh4fEUYrS2cX8l0GNeNpRZ0BAHToOnFc9nRsS9s5xJompGPWkuUIiC22YSU+uj5yoDHx6+dZHsvJbW93qRnukjT6Cy91JKqGYnwyeeOvFbXt0857JXImgijV1gyEmLFPro/ZI2j7/CsN2amkhbUzFYLK30LbvWQL3Iycnpzny/jVYeJOXa/0EllUuSl5Ai590vH99d+kRfvVt/ex1FmSViZLNyeucqah9T+4S/YtVJ1ZqdPuWlBMj7g3VQT4/wCvCr7nVLLaEiiWKUAgkuOmOfGstojbdTtd7EZkXC44Ne1D2bydfASMD9tdL7PPToe399AbGKJZFYtbyQthh7JJUj7jSa1jJhJC5PmGH3UEeevNFadjdPx/NE/PilxSRTJs7NP39wtxjaVIU46cLgfdXNUuUunjkKBX2AFi2S2KBjflv61Wu+UQnJOD7ufWmYPZWSuDyo48AKpi/SJjBJYAfbRAPs42v054oVGO9SDzkHg+tK3oojV25ubMpafV/Vrg5Oc8564oGSSRJ3710baT7Gfd8eOKZagQurgjbuPTJx4Upv2Tv7nc5DrnC8Y90fOpp2Gi60aTTpDHJhmC8+3yR8R8KPtr4S5JspXi6Ed/jj7aBvXA1QbwPaVck+XNCJfyW10ojI2fs+BGKZSdApDv6YRmEP3QGcLnBHz8agt9JNPHLK4DRDCnrnGcD76W3N2zyGY4C8HAOKj303eIxdip5CkDB+yspP2Gl0abR724vdYtbOdAqTzrH06AkD/GhO2VulpLBCq+wHmVWI94B/hzTbs5FG5j1AI7SKBt3gqAR4gjFKe24UXMTkStlpCQFOAcr4+uTSudyCoaAtInlgcmCVkzIuSPHnoa0UWqudRhM43KsLjK/FayOmzDZ5fWL99NRKDeptP8033rTvYpZrdyHTWJI/dwhGf68dIICxjViG6YDE58fjTPUWzp2q+oTp/xI6TW7HuuGGNv/wAqHoJufyiHboXZLk82snG7HhHSZNo0td7zKvc5JiJLDjwx401/KS+NH7JdObOXr/6XrSmF9mnLIZ1hCwg95jITjrzxXPPxR18HbI6ILc6xZD6RrWO+U43TDdz0zjpW1gmsEjSM6lrZ9ndif6QWI9Tisdol4kmq2oTtFE2ZBwIoifgPXwred5eum231azmfaNxli6nPX2WGOKlLsr2Zzthf2N32bvPoN5PK4MJKyPKRjvk/a+FZHs5c29s2pfTL5Iy1ptSJpSolOeBzycdfLmtt29WePsrcfSHhLd5Dnu4yuPrV8yaw3Z1pxbauYLSCZRbKJGaQJ3ftH3fZOf4U0PESXZT7T5aO7hK8+6YzUfrP3tP/AG66zYwfowJI5Cyg8+Xu1Xvb/d7f3q/hVUxKKtMlMWpWqsPa71ePIZo3V/Z1G5/4rffQWnxRLeK0spIRsjA8R0/jRGpXEc2oTMGxliw+ddPs84ozRemsBPJkZHctQIeMru3MfkavsriOKcOWZQysvtA1mwoEkdFXfGMA9RUoW/k+D+0a9cSxNKF3ex44HSplIe5Xu23deRxz8qDeh/ZEoq9CDz4AedDOcZxV+APn/SP40PIfeH8aRjI1uoln1cbMYIBBLY8DS2+lCz3QA5OTncR+oPDFXy3UVxqUDROSCABwfI0NenbLcKQDkdfH3R60iY7LtUk/lYzwDGDn7aUzyF51ZedvFMNXIWdN2fai4A6nrS9ZYo1VME7eMEHI+NPHoVhCPmIbztzzySB/DNW7g5TGCcEceNL7twnCcAr6/wCNU98xUEMR8KDQUfXRM8mi2iWR3bYl71o9hZeOh3MvX40B2q73/wDD5DdIwmEmMuiqxGePdJHT18KwEGqXMFu0XfSFZANynJBxzUrjWbi4s/oktzK0G7dswSB9tTXFuyrnccSNm52Lgfzi/fTVJf5Wn/Cb7xSQOicWzPlTuy4qyG+AkLXEhLcgkDrmrWTxGl3Jmzv/AP8An/qSgbfBiGXwSORs6c+dca+tWhmj+kMBNgNx5EH/AAFeia32BEuGwPM8UPQDbflN/wDK+yeQDizkyD/6fpS237wadF3ZjVxENoc+yDjx9KW65q1zq2n2MF3IhOnq0cOEGWU7eDxjjb5UfGivpyxyQ7gYgDG4AyMdDkVDkVJI6vj9sP0OTUPztac2BzJz7T9MVsXmu0dJJtKimkCYZ7d0Yr/RAbBIrD6DbJ+eLRvzRAWD+8oXK48enh1+VbhxZ2VxKWe5txtDtKHkMOPQ8rnnpUJdlkZvtw0T9l5yllJauTGSroqke2uRwSKx3ZWW3ig1XfJMszRKI4gzCN+ecgcfDNa3to7S9lLhl1WPUIu8jw6rGCDvHinHyxWW7KrcnSNcaEQGARxiQsTu6nGCM08XoWSBLy4TeFe5igYngb1yftqjvo/94J/eJ+FXzs4ClLVZDj9aTGD/AGary/jYR5/4w/CrEkhELhx7pbJ689amsobl8g55oJGL+6DV8UYChmyPE4610UcNBkMcjyp3ZI3HGB5Ua9q6na8qlz1AbJ+yqopIREzwxspPsnDMMj/Gm+nWcdx7VxdSwwY5A3Hd8POgwrYAunOJMBgSeAc+PXOOp4Iqep2xtjGrSrIzbvc48uPXrT+eDSITbQC8ZpOWkCSc44wMDqc0hv8A6ZJq0MN9KjoFBDOQoAPTJPBPzpXIEU7uwAAA9MAePH4UPM4U88c804kjgEo7u7tjHHxjvUG7jwBOT8qVyRCa5dbZFkIGfeU/xoJlRlbaxYxq7NaXDuV9osw58Og6Vp7OLQW7Mpql4rrM4LGH6SVLgSMuB5nC56Vk5rCbH1KyhRwcOiY554yCf8aHmSBgY3eTYGyhzuY44HwFJUWx6a0zRapfaaLKC50USI0hcSpKBuTG3GCB0PP2Vm7i/luZWad9x8+PL0qyI50wLtx9YQcDOOlQj0qTvlE7sqFirlUJI/0flRVINNlUFtcXaZijJG4qW/VHTqaKXTMrHsmRwwzvxhPTnxppaRWkFibeG4J3mRw+cA7lVT14PuVBraKTT4rSK7gZo3V9+eqg9aVzKLjrsXz2KhFVTIG3BA74CnzPTOKOOhoIBuuWZ/BUUHn7a8tpdPLFPvhYxgr7Euc5xj7akIdRjvZXUbo5ZUKgODgYIY+nhQcn+jqK/BPd21xa3SQEAtIuQAeceo8OK79BuElUTRFN7YVj4/KiodOuI5XmlhdmSM4WSJWyTx5nwpnoveX2p3S3U7II4xIuSMAhegB88YxTZMngl2JFgue9aNoyHABVccsD0oq309xatPctJHzyoBZuCPAetXWNxeCzubiUyLOoY7iDnk4AP2DHFcN/3egPIksRvCBmEod2C3LZ8OuKDkxlCKO6goht0k70OkxJXA8MfH1FOo9h01CIpWXuR9Wh9rGOQOn+FIby+7jTVEJiO5wsm0jcBjOD9/zp53ytZrLvkRGQEMoJZQR14zzU5vorwpJug/QVjk1SzZ47+P6wcB2z49QCf+1bhZ5HULp95FI+3PdXKnc+ehOMEePgevpWE0G6hOr2uy/lT2sYeAru48dyDr6edbSZXljAvLK31BV6PGAHBz12t5deDn0qUuwx6M528WT8wXTS6bHbTd5FmWN1YON+eoAP2isj2ceBdL1dpY7jvCsapJErkLyc5K9PCtf+UC6t7js5MkMjiRZYw8UispTknOGGaynZn6R+Y9ZaGWNYgYxIjRlmfr0OR0+fWnj4gkBTNE7BheSx8AYDyD76htj/AN4Tf3jUQxb93yB4jIyfhUMy/ui/2z+FUJGZiyFBXr4cZzRaMgJ7yMu7cnJPBq1bJ9o7tlJJw2WHHljxq2SxltVI7yAyN12yAlf866rRxHVvEixvUkr0jByB6nNOIZ++ghP0xUnkbCxFMBAfEn50ht7G5lYnbG8UQ3u2RgD1pzZ+zZNdQW8NxlgoO/JGfIA58KF2Ab3+h2kSme6vopXTCs8JGGbHT/M+dJLw6UHjhiuLt5V27tuwqfPnIx8KYNZ7i8VxaxW88YDMJEeQAdckrnHl0pTI53MkSKApPtQxkK2fEZAP2gVO2O0j2y3uN3dxtgAAngMeOvXz8qO0hLS2mBeNI9sTZnkOMH4eNe07SjEVvdTkMNoE3NnGWGP9cdauuraFts8EETxYLZkPteG3GeMVOUl0W44vsYxXWnXMe9JIMMeSU4P8Kx+sI0V9cBVzGJDgr0IPSi7meWMxM8MaKzEERTbicDzHIpZdzFv5PFgK5yAOMH/XjSwVMtKVrY10p449PkUBHm3MTGWwduBt4z4nNU31xdQ7kjjn7qSIr9WGbaSvn48030S4lvwRJFBId/G1wCq48jyeajcXkV9a3uyVX7pSYwM7gwB5wfXpS5bHUdaKob2O60gLMXgPso8SgLg568rnwHXzoSS9Xvrq3nmMVtAECttBLZ8+nlVelXNxp0SXE1nLgtvEq8kc9WB+dXXg0udpnD3EUszgyEnxGfI8U2kLk2D3+ozQ3RCRK3dyKCVXBfB8fwplc3gihZ+4hdQVIjBKsD4AkdeTQkmnabdTySx3siyFix9nofs9K7LppuGuU/OEYEuCuR0wRmg6G2FtcdxA810GdQFbKTFWBP6vwzgVRGIQ0t9OzqJEWQtGyjAGcDBz6VOexe406ayhdDIdpV2bCkDb48nnFCtpN7tnSPLfyYIqCTKk7V/A0dC7DbaWeaV5pLhxDIA0eIwQgGc59Txz8a5DM1zPLIHQxYCxt3RKtjGc+R9M9T6VywsJksJEldI5YoRthZctITn3TmllqLyxjs4kDpmY7wVyQCVH3ZraDkS1u6SKVUiWEhTtIHIYjrn55FaSOTdaK4mVNyAiUjI6dcGsLPDcP3wRJch2GNvQEmtrFKUsI5CYlKxglmG1VOB4eApeRdDcXbHHZuYjV7WM3ts5YnKldrMOc4Afrj0PNbCURojTT77JtpzNGwK9epzlftHnWK0KdrnVrZG+h3AOeGkIPTwBBB+0c4reWjIIXji3qVm5M27KA9QM+B8KlJbHWzJflDNwOzgWaSKaNpo9ksYILe94cj7DWW7Lwo2haxObeMyRvHtndVO3+iM85Oa0/wCUiCKHQDLFbrAZLxQwGPaxu9rAOOfkfOs12XnhTs3qwmYSPJNGqwFwMHj2vP08qeHiLPsWXHcGRu8muAc/zavj/lqn+Sf7e8/sy0TKLktmE26p4Bo8n/qqOL39u2/uT/8AarEQFNJuoY1mmiVc+6GlUfPGc0LNayoSXTO49QwNUPL3uBjlvKrO5dY+XcOyn3fD0ro2ziDbjTbKOxYDVI2kzkQqp9s/d86o0uAwzJOrt3zAiOODlxnzPhUFQlk3hg/gZG68fwqUd3d2jP8ARpDGSNpaMdM9Rn1opGsZytfTBwkzIrHMmXPtHzNPdF0+eKyE5NtO4lJZyWcqBwRgHrmsfaXV40oKk7UOSR4mp3GrXsMbQRXcsauTvRDtHNLJX0NHT2H6/qIluRlzIiH6uPuwgXnyAz9td0/VZX3rNJIFb9qHcoPqKRCaNV3Fmkk64Pn8at/OMnd+yqhvuqf162UU2nob6m3fiEwRoxViWKRd2enqeaAOn3kt2siqNoPJ3UOl7wTK0zHwVXCqKnDqtxEMZDD+lWwobN0O7DT7tQv6NXxkEPjn0pvb6RBpaxMYg0s0Syd9ndnI5x6ZyPlWVXX7pWBVIhj0P40XedrdQvLS0tnS2UWqd2jrH7RHrU3xj/YzSt3V0Gt52AilG12PQA+NJO1c9tJqM2IiIW2d2dnvAKFJ+0GlsHaKeNwJ40lAPX3SKM1C6S/jQNHtCnKlMZHzPh6VoppiykhNZzvbXY77cq4OG5GPIn5ffRz3cjRe1l18zjbjzyetUanC8UUMved5C4ODxlSCRg+vAPzpaGuoRG2FCj2k6Y+yncb2JbNFa6uw9qazhuMDmQRqp69emOv3DyFFtqmkwqW7pVYj9WRvDHGc4HTH+jWankEuyeULlwcogBHHTjNVLBuiVxIjlmIERJBGKV8ZRcr6NmZ7SZonjkmHAO6JtwHB6kD4/YPKjO47xGmNxK8SsGZyqkIM8ZPlxjPqazGnvELJo4EYumDKpXBBz88Dn+Nd/PF3pzHuQhDjEijkSKPOp07odcporuK5WJZIZFlhYHbIExuI64+eOMcfOqco0T7FDNg+wTjnwzRdn2rtJLSWS3ixEMd/p87ZVx+0h8D18PwoK+u9PlsXv7JpYhlisUjgvt37c7hweSo8xnx60cEwrklF76OWERFwsr2MMcqkYcYYg/ZmtRD2lntLW4e9U3MEMbSebDHkfxr5yNVvY3d1nDxoM4bH3ij11yG70u+TcFkltpFZGByTjjB6Gs+P9Cpq9Gh7X6taap2Yiexu5Z0W6UGOYYki9k8E9T8Tz60F2UTvOzF+JZ0trdrsZnYkndtXjAHQ8c0htkmk7KzsFZgb4cD+pyaZaDe2dr2du4bh8XBu/wBBI5UBdoA9M5yePTPlWxdUguSfYJdJa9+4a1kmIbAkQIQw8x/2qvu7P90n/sD8as3u5Oy9jYf0ihI/gKj9d/t4v+SmpiAVrdWdqGJjieYrtRtuNuerU60m1057IXGoN+thADzWWRHYbu69kcKD1NWJ32Du9mL410SVnFGKTbNIukpE8moXdk0NqyERJuGWJHGPH50qkV7yVmi01Y7YkBYkcqMgdevJ680smu5nQRmZzGD7IDnFXvqFxI0SxuNkRJUpkcetFINGmvLfTdMsBbd0puxh5iSfquhx8cEVkNQ5uQQpBK5wRVUs8s7uWlJ3HnLE5q2a6aclx7AIAA6mlSaGYPnjAB/zqyKNpeYgOOCC1c8K8SaxghLGQjJcCrBYezzJ488VRFcMskQ3HGTkZ68VeJSbxsk47sfeawSE1vHCMZd2x+qOlVwxp1mjfb13ZwBV1m5W5lbPBYfdXdQkP0Rl67ifuNY1kma2tz7EW9/TkUM8hdy56+XgKlCnf2rsvvJg/jVAOazNHZZnIwar8cmug15xjnwNAYqZ9vBz1qcLLI45C4I9o+HrUHXcPWo2zES4XrWs1DJLhmdsSdxMFKiXruHTB8/jTLUJ0vJ4njtUgTYFmAfcW54IOP8AvSGYqPaBwD4CupdPGfZJIAz1oNJm2PbuO0jjP0SCaTPJEjgjOPD+FDT3UMFpbQGPvR3TK6jOCTIrYP2fwFAjUpjhQEGfQ1TNfTTJ3cjDYGyABjn/AEKVJWHY4vJYDaRxrpskWGBEyIwDDHI9rpjNDwwRP7RtXJOS3s4A+dHaZ2uureyayvrePULfGFEzEYHkeDkfYfWhrDtFLbO/eW0UkRPu85X4Ek/xoU/Qyr2FRSRqndxkIpYHbtwM464q2RLV5lE27AYGYxxB2IxjgH/XAplZ6lY36ZRE3HkruAIqz6FYbjJ3csbNwW28Ujm0xvqvpmf1DTLW21aS2h2T2sbfVzFQd+Rz09c9fKhm0+23H6qTr4Mac6zpkEFjJdQyq23AxuycE4rPiRsD65/7VOp2K+OR/9k="/>
          <p:cNvSpPr>
            <a:spLocks noChangeAspect="1" noChangeArrowheads="1"/>
          </p:cNvSpPr>
          <p:nvPr/>
        </p:nvSpPr>
        <p:spPr bwMode="auto">
          <a:xfrm>
            <a:off x="155575" y="-731838"/>
            <a:ext cx="207645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KAA2gMBIgACEQEDEQH/xAAcAAACAwEBAQEAAAAAAAAAAAAEBQIDBgEABwj/xABKEAACAQMDAQUEBQcJBgYDAAABAgMABBEFEiExBhNBUWEiMnGBFCORsdEHFTNCUlShJENicpKTweHwU1VzorLxJTWDo8LSFmOC/8QAGQEAAwEBAQAAAAAAAAAAAAAAAQIDAAQF/8QAIhEAAgICAgIDAQEAAAAAAAAAAAECERIhAzEyQQQTUSLh/9oADAMBAAIRAxEAPwD6WRUSKniuEV6Z5BAiokVZiokUUYqK1ArV5FRK01gKCgqPd0QErhTFaw0DNFVRio3bxUSgo2agBoqgUo8xiomKmyBQBs9K4Vo4wioGH0rZGoE21zbRRjqJjo2agUpXClE7KjtoWGgcrXNtXlK5srWFIRdodVOk28cix967tt256cHnHiKzx7ZXRAxaLnBJ9g/jWu7fxoOzOkNtGTctz6YasCqqB4e4x6+nxrjfLKTdHUuNJBrdtbwdLNPT2D+NePbK9Bx9GT+yfxpdtXjhRx1x/nWk0XsrPeypcXSRx2oKuQ36649OnxpJ8zgrbKw4snSQw7MapNrMErzRBHjfZhR4Y605uYZIbOeZQu6ONnVT44GefKhNQ7Sdnuz7taIyvIOPotnHuPzI48fOr7W/uL/Qb+4u9OmsBskEMcqkM6bPe5HmSPlXPL5nLWkdUPicSdN2zIDtnciQ501DFgfzhDdPmPOiR21TH/ljf33+VZYkhRgE8VXvb9lqdfI5P0H0cf4foDFe21YRUcV12eRRArXu7JHGKlXQzDgVrMkUshHUVAiiN58cGuHB6itYaKMV41Y+0DOQB61zAPIOR50cjUVkVErV2zNcKmjkGikrXNvpVmDXQ+3grWyBRVt9K4VFF98pGGjBFVhN7dAtbMOIP3WegrotmYZxRaKI32n7aNUqvGAaV8jQyhYo+gsRkjiqzZ4BJFOmZaGkKnPNKuRtjOCQlkQA8DiqyufCj5Yw74TnzFDsmDjFVyFxEn5R8r2c0YD94c/8p/GvnykkH2l4ibw9PjW//KfuXs9oqjAPfOefhXzyPvCr5K/om/WPlXIumdTRJWJXgjpjgf519M0u0u5tPtg4VcRKQztv4x4LwPtr5fH3pUhSDx0DHJr67YXKW9jaLOyxqbVPbZwBnA488/hXP8iUo1R0fHhFttme0rRJbftzqGpHc0cCiNd0X6Qui5Knj3eeP41pe0kijS7uSaVVUwOFL+z+qfM+dJpdYikvrvv9ZNvYw42d3augxgZzIRzzn3cUHqWoaFcaTM2n2UuoOsbr9M25dW2n3mY95jnx4rn3LTOjSdo+fnBX316dciobB4yjPxqayeyEAdNo45wP4Vzvm/Yl/tmrpIlbP0CzgcngVX38RbHeL8jSdmDe8STUSK7jyh5keRrhIpOlzLGoUMMCqNW1We00qWaFgJlZcMVyMZAPHzoM1D/iuVitJ7W3B1j6BeqsoeQRq6KF2/EZ58Kj2i7X3ularPawwwNGgB3PnPT40LHURt2zLLpq4JGWOcf1WpZ2Clc3F3GXYpsB2k8ZzWc1btjfanZlHitwoycpn4f41PsV2igtNUEdxDITc7YkaPBwxIwTk9KEZDYH1HPJrxNY7tRqmqW2oNBp0mFMS+A4JzWRjm1XYZGurvuyM7xdNxx1977qLmDA+uA4rpIPWsx2T7RXGrvLBcxoGiTcHU43c46fOtFvrZAxLDtPhXsjzxVZeubuK2QcSwk+deDbeQ9VEik+rdorDS5e6uu938cImfDPn61rNQ+M+OpqEkgYdKTaTrlprCg2zMjM+xUlwrM2M8cmhjrtx3nd/myYueQverS5JDYtj1XCjriqWYZPxpdp+rQ38kkXEdzH+kiJyV+dGEjzrZGoTflSbOjaIT4u5/gKymiaIb+zlu7i6gtLUZj7yVwBk+HJrTflUYrpGgbQT+k6fBah2JjSbQFE6wlBdMxM67gMDg4yOc4HXxrm5JOMNHXxQUpbKtJ0XTLeQtZz3V6xUqWhj9kH+tjFPbW1PfJJDp0UO/GXnl5AA4O0Z+zirGkk2bjqEcSRuxbuEBATwHofOl51PTrGRvpFzfXsjYAXupHAxknhQF5yM58hXO5OT2dCjFdEO2kZg7N35e7Ry0f6OODu1xuXnkljjz4r5/2OkVLnUzNdd1AbNg8YZVaUn3VBYHxPhz61qu0F5bN2Y1SGy0m7tY9qM000KoJD3igc5znnxrI9lLiayudQkhspZ5TYugkiIHchveJJ8KaPjZpMGdHGds4Hx2GoYP7zH9q15ZdiMogk29SFI5PSqcW/7jL9gqpI+urdDwcn51I3oX1pAJihmVd2Ub7ea61xmbaOnX4Ada7LR5lMbXOtQWqsZwVCoH4GeM4pPqvaTT7yxlt4ncu4XadvHUGhdYffYu/7Vi5+x1/GsvAD3SEbckceznmpLkbsu+NKhtFKYu1MD5/n4z9pFR7Zy97rMzd4DuVevGeKFuXKa9E39KM/wBqXaIb74sOpUU1/yD2KR7AYA8dMZFWaTII9VsXP6lzGTjy3Cq3ztJP+NVWbYvrdicATJn+0KFjo+j6jfR39538IbbtA5HlSmPnSjj/ZMPvqdgRsznIqpJIxp5VnVSVcYJ9TU5dhXQb2Gk2alOF6fRz/ANS1tDMfOsB2Tl7vUJMkcwkdf6Q/CtTLfxxQPMzDai7uDVEIxt358653586T2uordW6SKu3d4ZzS+/uXTX7fY7KrKuV3cEc0TGo78+dYftq+Wcke0Jk59Nlaf6StY7thKHd1HvNIpUeY24zQsIz7Cru066Iba4bAIA4zij7K2uLa5toru4+kNskO8jkjKY+80v7CArp10SVJLA4DZ/Zp1Mf/ABO2P/6ZfvSpyex0gWwbu9avsHAxjA+VNO+JpEsyQavfySsFRcZY9OdtSk1qzRwgnjYnxDjiiugUX/lRb/wrs71OUl6DP7Fe7GR972dUfRVuMXLELIdoXg89Pl86o/KfMn5o7MsOVaGXBPj+j+NC9nNVs7PQYobm0nuGadnCReAI4Y5IyOennXPyP+Dq4V/TNrGt5BEY7WC1hjY+0qEgdB4ePiPlQoa5jmU3Wo2cUI94RoFYj4sxHl4UqXUNLL91baMk7SOE2krlsgHPPh4fEUYrS2cX8l0GNeNpRZ0BAHToOnFc9nRsS9s5xJompGPWkuUIiC22YSU+uj5yoDHx6+dZHsvJbW93qRnukjT6Cy91JKqGYnwyeeOvFbXt0857JXImgijV1gyEmLFPro/ZI2j7/CsN2amkhbUzFYLK30LbvWQL3Iycnpzny/jVYeJOXa/0EllUuSl5Ai590vH99d+kRfvVt/ex1FmSViZLNyeucqah9T+4S/YtVJ1ZqdPuWlBMj7g3VQT4/wCvCr7nVLLaEiiWKUAgkuOmOfGstojbdTtd7EZkXC44Ne1D2bydfASMD9tdL7PPToe399AbGKJZFYtbyQthh7JJUj7jSa1jJhJC5PmGH3UEeevNFadjdPx/NE/PilxSRTJs7NP39wtxjaVIU46cLgfdXNUuUunjkKBX2AFi2S2KBjflv61Wu+UQnJOD7ufWmYPZWSuDyo48AKpi/SJjBJYAfbRAPs42v054oVGO9SDzkHg+tK3oojV25ubMpafV/Vrg5Oc8564oGSSRJ3710baT7Gfd8eOKZagQurgjbuPTJx4Upv2Tv7nc5DrnC8Y90fOpp2Gi60aTTpDHJhmC8+3yR8R8KPtr4S5JspXi6Ed/jj7aBvXA1QbwPaVck+XNCJfyW10ojI2fs+BGKZSdApDv6YRmEP3QGcLnBHz8agt9JNPHLK4DRDCnrnGcD76W3N2zyGY4C8HAOKj303eIxdip5CkDB+yspP2Gl0abR724vdYtbOdAqTzrH06AkD/GhO2VulpLBCq+wHmVWI94B/hzTbs5FG5j1AI7SKBt3gqAR4gjFKe24UXMTkStlpCQFOAcr4+uTSudyCoaAtInlgcmCVkzIuSPHnoa0UWqudRhM43KsLjK/FayOmzDZ5fWL99NRKDeptP8033rTvYpZrdyHTWJI/dwhGf68dIICxjViG6YDE58fjTPUWzp2q+oTp/xI6TW7HuuGGNv/wAqHoJufyiHboXZLk82snG7HhHSZNo0td7zKvc5JiJLDjwx401/KS+NH7JdObOXr/6XrSmF9mnLIZ1hCwg95jITjrzxXPPxR18HbI6ILc6xZD6RrWO+U43TDdz0zjpW1gmsEjSM6lrZ9ndif6QWI9Tisdol4kmq2oTtFE2ZBwIoifgPXwred5eum231azmfaNxli6nPX2WGOKlLsr2Zzthf2N32bvPoN5PK4MJKyPKRjvk/a+FZHs5c29s2pfTL5Iy1ptSJpSolOeBzycdfLmtt29WePsrcfSHhLd5Dnu4yuPrV8yaw3Z1pxbauYLSCZRbKJGaQJ3ftH3fZOf4U0PESXZT7T5aO7hK8+6YzUfrP3tP/AG66zYwfowJI5Cyg8+Xu1Xvb/d7f3q/hVUxKKtMlMWpWqsPa71ePIZo3V/Z1G5/4rffQWnxRLeK0spIRsjA8R0/jRGpXEc2oTMGxliw+ddPs84ozRemsBPJkZHctQIeMru3MfkavsriOKcOWZQysvtA1mwoEkdFXfGMA9RUoW/k+D+0a9cSxNKF3ex44HSplIe5Xu23deRxz8qDeh/ZEoq9CDz4AedDOcZxV+APn/SP40PIfeH8aRjI1uoln1cbMYIBBLY8DS2+lCz3QA5OTncR+oPDFXy3UVxqUDROSCABwfI0NenbLcKQDkdfH3R60iY7LtUk/lYzwDGDn7aUzyF51ZedvFMNXIWdN2fai4A6nrS9ZYo1VME7eMEHI+NPHoVhCPmIbztzzySB/DNW7g5TGCcEceNL7twnCcAr6/wCNU98xUEMR8KDQUfXRM8mi2iWR3bYl71o9hZeOh3MvX40B2q73/wDD5DdIwmEmMuiqxGePdJHT18KwEGqXMFu0XfSFZANynJBxzUrjWbi4s/oktzK0G7dswSB9tTXFuyrnccSNm52Lgfzi/fTVJf5Wn/Cb7xSQOicWzPlTuy4qyG+AkLXEhLcgkDrmrWTxGl3Jmzv/AP8An/qSgbfBiGXwSORs6c+dca+tWhmj+kMBNgNx5EH/AAFeia32BEuGwPM8UPQDbflN/wDK+yeQDizkyD/6fpS237wadF3ZjVxENoc+yDjx9KW65q1zq2n2MF3IhOnq0cOEGWU7eDxjjb5UfGivpyxyQ7gYgDG4AyMdDkVDkVJI6vj9sP0OTUPztac2BzJz7T9MVsXmu0dJJtKimkCYZ7d0Yr/RAbBIrD6DbJ+eLRvzRAWD+8oXK48enh1+VbhxZ2VxKWe5txtDtKHkMOPQ8rnnpUJdlkZvtw0T9l5yllJauTGSroqke2uRwSKx3ZWW3ig1XfJMszRKI4gzCN+ecgcfDNa3to7S9lLhl1WPUIu8jw6rGCDvHinHyxWW7KrcnSNcaEQGARxiQsTu6nGCM08XoWSBLy4TeFe5igYngb1yftqjvo/94J/eJ+FXzs4ClLVZDj9aTGD/AGary/jYR5/4w/CrEkhELhx7pbJ689amsobl8g55oJGL+6DV8UYChmyPE4610UcNBkMcjyp3ZI3HGB5Ua9q6na8qlz1AbJ+yqopIREzwxspPsnDMMj/Gm+nWcdx7VxdSwwY5A3Hd8POgwrYAunOJMBgSeAc+PXOOp4Iqep2xtjGrSrIzbvc48uPXrT+eDSITbQC8ZpOWkCSc44wMDqc0hv8A6ZJq0MN9KjoFBDOQoAPTJPBPzpXIEU7uwAAA9MAePH4UPM4U88c804kjgEo7u7tjHHxjvUG7jwBOT8qVyRCa5dbZFkIGfeU/xoJlRlbaxYxq7NaXDuV9osw58Og6Vp7OLQW7Mpql4rrM4LGH6SVLgSMuB5nC56Vk5rCbH1KyhRwcOiY554yCf8aHmSBgY3eTYGyhzuY44HwFJUWx6a0zRapfaaLKC50USI0hcSpKBuTG3GCB0PP2Vm7i/luZWad9x8+PL0qyI50wLtx9YQcDOOlQj0qTvlE7sqFirlUJI/0flRVINNlUFtcXaZijJG4qW/VHTqaKXTMrHsmRwwzvxhPTnxppaRWkFibeG4J3mRw+cA7lVT14PuVBraKTT4rSK7gZo3V9+eqg9aVzKLjrsXz2KhFVTIG3BA74CnzPTOKOOhoIBuuWZ/BUUHn7a8tpdPLFPvhYxgr7Euc5xj7akIdRjvZXUbo5ZUKgODgYIY+nhQcn+jqK/BPd21xa3SQEAtIuQAeceo8OK79BuElUTRFN7YVj4/KiodOuI5XmlhdmSM4WSJWyTx5nwpnoveX2p3S3U7II4xIuSMAhegB88YxTZMngl2JFgue9aNoyHABVccsD0oq309xatPctJHzyoBZuCPAetXWNxeCzubiUyLOoY7iDnk4AP2DHFcN/3egPIksRvCBmEod2C3LZ8OuKDkxlCKO6goht0k70OkxJXA8MfH1FOo9h01CIpWXuR9Wh9rGOQOn+FIby+7jTVEJiO5wsm0jcBjOD9/zp53ytZrLvkRGQEMoJZQR14zzU5vorwpJug/QVjk1SzZ47+P6wcB2z49QCf+1bhZ5HULp95FI+3PdXKnc+ehOMEePgevpWE0G6hOr2uy/lT2sYeAru48dyDr6edbSZXljAvLK31BV6PGAHBz12t5deDn0qUuwx6M528WT8wXTS6bHbTd5FmWN1YON+eoAP2isj2ceBdL1dpY7jvCsapJErkLyc5K9PCtf+UC6t7js5MkMjiRZYw8UispTknOGGaynZn6R+Y9ZaGWNYgYxIjRlmfr0OR0+fWnj4gkBTNE7BheSx8AYDyD76htj/AN4Tf3jUQxb93yB4jIyfhUMy/ui/2z+FUJGZiyFBXr4cZzRaMgJ7yMu7cnJPBq1bJ9o7tlJJw2WHHljxq2SxltVI7yAyN12yAlf866rRxHVvEixvUkr0jByB6nNOIZ++ghP0xUnkbCxFMBAfEn50ht7G5lYnbG8UQ3u2RgD1pzZ+zZNdQW8NxlgoO/JGfIA58KF2Ab3+h2kSme6vopXTCs8JGGbHT/M+dJLw6UHjhiuLt5V27tuwqfPnIx8KYNZ7i8VxaxW88YDMJEeQAdckrnHl0pTI53MkSKApPtQxkK2fEZAP2gVO2O0j2y3uN3dxtgAAngMeOvXz8qO0hLS2mBeNI9sTZnkOMH4eNe07SjEVvdTkMNoE3NnGWGP9cdauuraFts8EETxYLZkPteG3GeMVOUl0W44vsYxXWnXMe9JIMMeSU4P8Kx+sI0V9cBVzGJDgr0IPSi7meWMxM8MaKzEERTbicDzHIpZdzFv5PFgK5yAOMH/XjSwVMtKVrY10p449PkUBHm3MTGWwduBt4z4nNU31xdQ7kjjn7qSIr9WGbaSvn48030S4lvwRJFBId/G1wCq48jyeajcXkV9a3uyVX7pSYwM7gwB5wfXpS5bHUdaKob2O60gLMXgPso8SgLg568rnwHXzoSS9Xvrq3nmMVtAECttBLZ8+nlVelXNxp0SXE1nLgtvEq8kc9WB+dXXg0udpnD3EUszgyEnxGfI8U2kLk2D3+ozQ3RCRK3dyKCVXBfB8fwplc3gihZ+4hdQVIjBKsD4AkdeTQkmnabdTySx3siyFix9nofs9K7LppuGuU/OEYEuCuR0wRmg6G2FtcdxA810GdQFbKTFWBP6vwzgVRGIQ0t9OzqJEWQtGyjAGcDBz6VOexe406ayhdDIdpV2bCkDb48nnFCtpN7tnSPLfyYIqCTKk7V/A0dC7DbaWeaV5pLhxDIA0eIwQgGc59Txz8a5DM1zPLIHQxYCxt3RKtjGc+R9M9T6VywsJksJEldI5YoRthZctITn3TmllqLyxjs4kDpmY7wVyQCVH3ZraDkS1u6SKVUiWEhTtIHIYjrn55FaSOTdaK4mVNyAiUjI6dcGsLPDcP3wRJch2GNvQEmtrFKUsI5CYlKxglmG1VOB4eApeRdDcXbHHZuYjV7WM3ts5YnKldrMOc4Afrj0PNbCURojTT77JtpzNGwK9epzlftHnWK0KdrnVrZG+h3AOeGkIPTwBBB+0c4reWjIIXji3qVm5M27KA9QM+B8KlJbHWzJflDNwOzgWaSKaNpo9ksYILe94cj7DWW7Lwo2haxObeMyRvHtndVO3+iM85Oa0/wCUiCKHQDLFbrAZLxQwGPaxu9rAOOfkfOs12XnhTs3qwmYSPJNGqwFwMHj2vP08qeHiLPsWXHcGRu8muAc/zavj/lqn+Sf7e8/sy0TKLktmE26p4Bo8n/qqOL39u2/uT/8AarEQFNJuoY1mmiVc+6GlUfPGc0LNayoSXTO49QwNUPL3uBjlvKrO5dY+XcOyn3fD0ro2ziDbjTbKOxYDVI2kzkQqp9s/d86o0uAwzJOrt3zAiOODlxnzPhUFQlk3hg/gZG68fwqUd3d2jP8ARpDGSNpaMdM9Rn1opGsZytfTBwkzIrHMmXPtHzNPdF0+eKyE5NtO4lJZyWcqBwRgHrmsfaXV40oKk7UOSR4mp3GrXsMbQRXcsauTvRDtHNLJX0NHT2H6/qIluRlzIiH6uPuwgXnyAz9td0/VZX3rNJIFb9qHcoPqKRCaNV3Fmkk64Pn8at/OMnd+yqhvuqf162UU2nob6m3fiEwRoxViWKRd2enqeaAOn3kt2siqNoPJ3UOl7wTK0zHwVXCqKnDqtxEMZDD+lWwobN0O7DT7tQv6NXxkEPjn0pvb6RBpaxMYg0s0Syd9ndnI5x6ZyPlWVXX7pWBVIhj0P40XedrdQvLS0tnS2UWqd2jrH7RHrU3xj/YzSt3V0Gt52AilG12PQA+NJO1c9tJqM2IiIW2d2dnvAKFJ+0GlsHaKeNwJ40lAPX3SKM1C6S/jQNHtCnKlMZHzPh6VoppiykhNZzvbXY77cq4OG5GPIn5ffRz3cjRe1l18zjbjzyetUanC8UUMved5C4ODxlSCRg+vAPzpaGuoRG2FCj2k6Y+yncb2JbNFa6uw9qazhuMDmQRqp69emOv3DyFFtqmkwqW7pVYj9WRvDHGc4HTH+jWankEuyeULlwcogBHHTjNVLBuiVxIjlmIERJBGKV8ZRcr6NmZ7SZonjkmHAO6JtwHB6kD4/YPKjO47xGmNxK8SsGZyqkIM8ZPlxjPqazGnvELJo4EYumDKpXBBz88Dn+Nd/PF3pzHuQhDjEijkSKPOp07odcporuK5WJZIZFlhYHbIExuI64+eOMcfOqco0T7FDNg+wTjnwzRdn2rtJLSWS3ixEMd/p87ZVx+0h8D18PwoK+u9PlsXv7JpYhlisUjgvt37c7hweSo8xnx60cEwrklF76OWERFwsr2MMcqkYcYYg/ZmtRD2lntLW4e9U3MEMbSebDHkfxr5yNVvY3d1nDxoM4bH3ij11yG70u+TcFkltpFZGByTjjB6Gs+P9Cpq9Gh7X6taap2Yiexu5Z0W6UGOYYki9k8E9T8Tz60F2UTvOzF+JZ0trdrsZnYkndtXjAHQ8c0htkmk7KzsFZgb4cD+pyaZaDe2dr2du4bh8XBu/wBBI5UBdoA9M5yePTPlWxdUguSfYJdJa9+4a1kmIbAkQIQw8x/2qvu7P90n/sD8as3u5Oy9jYf0ihI/gKj9d/t4v+SmpiAVrdWdqGJjieYrtRtuNuerU60m1057IXGoN+thADzWWRHYbu69kcKD1NWJ32Du9mL410SVnFGKTbNIukpE8moXdk0NqyERJuGWJHGPH50qkV7yVmi01Y7YkBYkcqMgdevJ680smu5nQRmZzGD7IDnFXvqFxI0SxuNkRJUpkcetFINGmvLfTdMsBbd0puxh5iSfquhx8cEVkNQ5uQQpBK5wRVUs8s7uWlJ3HnLE5q2a6aclx7AIAA6mlSaGYPnjAB/zqyKNpeYgOOCC1c8K8SaxghLGQjJcCrBYezzJ488VRFcMskQ3HGTkZ68VeJSbxsk47sfeawSE1vHCMZd2x+qOlVwxp1mjfb13ZwBV1m5W5lbPBYfdXdQkP0Rl67ifuNY1kma2tz7EW9/TkUM8hdy56+XgKlCnf2rsvvJg/jVAOazNHZZnIwar8cmug15xjnwNAYqZ9vBz1qcLLI45C4I9o+HrUHXcPWo2zES4XrWs1DJLhmdsSdxMFKiXruHTB8/jTLUJ0vJ4njtUgTYFmAfcW54IOP8AvSGYqPaBwD4CupdPGfZJIAz1oNJm2PbuO0jjP0SCaTPJEjgjOPD+FDT3UMFpbQGPvR3TK6jOCTIrYP2fwFAjUpjhQEGfQ1TNfTTJ3cjDYGyABjn/AEKVJWHY4vJYDaRxrpskWGBEyIwDDHI9rpjNDwwRP7RtXJOS3s4A+dHaZ2uureyayvrePULfGFEzEYHkeDkfYfWhrDtFLbO/eW0UkRPu85X4Ek/xoU/Qyr2FRSRqndxkIpYHbtwM464q2RLV5lE27AYGYxxB2IxjgH/XAplZ6lY36ZRE3HkruAIqz6FYbjJ3csbNwW28Ujm0xvqvpmf1DTLW21aS2h2T2sbfVzFQd+Rz09c9fKhm0+23H6qTr4Mac6zpkEFjJdQyq23AxuycE4rPiRsD65/7VOp2K+OR/9k="/>
          <p:cNvSpPr>
            <a:spLocks noChangeAspect="1" noChangeArrowheads="1"/>
          </p:cNvSpPr>
          <p:nvPr/>
        </p:nvSpPr>
        <p:spPr bwMode="auto">
          <a:xfrm>
            <a:off x="307975" y="-579438"/>
            <a:ext cx="207645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data:image/jpeg;base64,/9j/4AAQSkZJRgABAQAAAQABAAD/2wCEAAkGBwgHBgkIBwgKCgkLDRYPDQwMDRsUFRAWIB0iIiAdHx8kKDQsJCYxJx8fLT0tMTU3Ojo6Iys/RD84QzQ5OjcBCgoKDQwNGg8PGjclHyU3Nzc3Nzc3Nzc3Nzc3Nzc3Nzc3Nzc3Nzc3Nzc3Nzc3Nzc3Nzc3Nzc3Nzc3Nzc3Nzc3N//AABEIAKAA2gMBIgACEQEDEQH/xAAcAAACAwEBAQEAAAAAAAAAAAAEBQIDBgEABwj/xABKEAACAQMDAQUEBQcJBgYDAAABAgMABBEFEiExBhNBUWEiMnGBFCORsdEHFTNCUlShJENicpKTweHwU1VzorLxJTWDo8LSFmOC/8QAGQEAAwEBAQAAAAAAAAAAAAAAAQIDAAQF/8QAIhEAAgICAgIDAQEAAAAAAAAAAAECERIhAzEyQQQTUSLh/9oADAMBAAIRAxEAPwD6WRUSKniuEV6Z5BAiokVZiokUUYqK1ArV5FRK01gKCgqPd0QErhTFaw0DNFVRio3bxUSgo2agBoqgUo8xiomKmyBQBs9K4Vo4wioGH0rZGoE21zbRRjqJjo2agUpXClE7KjtoWGgcrXNtXlK5srWFIRdodVOk28cix967tt256cHnHiKzx7ZXRAxaLnBJ9g/jWu7fxoOzOkNtGTctz6YasCqqB4e4x6+nxrjfLKTdHUuNJBrdtbwdLNPT2D+NePbK9Bx9GT+yfxpdtXjhRx1x/nWk0XsrPeypcXSRx2oKuQ36649OnxpJ8zgrbKw4snSQw7MapNrMErzRBHjfZhR4Y605uYZIbOeZQu6ONnVT44GefKhNQ7Sdnuz7taIyvIOPotnHuPzI48fOr7W/uL/Qb+4u9OmsBskEMcqkM6bPe5HmSPlXPL5nLWkdUPicSdN2zIDtnciQ501DFgfzhDdPmPOiR21TH/ljf33+VZYkhRgE8VXvb9lqdfI5P0H0cf4foDFe21YRUcV12eRRArXu7JHGKlXQzDgVrMkUshHUVAiiN58cGuHB6itYaKMV41Y+0DOQB61zAPIOR50cjUVkVErV2zNcKmjkGikrXNvpVmDXQ+3grWyBRVt9K4VFF98pGGjBFVhN7dAtbMOIP3WegrotmYZxRaKI32n7aNUqvGAaV8jQyhYo+gsRkjiqzZ4BJFOmZaGkKnPNKuRtjOCQlkQA8DiqyufCj5Yw74TnzFDsmDjFVyFxEn5R8r2c0YD94c/8p/GvnykkH2l4ibw9PjW//KfuXs9oqjAPfOefhXzyPvCr5K/om/WPlXIumdTRJWJXgjpjgf519M0u0u5tPtg4VcRKQztv4x4LwPtr5fH3pUhSDx0DHJr67YXKW9jaLOyxqbVPbZwBnA488/hXP8iUo1R0fHhFttme0rRJbftzqGpHc0cCiNd0X6Qui5Knj3eeP41pe0kijS7uSaVVUwOFL+z+qfM+dJpdYikvrvv9ZNvYw42d3augxgZzIRzzn3cUHqWoaFcaTM2n2UuoOsbr9M25dW2n3mY95jnx4rn3LTOjSdo+fnBX316dciobB4yjPxqayeyEAdNo45wP4Vzvm/Yl/tmrpIlbP0CzgcngVX38RbHeL8jSdmDe8STUSK7jyh5keRrhIpOlzLGoUMMCqNW1We00qWaFgJlZcMVyMZAPHzoM1D/iuVitJ7W3B1j6BeqsoeQRq6KF2/EZ58Kj2i7X3ularPawwwNGgB3PnPT40LHURt2zLLpq4JGWOcf1WpZ2Clc3F3GXYpsB2k8ZzWc1btjfanZlHitwoycpn4f41PsV2igtNUEdxDITc7YkaPBwxIwTk9KEZDYH1HPJrxNY7tRqmqW2oNBp0mFMS+A4JzWRjm1XYZGurvuyM7xdNxx1977qLmDA+uA4rpIPWsx2T7RXGrvLBcxoGiTcHU43c46fOtFvrZAxLDtPhXsjzxVZeubuK2QcSwk+deDbeQ9VEik+rdorDS5e6uu938cImfDPn61rNQ+M+OpqEkgYdKTaTrlprCg2zMjM+xUlwrM2M8cmhjrtx3nd/myYueQverS5JDYtj1XCjriqWYZPxpdp+rQ38kkXEdzH+kiJyV+dGEjzrZGoTflSbOjaIT4u5/gKymiaIb+zlu7i6gtLUZj7yVwBk+HJrTflUYrpGgbQT+k6fBah2JjSbQFE6wlBdMxM67gMDg4yOc4HXxrm5JOMNHXxQUpbKtJ0XTLeQtZz3V6xUqWhj9kH+tjFPbW1PfJJDp0UO/GXnl5AA4O0Z+zirGkk2bjqEcSRuxbuEBATwHofOl51PTrGRvpFzfXsjYAXupHAxknhQF5yM58hXO5OT2dCjFdEO2kZg7N35e7Ry0f6OODu1xuXnkljjz4r5/2OkVLnUzNdd1AbNg8YZVaUn3VBYHxPhz61qu0F5bN2Y1SGy0m7tY9qM000KoJD3igc5znnxrI9lLiayudQkhspZ5TYugkiIHchveJJ8KaPjZpMGdHGds4Hx2GoYP7zH9q15ZdiMogk29SFI5PSqcW/7jL9gqpI+urdDwcn51I3oX1pAJihmVd2Ub7ea61xmbaOnX4Ada7LR5lMbXOtQWqsZwVCoH4GeM4pPqvaTT7yxlt4ncu4XadvHUGhdYffYu/7Vi5+x1/GsvAD3SEbckceznmpLkbsu+NKhtFKYu1MD5/n4z9pFR7Zy97rMzd4DuVevGeKFuXKa9E39KM/wBqXaIb74sOpUU1/yD2KR7AYA8dMZFWaTII9VsXP6lzGTjy3Cq3ztJP+NVWbYvrdicATJn+0KFjo+j6jfR39538IbbtA5HlSmPnSjj/ZMPvqdgRsznIqpJIxp5VnVSVcYJ9TU5dhXQb2Gk2alOF6fRz/ANS1tDMfOsB2Tl7vUJMkcwkdf6Q/CtTLfxxQPMzDai7uDVEIxt358653586T2uordW6SKu3d4ZzS+/uXTX7fY7KrKuV3cEc0TGo78+dYftq+Wcke0Jk59Nlaf6StY7thKHd1HvNIpUeY24zQsIz7Cru066Iba4bAIA4zij7K2uLa5toru4+kNskO8jkjKY+80v7CArp10SVJLA4DZ/Zp1Mf/ABO2P/6ZfvSpyex0gWwbu9avsHAxjA+VNO+JpEsyQavfySsFRcZY9OdtSk1qzRwgnjYnxDjiiugUX/lRb/wrs71OUl6DP7Fe7GR972dUfRVuMXLELIdoXg89Pl86o/KfMn5o7MsOVaGXBPj+j+NC9nNVs7PQYobm0nuGadnCReAI4Y5IyOennXPyP+Dq4V/TNrGt5BEY7WC1hjY+0qEgdB4ePiPlQoa5jmU3Wo2cUI94RoFYj4sxHl4UqXUNLL91baMk7SOE2krlsgHPPh4fEUYrS2cX8l0GNeNpRZ0BAHToOnFc9nRsS9s5xJompGPWkuUIiC22YSU+uj5yoDHx6+dZHsvJbW93qRnukjT6Cy91JKqGYnwyeeOvFbXt0857JXImgijV1gyEmLFPro/ZI2j7/CsN2amkhbUzFYLK30LbvWQL3Iycnpzny/jVYeJOXa/0EllUuSl5Ai590vH99d+kRfvVt/ex1FmSViZLNyeucqah9T+4S/YtVJ1ZqdPuWlBMj7g3VQT4/wCvCr7nVLLaEiiWKUAgkuOmOfGstojbdTtd7EZkXC44Ne1D2bydfASMD9tdL7PPToe399AbGKJZFYtbyQthh7JJUj7jSa1jJhJC5PmGH3UEeevNFadjdPx/NE/PilxSRTJs7NP39wtxjaVIU46cLgfdXNUuUunjkKBX2AFi2S2KBjflv61Wu+UQnJOD7ufWmYPZWSuDyo48AKpi/SJjBJYAfbRAPs42v054oVGO9SDzkHg+tK3oojV25ubMpafV/Vrg5Oc8564oGSSRJ3710baT7Gfd8eOKZagQurgjbuPTJx4Upv2Tv7nc5DrnC8Y90fOpp2Gi60aTTpDHJhmC8+3yR8R8KPtr4S5JspXi6Ed/jj7aBvXA1QbwPaVck+XNCJfyW10ojI2fs+BGKZSdApDv6YRmEP3QGcLnBHz8agt9JNPHLK4DRDCnrnGcD76W3N2zyGY4C8HAOKj303eIxdip5CkDB+yspP2Gl0abR724vdYtbOdAqTzrH06AkD/GhO2VulpLBCq+wHmVWI94B/hzTbs5FG5j1AI7SKBt3gqAR4gjFKe24UXMTkStlpCQFOAcr4+uTSudyCoaAtInlgcmCVkzIuSPHnoa0UWqudRhM43KsLjK/FayOmzDZ5fWL99NRKDeptP8033rTvYpZrdyHTWJI/dwhGf68dIICxjViG6YDE58fjTPUWzp2q+oTp/xI6TW7HuuGGNv/wAqHoJufyiHboXZLk82snG7HhHSZNo0td7zKvc5JiJLDjwx401/KS+NH7JdObOXr/6XrSmF9mnLIZ1hCwg95jITjrzxXPPxR18HbI6ILc6xZD6RrWO+U43TDdz0zjpW1gmsEjSM6lrZ9ndif6QWI9Tisdol4kmq2oTtFE2ZBwIoifgPXwred5eum231azmfaNxli6nPX2WGOKlLsr2Zzthf2N32bvPoN5PK4MJKyPKRjvk/a+FZHs5c29s2pfTL5Iy1ptSJpSolOeBzycdfLmtt29WePsrcfSHhLd5Dnu4yuPrV8yaw3Z1pxbauYLSCZRbKJGaQJ3ftH3fZOf4U0PESXZT7T5aO7hK8+6YzUfrP3tP/AG66zYwfowJI5Cyg8+Xu1Xvb/d7f3q/hVUxKKtMlMWpWqsPa71ePIZo3V/Z1G5/4rffQWnxRLeK0spIRsjA8R0/jRGpXEc2oTMGxliw+ddPs84ozRemsBPJkZHctQIeMru3MfkavsriOKcOWZQysvtA1mwoEkdFXfGMA9RUoW/k+D+0a9cSxNKF3ex44HSplIe5Xu23deRxz8qDeh/ZEoq9CDz4AedDOcZxV+APn/SP40PIfeH8aRjI1uoln1cbMYIBBLY8DS2+lCz3QA5OTncR+oPDFXy3UVxqUDROSCABwfI0NenbLcKQDkdfH3R60iY7LtUk/lYzwDGDn7aUzyF51ZedvFMNXIWdN2fai4A6nrS9ZYo1VME7eMEHI+NPHoVhCPmIbztzzySB/DNW7g5TGCcEceNL7twnCcAr6/wCNU98xUEMR8KDQUfXRM8mi2iWR3bYl71o9hZeOh3MvX40B2q73/wDD5DdIwmEmMuiqxGePdJHT18KwEGqXMFu0XfSFZANynJBxzUrjWbi4s/oktzK0G7dswSB9tTXFuyrnccSNm52Lgfzi/fTVJf5Wn/Cb7xSQOicWzPlTuy4qyG+AkLXEhLcgkDrmrWTxGl3Jmzv/AP8An/qSgbfBiGXwSORs6c+dca+tWhmj+kMBNgNx5EH/AAFeia32BEuGwPM8UPQDbflN/wDK+yeQDizkyD/6fpS237wadF3ZjVxENoc+yDjx9KW65q1zq2n2MF3IhOnq0cOEGWU7eDxjjb5UfGivpyxyQ7gYgDG4AyMdDkVDkVJI6vj9sP0OTUPztac2BzJz7T9MVsXmu0dJJtKimkCYZ7d0Yr/RAbBIrD6DbJ+eLRvzRAWD+8oXK48enh1+VbhxZ2VxKWe5txtDtKHkMOPQ8rnnpUJdlkZvtw0T9l5yllJauTGSroqke2uRwSKx3ZWW3ig1XfJMszRKI4gzCN+ecgcfDNa3to7S9lLhl1WPUIu8jw6rGCDvHinHyxWW7KrcnSNcaEQGARxiQsTu6nGCM08XoWSBLy4TeFe5igYngb1yftqjvo/94J/eJ+FXzs4ClLVZDj9aTGD/AGary/jYR5/4w/CrEkhELhx7pbJ689amsobl8g55oJGL+6DV8UYChmyPE4610UcNBkMcjyp3ZI3HGB5Ua9q6na8qlz1AbJ+yqopIREzwxspPsnDMMj/Gm+nWcdx7VxdSwwY5A3Hd8POgwrYAunOJMBgSeAc+PXOOp4Iqep2xtjGrSrIzbvc48uPXrT+eDSITbQC8ZpOWkCSc44wMDqc0hv8A6ZJq0MN9KjoFBDOQoAPTJPBPzpXIEU7uwAAA9MAePH4UPM4U88c804kjgEo7u7tjHHxjvUG7jwBOT8qVyRCa5dbZFkIGfeU/xoJlRlbaxYxq7NaXDuV9osw58Og6Vp7OLQW7Mpql4rrM4LGH6SVLgSMuB5nC56Vk5rCbH1KyhRwcOiY554yCf8aHmSBgY3eTYGyhzuY44HwFJUWx6a0zRapfaaLKC50USI0hcSpKBuTG3GCB0PP2Vm7i/luZWad9x8+PL0qyI50wLtx9YQcDOOlQj0qTvlE7sqFirlUJI/0flRVINNlUFtcXaZijJG4qW/VHTqaKXTMrHsmRwwzvxhPTnxppaRWkFibeG4J3mRw+cA7lVT14PuVBraKTT4rSK7gZo3V9+eqg9aVzKLjrsXz2KhFVTIG3BA74CnzPTOKOOhoIBuuWZ/BUUHn7a8tpdPLFPvhYxgr7Euc5xj7akIdRjvZXUbo5ZUKgODgYIY+nhQcn+jqK/BPd21xa3SQEAtIuQAeceo8OK79BuElUTRFN7YVj4/KiodOuI5XmlhdmSM4WSJWyTx5nwpnoveX2p3S3U7II4xIuSMAhegB88YxTZMngl2JFgue9aNoyHABVccsD0oq309xatPctJHzyoBZuCPAetXWNxeCzubiUyLOoY7iDnk4AP2DHFcN/3egPIksRvCBmEod2C3LZ8OuKDkxlCKO6goht0k70OkxJXA8MfH1FOo9h01CIpWXuR9Wh9rGOQOn+FIby+7jTVEJiO5wsm0jcBjOD9/zp53ytZrLvkRGQEMoJZQR14zzU5vorwpJug/QVjk1SzZ47+P6wcB2z49QCf+1bhZ5HULp95FI+3PdXKnc+ehOMEePgevpWE0G6hOr2uy/lT2sYeAru48dyDr6edbSZXljAvLK31BV6PGAHBz12t5deDn0qUuwx6M528WT8wXTS6bHbTd5FmWN1YON+eoAP2isj2ceBdL1dpY7jvCsapJErkLyc5K9PCtf+UC6t7js5MkMjiRZYw8UispTknOGGaynZn6R+Y9ZaGWNYgYxIjRlmfr0OR0+fWnj4gkBTNE7BheSx8AYDyD76htj/AN4Tf3jUQxb93yB4jIyfhUMy/ui/2z+FUJGZiyFBXr4cZzRaMgJ7yMu7cnJPBq1bJ9o7tlJJw2WHHljxq2SxltVI7yAyN12yAlf866rRxHVvEixvUkr0jByB6nNOIZ++ghP0xUnkbCxFMBAfEn50ht7G5lYnbG8UQ3u2RgD1pzZ+zZNdQW8NxlgoO/JGfIA58KF2Ab3+h2kSme6vopXTCs8JGGbHT/M+dJLw6UHjhiuLt5V27tuwqfPnIx8KYNZ7i8VxaxW88YDMJEeQAdckrnHl0pTI53MkSKApPtQxkK2fEZAP2gVO2O0j2y3uN3dxtgAAngMeOvXz8qO0hLS2mBeNI9sTZnkOMH4eNe07SjEVvdTkMNoE3NnGWGP9cdauuraFts8EETxYLZkPteG3GeMVOUl0W44vsYxXWnXMe9JIMMeSU4P8Kx+sI0V9cBVzGJDgr0IPSi7meWMxM8MaKzEERTbicDzHIpZdzFv5PFgK5yAOMH/XjSwVMtKVrY10p449PkUBHm3MTGWwduBt4z4nNU31xdQ7kjjn7qSIr9WGbaSvn48030S4lvwRJFBId/G1wCq48jyeajcXkV9a3uyVX7pSYwM7gwB5wfXpS5bHUdaKob2O60gLMXgPso8SgLg568rnwHXzoSS9Xvrq3nmMVtAECttBLZ8+nlVelXNxp0SXE1nLgtvEq8kc9WB+dXXg0udpnD3EUszgyEnxGfI8U2kLk2D3+ozQ3RCRK3dyKCVXBfB8fwplc3gihZ+4hdQVIjBKsD4AkdeTQkmnabdTySx3siyFix9nofs9K7LppuGuU/OEYEuCuR0wRmg6G2FtcdxA810GdQFbKTFWBP6vwzgVRGIQ0t9OzqJEWQtGyjAGcDBz6VOexe406ayhdDIdpV2bCkDb48nnFCtpN7tnSPLfyYIqCTKk7V/A0dC7DbaWeaV5pLhxDIA0eIwQgGc59Txz8a5DM1zPLIHQxYCxt3RKtjGc+R9M9T6VywsJksJEldI5YoRthZctITn3TmllqLyxjs4kDpmY7wVyQCVH3ZraDkS1u6SKVUiWEhTtIHIYjrn55FaSOTdaK4mVNyAiUjI6dcGsLPDcP3wRJch2GNvQEmtrFKUsI5CYlKxglmG1VOB4eApeRdDcXbHHZuYjV7WM3ts5YnKldrMOc4Afrj0PNbCURojTT77JtpzNGwK9epzlftHnWK0KdrnVrZG+h3AOeGkIPTwBBB+0c4reWjIIXji3qVm5M27KA9QM+B8KlJbHWzJflDNwOzgWaSKaNpo9ksYILe94cj7DWW7Lwo2haxObeMyRvHtndVO3+iM85Oa0/wCUiCKHQDLFbrAZLxQwGPaxu9rAOOfkfOs12XnhTs3qwmYSPJNGqwFwMHj2vP08qeHiLPsWXHcGRu8muAc/zavj/lqn+Sf7e8/sy0TKLktmE26p4Bo8n/qqOL39u2/uT/8AarEQFNJuoY1mmiVc+6GlUfPGc0LNayoSXTO49QwNUPL3uBjlvKrO5dY+XcOyn3fD0ro2ziDbjTbKOxYDVI2kzkQqp9s/d86o0uAwzJOrt3zAiOODlxnzPhUFQlk3hg/gZG68fwqUd3d2jP8ARpDGSNpaMdM9Rn1opGsZytfTBwkzIrHMmXPtHzNPdF0+eKyE5NtO4lJZyWcqBwRgHrmsfaXV40oKk7UOSR4mp3GrXsMbQRXcsauTvRDtHNLJX0NHT2H6/qIluRlzIiH6uPuwgXnyAz9td0/VZX3rNJIFb9qHcoPqKRCaNV3Fmkk64Pn8at/OMnd+yqhvuqf162UU2nob6m3fiEwRoxViWKRd2enqeaAOn3kt2siqNoPJ3UOl7wTK0zHwVXCqKnDqtxEMZDD+lWwobN0O7DT7tQv6NXxkEPjn0pvb6RBpaxMYg0s0Syd9ndnI5x6ZyPlWVXX7pWBVIhj0P40XedrdQvLS0tnS2UWqd2jrH7RHrU3xj/YzSt3V0Gt52AilG12PQA+NJO1c9tJqM2IiIW2d2dnvAKFJ+0GlsHaKeNwJ40lAPX3SKM1C6S/jQNHtCnKlMZHzPh6VoppiykhNZzvbXY77cq4OG5GPIn5ffRz3cjRe1l18zjbjzyetUanC8UUMved5C4ODxlSCRg+vAPzpaGuoRG2FCj2k6Y+yncb2JbNFa6uw9qazhuMDmQRqp69emOv3DyFFtqmkwqW7pVYj9WRvDHGc4HTH+jWankEuyeULlwcogBHHTjNVLBuiVxIjlmIERJBGKV8ZRcr6NmZ7SZonjkmHAO6JtwHB6kD4/YPKjO47xGmNxK8SsGZyqkIM8ZPlxjPqazGnvELJo4EYumDKpXBBz88Dn+Nd/PF3pzHuQhDjEijkSKPOp07odcporuK5WJZIZFlhYHbIExuI64+eOMcfOqco0T7FDNg+wTjnwzRdn2rtJLSWS3ixEMd/p87ZVx+0h8D18PwoK+u9PlsXv7JpYhlisUjgvt37c7hweSo8xnx60cEwrklF76OWERFwsr2MMcqkYcYYg/ZmtRD2lntLW4e9U3MEMbSebDHkfxr5yNVvY3d1nDxoM4bH3ij11yG70u+TcFkltpFZGByTjjB6Gs+P9Cpq9Gh7X6taap2Yiexu5Z0W6UGOYYki9k8E9T8Tz60F2UTvOzF+JZ0trdrsZnYkndtXjAHQ8c0htkmk7KzsFZgb4cD+pyaZaDe2dr2du4bh8XBu/wBBI5UBdoA9M5yePTPlWxdUguSfYJdJa9+4a1kmIbAkQIQw8x/2qvu7P90n/sD8as3u5Oy9jYf0ihI/gKj9d/t4v+SmpiAVrdWdqGJjieYrtRtuNuerU60m1057IXGoN+thADzWWRHYbu69kcKD1NWJ32Du9mL410SVnFGKTbNIukpE8moXdk0NqyERJuGWJHGPH50qkV7yVmi01Y7YkBYkcqMgdevJ680smu5nQRmZzGD7IDnFXvqFxI0SxuNkRJUpkcetFINGmvLfTdMsBbd0puxh5iSfquhx8cEVkNQ5uQQpBK5wRVUs8s7uWlJ3HnLE5q2a6aclx7AIAA6mlSaGYPnjAB/zqyKNpeYgOOCC1c8K8SaxghLGQjJcCrBYezzJ488VRFcMskQ3HGTkZ68VeJSbxsk47sfeawSE1vHCMZd2x+qOlVwxp1mjfb13ZwBV1m5W5lbPBYfdXdQkP0Rl67ifuNY1kma2tz7EW9/TkUM8hdy56+XgKlCnf2rsvvJg/jVAOazNHZZnIwar8cmug15xjnwNAYqZ9vBz1qcLLI45C4I9o+HrUHXcPWo2zES4XrWs1DJLhmdsSdxMFKiXruHTB8/jTLUJ0vJ4njtUgTYFmAfcW54IOP8AvSGYqPaBwD4CupdPGfZJIAz1oNJm2PbuO0jjP0SCaTPJEjgjOPD+FDT3UMFpbQGPvR3TK6jOCTIrYP2fwFAjUpjhQEGfQ1TNfTTJ3cjDYGyABjn/AEKVJWHY4vJYDaRxrpskWGBEyIwDDHI9rpjNDwwRP7RtXJOS3s4A+dHaZ2uureyayvrePULfGFEzEYHkeDkfYfWhrDtFLbO/eW0UkRPu85X4Ek/xoU/Qyr2FRSRqndxkIpYHbtwM464q2RLV5lE27AYGYxxB2IxjgH/XAplZ6lY36ZRE3HkruAIqz6FYbjJ3csbNwW28Ujm0xvqvpmf1DTLW21aS2h2T2sbfVzFQd+Rz09c9fKhm0+23H6qTr4Mac6zpkEFjJdQyq23AxuycE4rPiRsD65/7VOp2K+OR/9k="/>
          <p:cNvSpPr>
            <a:spLocks noChangeAspect="1" noChangeArrowheads="1"/>
          </p:cNvSpPr>
          <p:nvPr/>
        </p:nvSpPr>
        <p:spPr bwMode="auto">
          <a:xfrm>
            <a:off x="460375" y="-427038"/>
            <a:ext cx="207645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4 Rectángulo"/>
          <p:cNvSpPr/>
          <p:nvPr/>
        </p:nvSpPr>
        <p:spPr>
          <a:xfrm>
            <a:off x="477405" y="406689"/>
            <a:ext cx="8512497" cy="5355312"/>
          </a:xfrm>
          <a:prstGeom prst="rect">
            <a:avLst/>
          </a:prstGeom>
        </p:spPr>
        <p:txBody>
          <a:bodyPr wrap="square">
            <a:spAutoFit/>
          </a:bodyPr>
          <a:lstStyle/>
          <a:p>
            <a:pPr algn="just"/>
            <a:endParaRPr lang="es-CO" b="1" dirty="0" smtClean="0"/>
          </a:p>
          <a:p>
            <a:pPr algn="just"/>
            <a:r>
              <a:rPr lang="es-CO" b="1" dirty="0" smtClean="0"/>
              <a:t>Duitama</a:t>
            </a:r>
            <a:r>
              <a:rPr lang="es-CO" dirty="0" smtClean="0"/>
              <a:t> </a:t>
            </a:r>
          </a:p>
          <a:p>
            <a:pPr algn="ctr"/>
            <a:endParaRPr lang="es-CO" dirty="0" smtClean="0"/>
          </a:p>
          <a:p>
            <a:pPr algn="just"/>
            <a:r>
              <a:rPr lang="es-CO" sz="1600" dirty="0" smtClean="0"/>
              <a:t>Es </a:t>
            </a:r>
            <a:r>
              <a:rPr lang="es-CO" sz="1600" dirty="0"/>
              <a:t>una </a:t>
            </a:r>
            <a:r>
              <a:rPr lang="es-CO" sz="1600" dirty="0" smtClean="0"/>
              <a:t>ciudad ubicada </a:t>
            </a:r>
            <a:r>
              <a:rPr lang="es-CO" sz="1600" dirty="0"/>
              <a:t>en el departamento de Boyacá, situada en el centro-oriente de Colombia, en la región del Alto </a:t>
            </a:r>
            <a:r>
              <a:rPr lang="es-CO" sz="1600" dirty="0" smtClean="0"/>
              <a:t>Chicamocha </a:t>
            </a:r>
            <a:r>
              <a:rPr lang="es-CO" sz="1600" dirty="0"/>
              <a:t>Cuenta, según el estimado para 2012, con una población de 112 243 </a:t>
            </a:r>
            <a:r>
              <a:rPr lang="es-CO" sz="1600" dirty="0" smtClean="0"/>
              <a:t>habitantes. Duitama </a:t>
            </a:r>
            <a:r>
              <a:rPr lang="es-CO" sz="1600" dirty="0"/>
              <a:t>es la capital de la </a:t>
            </a:r>
            <a:r>
              <a:rPr lang="es-CO" sz="1600" dirty="0" smtClean="0"/>
              <a:t>provincia del Tundama . </a:t>
            </a:r>
            <a:r>
              <a:rPr lang="es-CO" sz="1600" dirty="0"/>
              <a:t>Se le conoce como La Ciudad Cívica y "La perla de Boyacá". Es el puerto transportador terrestre más importante del oriente colombiano al encontrarse sobre la Troncal Central </a:t>
            </a:r>
            <a:r>
              <a:rPr lang="es-CO" sz="1600" dirty="0" smtClean="0"/>
              <a:t>del </a:t>
            </a:r>
            <a:r>
              <a:rPr lang="es-CO" sz="1600" dirty="0"/>
              <a:t>Norte, y es un punto estratégico de las relaciones industriales y comerciales de esta región del país</a:t>
            </a:r>
            <a:r>
              <a:rPr lang="es-CO" sz="1600" dirty="0" smtClean="0"/>
              <a:t>.</a:t>
            </a:r>
          </a:p>
          <a:p>
            <a:pPr algn="just"/>
            <a:endParaRPr lang="es-CO" sz="1600" dirty="0"/>
          </a:p>
          <a:p>
            <a:pPr algn="just"/>
            <a:r>
              <a:rPr lang="es-CO" sz="1600" dirty="0"/>
              <a:t>Su localización geográfica estratégica como cabeza de la provincia del Tundama y parte fundamental del corredor industrial de las cuatro provincias de mayor desarrollo del Departamento de Boyacá ( Occidente, provincia del Centro, Tundama y Sugamuxi) así como sus fortalezas en la producción y sus tradiciones históricas, reflejadas principalmente en su patrimonio cultural, histórico, natural y paisajístico y, en la prestación y la tradición de los servicios educativos, le han permitido consolidarse como la ciudad de mayor jerarquía de su provincia y polo de desarrollo </a:t>
            </a:r>
            <a:r>
              <a:rPr lang="es-CO" sz="1600" dirty="0" smtClean="0"/>
              <a:t>regional.</a:t>
            </a:r>
          </a:p>
          <a:p>
            <a:pPr algn="just"/>
            <a:endParaRPr lang="es-CO" sz="1600" dirty="0"/>
          </a:p>
          <a:p>
            <a:pPr algn="just"/>
            <a:r>
              <a:rPr lang="es-CO" sz="1600" dirty="0" smtClean="0"/>
              <a:t>Limita </a:t>
            </a:r>
            <a:r>
              <a:rPr lang="es-CO" sz="1600" dirty="0"/>
              <a:t>por el norte con el departamento de Santander, Municipios de Charalá y Encino; por el sur con los Municipios de Tibasosa y Paipa; por el oriente con los Municipios de Santa Rosa de Viterbo y Belén; y por el occidente con el Municipio de Paipa.</a:t>
            </a:r>
          </a:p>
        </p:txBody>
      </p:sp>
    </p:spTree>
    <p:extLst>
      <p:ext uri="{BB962C8B-B14F-4D97-AF65-F5344CB8AC3E}">
        <p14:creationId xmlns:p14="http://schemas.microsoft.com/office/powerpoint/2010/main" val="4206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80070" y="395372"/>
            <a:ext cx="1206292" cy="369332"/>
          </a:xfrm>
          <a:prstGeom prst="rect">
            <a:avLst/>
          </a:prstGeom>
          <a:noFill/>
        </p:spPr>
        <p:txBody>
          <a:bodyPr wrap="none" rtlCol="0">
            <a:spAutoFit/>
          </a:bodyPr>
          <a:lstStyle/>
          <a:p>
            <a:pPr algn="ctr"/>
            <a:r>
              <a:rPr lang="es-CO" dirty="0" smtClean="0"/>
              <a:t>DUITAMA</a:t>
            </a:r>
            <a:endParaRPr lang="es-CO"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764704"/>
            <a:ext cx="352839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212976"/>
            <a:ext cx="352839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764704"/>
            <a:ext cx="511256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596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692696"/>
            <a:ext cx="8496944" cy="4862870"/>
          </a:xfrm>
          <a:prstGeom prst="rect">
            <a:avLst/>
          </a:prstGeom>
        </p:spPr>
        <p:txBody>
          <a:bodyPr wrap="square">
            <a:spAutoFit/>
          </a:bodyPr>
          <a:lstStyle/>
          <a:p>
            <a:r>
              <a:rPr lang="es-CO" b="1" dirty="0" smtClean="0"/>
              <a:t>Samacá</a:t>
            </a:r>
          </a:p>
          <a:p>
            <a:endParaRPr lang="es-CO" b="1" dirty="0" smtClean="0"/>
          </a:p>
          <a:p>
            <a:pPr algn="just"/>
            <a:r>
              <a:rPr lang="es-CO" sz="1600" dirty="0" smtClean="0"/>
              <a:t>Es un municipio colombiano ubicado en la provincia del Centro en el departamento de Boyacá. Está situado a unos 30 km de la ciudad de Tunja. En cuanto a su población, es el octavo municipio más poblado del departamento.</a:t>
            </a:r>
          </a:p>
          <a:p>
            <a:pPr algn="just"/>
            <a:r>
              <a:rPr lang="es-CO" sz="1600" dirty="0" smtClean="0"/>
              <a:t>El municipio limita al norte con Sáchica y Sora, al sur con Guachetá y Ventaquemada, al oriente con Tunja, Cucaita y al occidente con Ráquira</a:t>
            </a:r>
          </a:p>
          <a:p>
            <a:pPr algn="just"/>
            <a:endParaRPr lang="es-CO" sz="1600" dirty="0"/>
          </a:p>
          <a:p>
            <a:pPr algn="just"/>
            <a:r>
              <a:rPr lang="es-CO" sz="1600" dirty="0" smtClean="0"/>
              <a:t>Samacá es un municipio de Boyacá de aproximadamente 20.000 habitantes; está a una altura de 2620 msnm y su temperatura es de 14 </a:t>
            </a:r>
            <a:r>
              <a:rPr lang="es-CO" sz="1600" dirty="0" err="1" smtClean="0"/>
              <a:t>ºC</a:t>
            </a:r>
            <a:r>
              <a:rPr lang="es-CO" sz="1600" dirty="0" smtClean="0"/>
              <a:t> en promedio. </a:t>
            </a:r>
            <a:br>
              <a:rPr lang="es-CO" sz="1600" dirty="0" smtClean="0"/>
            </a:br>
            <a:r>
              <a:rPr lang="es-CO" sz="1600" dirty="0" smtClean="0"/>
              <a:t/>
            </a:r>
            <a:br>
              <a:rPr lang="es-CO" sz="1600" dirty="0" smtClean="0"/>
            </a:br>
            <a:r>
              <a:rPr lang="es-CO" sz="1600" dirty="0" smtClean="0"/>
              <a:t>Se encuentra en el centro de Boyacá y de Colombia; a 2 horas de Bogotá, a 20 minutos del Puente de Boyacá, 35 minutos de Tunja y 30 minutos de Villa de Leiva. </a:t>
            </a:r>
            <a:br>
              <a:rPr lang="es-CO" sz="1600" dirty="0" smtClean="0"/>
            </a:br>
            <a:r>
              <a:rPr lang="es-CO" sz="1600" dirty="0" smtClean="0"/>
              <a:t/>
            </a:r>
            <a:br>
              <a:rPr lang="es-CO" sz="1600" dirty="0" smtClean="0"/>
            </a:br>
            <a:r>
              <a:rPr lang="es-CO" sz="1600" dirty="0" smtClean="0"/>
              <a:t>El municipio de Samacá posee una gran riqueza arqueológica; es un lugar con mucha historia en donde nació la primera fábrica textilera del país; tiene abundantes recursos que lo convierten en gran productor agrícola y minero pero ante todo es una potencia turística porque en él se encuentran represas, cascadas, un gran Valle, haciendas coloniales y fincas para hospedarse</a:t>
            </a:r>
            <a:r>
              <a:rPr lang="es-CO" dirty="0" smtClean="0"/>
              <a:t>.</a:t>
            </a:r>
            <a:endParaRPr lang="es-CO" dirty="0"/>
          </a:p>
        </p:txBody>
      </p:sp>
    </p:spTree>
    <p:extLst>
      <p:ext uri="{BB962C8B-B14F-4D97-AF65-F5344CB8AC3E}">
        <p14:creationId xmlns:p14="http://schemas.microsoft.com/office/powerpoint/2010/main" val="3852019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es_de_Emergencia">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Planes_de_Emergencia</Template>
  <TotalTime>295</TotalTime>
  <Words>1393</Words>
  <Application>Microsoft Office PowerPoint</Application>
  <PresentationFormat>Presentación en pantalla (4:3)</PresentationFormat>
  <Paragraphs>200</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Planes_de_Emergencia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dc:creator>
  <cp:lastModifiedBy>Diego</cp:lastModifiedBy>
  <cp:revision>20</cp:revision>
  <dcterms:created xsi:type="dcterms:W3CDTF">2014-06-05T05:42:40Z</dcterms:created>
  <dcterms:modified xsi:type="dcterms:W3CDTF">2014-06-06T21:05:40Z</dcterms:modified>
</cp:coreProperties>
</file>