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95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97" r:id="rId31"/>
    <p:sldId id="285" r:id="rId32"/>
    <p:sldId id="286" r:id="rId33"/>
    <p:sldId id="287" r:id="rId34"/>
    <p:sldId id="288" r:id="rId35"/>
    <p:sldId id="289" r:id="rId36"/>
    <p:sldId id="290" r:id="rId37"/>
    <p:sldId id="298" r:id="rId38"/>
    <p:sldId id="299" r:id="rId39"/>
    <p:sldId id="292" r:id="rId40"/>
    <p:sldId id="293" r:id="rId41"/>
    <p:sldId id="291" r:id="rId42"/>
    <p:sldId id="294" r:id="rId43"/>
    <p:sldId id="296" r:id="rId44"/>
  </p:sldIdLst>
  <p:sldSz cx="9144000" cy="5143500" type="screen16x9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0274"/>
    <a:srgbClr val="FFFF66"/>
    <a:srgbClr val="FFFF00"/>
    <a:srgbClr val="FF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53A44FA-3A21-45B0-A029-5C3B7CCFF776}">
  <a:tblStyle styleId="{E53A44FA-3A21-45B0-A029-5C3B7CCFF776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6F154CDC-55B0-4709-978C-16ABC8887531}" styleName="Table_1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67793E8D-5BC3-44F6-8245-A4EB06431059}" styleName="Table_2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60E070C8-9B15-4B1A-86BE-5653C07686E7}" styleName="Table_3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D7BDB9DE-85F0-46DF-A557-D86564F12098}" styleName="Table_4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8E4DA2B9-8A69-4B44-B338-3FCAAA3C2D52}" styleName="Table_5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DD66A5C2-2B39-449D-AD21-00CB497B21E8}" styleName="Table_6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1F5042A4-C612-4D1C-891C-1B6DB69ED0E9}" styleName="Table_7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BFA8A9F0-4D97-4EE9-9D72-BD196C067EE7}" styleName="Table_8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E9EB072D-A297-4F5F-97A6-B596DB31F7A5}" styleName="Table_9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A8B7C2D5-F909-45B0-BF3D-00B28AB7DA46}" styleName="Table_1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CF0270AC-81BD-4A56-A875-3A726B151FDD}" styleName="Table_11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8EAAFBA4-98E1-48C1-8E65-8D42B505EC26}" styleName="Table_12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4DCB898C-4FE5-4DEA-877F-30FB0FB3EB91}" styleName="Table_13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81567F16-0EBC-4392-B951-3AADFEFFC297}" styleName="Table_14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6EBC9197-BBB0-4169-967E-C0862E8D15C7}" styleName="Table_15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13" autoAdjust="0"/>
  </p:normalViewPr>
  <p:slideViewPr>
    <p:cSldViewPr>
      <p:cViewPr>
        <p:scale>
          <a:sx n="90" d="100"/>
          <a:sy n="90" d="100"/>
        </p:scale>
        <p:origin x="-810" y="-1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2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317355823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hape 45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1266" name="Shape 4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hape 103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29698" name="Shape 10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09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1746" name="Shape 11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hape 115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3794" name="Shape 11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hape 12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5842" name="Shape 12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hape 127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7890" name="Shape 12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hape 134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40962" name="Shape 13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hape 139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43010" name="Shape 14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hape 146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45058" name="Shape 14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hape 153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47106" name="Shape 15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hape 158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49154" name="Shape 15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hape 5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3314" name="Shape 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hape 165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51202" name="Shape 16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hape 172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53250" name="Shape 17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hape 178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55298" name="Shape 17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hape 183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57346" name="Shape 18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hape 190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59394" name="Shape 19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hape 197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61442" name="Shape 19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hape 204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63490" name="Shape 20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hape 210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65538" name="Shape 21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hape 220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67586" name="Shape 22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hape 233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71682" name="Shape 23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59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5362" name="Shape 6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hape 240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73730" name="Shape 24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hape 246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75778" name="Shape 24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hape 253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77826" name="Shape 25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hape 260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79874" name="Shape 26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hape 267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81922" name="Shape 26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hape 282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86018" name="Shape 28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hape 288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88066" name="Shape 28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hape 274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83970" name="Shape 27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hape 292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90114" name="Shape 29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65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7410" name="Shape 6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7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9458" name="Shape 7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77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21506" name="Shape 7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83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23554" name="Shape 8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hape 9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25602" name="Shape 9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97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27650" name="Shape 9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sz="11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"/>
          <p:cNvSpPr>
            <a:spLocks noChangeArrowheads="1"/>
          </p:cNvSpPr>
          <p:nvPr/>
        </p:nvSpPr>
        <p:spPr bwMode="auto">
          <a:xfrm>
            <a:off x="0" y="0"/>
            <a:ext cx="9144000" cy="5176838"/>
          </a:xfrm>
          <a:prstGeom prst="rect">
            <a:avLst/>
          </a:prstGeom>
          <a:gradFill rotWithShape="0">
            <a:gsLst>
              <a:gs pos="0">
                <a:srgbClr val="003171"/>
              </a:gs>
              <a:gs pos="100000">
                <a:srgbClr val="549FFF"/>
              </a:gs>
            </a:gsLst>
            <a:lin ang="7920000"/>
          </a:gra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defRPr/>
            </a:pPr>
            <a:endParaRPr lang="it-IT"/>
          </a:p>
        </p:txBody>
      </p:sp>
      <p:sp>
        <p:nvSpPr>
          <p:cNvPr id="5" name="Shape 9"/>
          <p:cNvSpPr/>
          <p:nvPr/>
        </p:nvSpPr>
        <p:spPr>
          <a:xfrm flipH="1">
            <a:off x="-3832" y="12039"/>
            <a:ext cx="10925833" cy="5165065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40784"/>
                </a:srgbClr>
              </a:gs>
              <a:gs pos="41000">
                <a:srgbClr val="003171">
                  <a:alpha val="94901"/>
                </a:srgbClr>
              </a:gs>
              <a:gs pos="100000">
                <a:srgbClr val="003171">
                  <a:alpha val="94901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10"/>
          <p:cNvSpPr/>
          <p:nvPr/>
        </p:nvSpPr>
        <p:spPr>
          <a:xfrm flipH="1">
            <a:off x="14659" y="660"/>
            <a:ext cx="10500940" cy="5165065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11"/>
          <p:cNvSpPr>
            <a:spLocks/>
          </p:cNvSpPr>
          <p:nvPr/>
        </p:nvSpPr>
        <p:spPr bwMode="auto">
          <a:xfrm>
            <a:off x="-846138" y="0"/>
            <a:ext cx="2166938" cy="5175250"/>
          </a:xfrm>
          <a:custGeom>
            <a:avLst/>
            <a:gdLst>
              <a:gd name="T0" fmla="*/ 0 w 2167467"/>
              <a:gd name="T1" fmla="*/ 0 h 6180667"/>
              <a:gd name="T2" fmla="*/ 2167467 w 2167467"/>
              <a:gd name="T3" fmla="*/ 6180667 h 6180667"/>
            </a:gdLst>
            <a:ahLst/>
            <a:cxnLst>
              <a:cxn ang="0">
                <a:pos x="939800" y="0"/>
              </a:cxn>
              <a:cxn ang="0">
                <a:pos x="1905000" y="5881"/>
              </a:cxn>
              <a:cxn ang="0">
                <a:pos x="1896533" y="6180667"/>
              </a:cxn>
              <a:cxn ang="0">
                <a:pos x="939800" y="6180667"/>
              </a:cxn>
              <a:cxn ang="0">
                <a:pos x="939800" y="0"/>
              </a:cxn>
            </a:cxnLst>
            <a:rect l="T0" t="T1" r="T2" b="T3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 rotWithShape="0"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/>
          </a:gra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>
              <a:defRPr/>
            </a:pPr>
            <a:endParaRPr lang="it-IT"/>
          </a:p>
        </p:txBody>
      </p:sp>
      <p:sp>
        <p:nvSpPr>
          <p:cNvPr id="8" name="Shape 12"/>
          <p:cNvSpPr>
            <a:spLocks/>
          </p:cNvSpPr>
          <p:nvPr/>
        </p:nvSpPr>
        <p:spPr bwMode="auto">
          <a:xfrm rot="10800000" flipH="1">
            <a:off x="-525463" y="0"/>
            <a:ext cx="1403351" cy="5176838"/>
          </a:xfrm>
          <a:custGeom>
            <a:avLst/>
            <a:gdLst>
              <a:gd name="T0" fmla="*/ 0 w 2167467"/>
              <a:gd name="T1" fmla="*/ 0 h 6180667"/>
              <a:gd name="T2" fmla="*/ 2167467 w 2167467"/>
              <a:gd name="T3" fmla="*/ 6180667 h 6180667"/>
            </a:gdLst>
            <a:ahLst/>
            <a:cxnLst>
              <a:cxn ang="0">
                <a:pos x="939800" y="0"/>
              </a:cxn>
              <a:cxn ang="0">
                <a:pos x="1905000" y="5881"/>
              </a:cxn>
              <a:cxn ang="0">
                <a:pos x="1896533" y="6180667"/>
              </a:cxn>
              <a:cxn ang="0">
                <a:pos x="939800" y="6180667"/>
              </a:cxn>
              <a:cxn ang="0">
                <a:pos x="939800" y="0"/>
              </a:cxn>
            </a:cxnLst>
            <a:rect l="T0" t="T1" r="T2" b="T3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 rotWithShape="0"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/>
          </a:gra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>
              <a:defRPr/>
            </a:pPr>
            <a:endParaRPr lang="it-IT"/>
          </a:p>
        </p:txBody>
      </p: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082040" y="1242060"/>
            <a:ext cx="7050900" cy="1102500"/>
          </a:xfrm>
          <a:prstGeom prst="rect">
            <a:avLst/>
          </a:prstGeom>
        </p:spPr>
        <p:txBody>
          <a:bodyPr/>
          <a:lstStyle>
            <a:lvl1pPr indent="304800" algn="r"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indent="304800" algn="r"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indent="304800" algn="r"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indent="304800" algn="r"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indent="304800" algn="r"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indent="304800" algn="r"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indent="304800" algn="r"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indent="304800" algn="r"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indent="304800" algn="r"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082040" y="2423159"/>
            <a:ext cx="7035899" cy="694199"/>
          </a:xfrm>
          <a:prstGeom prst="rect">
            <a:avLst/>
          </a:prstGeom>
        </p:spPr>
        <p:txBody>
          <a:bodyPr/>
          <a:lstStyle>
            <a:lvl1pPr marL="0" indent="152400" algn="r"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marL="0" indent="152400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marL="0" indent="152400" algn="r">
              <a:spcBef>
                <a:spcPts val="0"/>
              </a:spcBef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3pPr>
            <a:lvl4pPr marL="0" indent="152400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marL="0" indent="152400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marL="0" indent="152400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marL="0" indent="152400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marL="0" indent="152400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marL="0" indent="152400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"/>
          <p:cNvSpPr/>
          <p:nvPr/>
        </p:nvSpPr>
        <p:spPr>
          <a:xfrm rot="10800000" flipH="1">
            <a:off x="-348182" y="-16424"/>
            <a:ext cx="1723519" cy="5159924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18"/>
          <p:cNvSpPr/>
          <p:nvPr/>
        </p:nvSpPr>
        <p:spPr>
          <a:xfrm rot="10800000" flipH="1">
            <a:off x="-1118653" y="774"/>
            <a:ext cx="3100650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19"/>
          <p:cNvSpPr>
            <a:spLocks/>
          </p:cNvSpPr>
          <p:nvPr/>
        </p:nvSpPr>
        <p:spPr bwMode="auto">
          <a:xfrm rot="10800000">
            <a:off x="8088313" y="-9525"/>
            <a:ext cx="1101725" cy="5153025"/>
          </a:xfrm>
          <a:custGeom>
            <a:avLst/>
            <a:gdLst>
              <a:gd name="T0" fmla="*/ 0 w 1100668"/>
              <a:gd name="T1" fmla="*/ 0 h 6916846"/>
              <a:gd name="T2" fmla="*/ 1100668 w 1100668"/>
              <a:gd name="T3" fmla="*/ 6916846 h 6916846"/>
            </a:gdLst>
            <a:ahLst/>
            <a:cxnLst>
              <a:cxn ang="0">
                <a:pos x="0" y="11711"/>
              </a:cxn>
              <a:cxn ang="0">
                <a:pos x="956734" y="0"/>
              </a:cxn>
              <a:cxn ang="0">
                <a:pos x="1100668" y="6916846"/>
              </a:cxn>
              <a:cxn ang="0">
                <a:pos x="0" y="6916846"/>
              </a:cxn>
              <a:cxn ang="0">
                <a:pos x="0" y="11711"/>
              </a:cxn>
            </a:cxnLst>
            <a:rect l="T0" t="T1" r="T2" b="T3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 rotWithShape="0">
            <a:gsLst>
              <a:gs pos="0">
                <a:srgbClr val="003171"/>
              </a:gs>
              <a:gs pos="100000">
                <a:srgbClr val="65A8FF"/>
              </a:gs>
            </a:gsLst>
            <a:lin ang="57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>
              <a:defRPr/>
            </a:pPr>
            <a:endParaRPr lang="it-IT"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2"/>
          <p:cNvSpPr/>
          <p:nvPr/>
        </p:nvSpPr>
        <p:spPr>
          <a:xfrm rot="10800000" flipH="1">
            <a:off x="-348182" y="-16424"/>
            <a:ext cx="1723519" cy="5159924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23"/>
          <p:cNvSpPr/>
          <p:nvPr/>
        </p:nvSpPr>
        <p:spPr>
          <a:xfrm rot="10800000" flipH="1">
            <a:off x="-1118653" y="774"/>
            <a:ext cx="3100650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24"/>
          <p:cNvSpPr>
            <a:spLocks/>
          </p:cNvSpPr>
          <p:nvPr/>
        </p:nvSpPr>
        <p:spPr bwMode="auto">
          <a:xfrm rot="10800000">
            <a:off x="8088313" y="-9525"/>
            <a:ext cx="1101725" cy="5153025"/>
          </a:xfrm>
          <a:custGeom>
            <a:avLst/>
            <a:gdLst>
              <a:gd name="T0" fmla="*/ 0 w 1100668"/>
              <a:gd name="T1" fmla="*/ 0 h 6916846"/>
              <a:gd name="T2" fmla="*/ 1100668 w 1100668"/>
              <a:gd name="T3" fmla="*/ 6916846 h 6916846"/>
            </a:gdLst>
            <a:ahLst/>
            <a:cxnLst>
              <a:cxn ang="0">
                <a:pos x="0" y="11711"/>
              </a:cxn>
              <a:cxn ang="0">
                <a:pos x="956734" y="0"/>
              </a:cxn>
              <a:cxn ang="0">
                <a:pos x="1100668" y="6916846"/>
              </a:cxn>
              <a:cxn ang="0">
                <a:pos x="0" y="6916846"/>
              </a:cxn>
              <a:cxn ang="0">
                <a:pos x="0" y="11711"/>
              </a:cxn>
            </a:cxnLst>
            <a:rect l="T0" t="T1" r="T2" b="T3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 rotWithShape="0">
            <a:gsLst>
              <a:gs pos="0">
                <a:srgbClr val="003171"/>
              </a:gs>
              <a:gs pos="100000">
                <a:srgbClr val="65A8FF"/>
              </a:gs>
            </a:gsLst>
            <a:lin ang="57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>
              <a:defRPr/>
            </a:pPr>
            <a:endParaRPr lang="it-IT"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4038599" cy="36303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648200" y="1244242"/>
            <a:ext cx="4038599" cy="36303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9"/>
          <p:cNvSpPr/>
          <p:nvPr/>
        </p:nvSpPr>
        <p:spPr>
          <a:xfrm rot="10800000" flipH="1">
            <a:off x="-348182" y="-16424"/>
            <a:ext cx="1723519" cy="5159924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30"/>
          <p:cNvSpPr/>
          <p:nvPr/>
        </p:nvSpPr>
        <p:spPr>
          <a:xfrm rot="10800000" flipH="1">
            <a:off x="-1118653" y="774"/>
            <a:ext cx="3100650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31"/>
          <p:cNvSpPr>
            <a:spLocks/>
          </p:cNvSpPr>
          <p:nvPr/>
        </p:nvSpPr>
        <p:spPr bwMode="auto">
          <a:xfrm rot="10800000">
            <a:off x="8088313" y="-9525"/>
            <a:ext cx="1101725" cy="5153025"/>
          </a:xfrm>
          <a:custGeom>
            <a:avLst/>
            <a:gdLst>
              <a:gd name="T0" fmla="*/ 0 w 1100668"/>
              <a:gd name="T1" fmla="*/ 0 h 6916846"/>
              <a:gd name="T2" fmla="*/ 1100668 w 1100668"/>
              <a:gd name="T3" fmla="*/ 6916846 h 6916846"/>
            </a:gdLst>
            <a:ahLst/>
            <a:cxnLst>
              <a:cxn ang="0">
                <a:pos x="0" y="11711"/>
              </a:cxn>
              <a:cxn ang="0">
                <a:pos x="956734" y="0"/>
              </a:cxn>
              <a:cxn ang="0">
                <a:pos x="1100668" y="6916846"/>
              </a:cxn>
              <a:cxn ang="0">
                <a:pos x="0" y="6916846"/>
              </a:cxn>
              <a:cxn ang="0">
                <a:pos x="0" y="11711"/>
              </a:cxn>
            </a:cxnLst>
            <a:rect l="T0" t="T1" r="T2" b="T3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 rotWithShape="0">
            <a:gsLst>
              <a:gs pos="0">
                <a:srgbClr val="003171"/>
              </a:gs>
              <a:gs pos="100000">
                <a:srgbClr val="65A8FF"/>
              </a:gs>
            </a:gsLst>
            <a:lin ang="57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>
              <a:defRPr/>
            </a:pPr>
            <a:endParaRPr lang="it-IT"/>
          </a:p>
        </p:txBody>
      </p: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hape 34"/>
          <p:cNvGrpSpPr>
            <a:grpSpLocks/>
          </p:cNvGrpSpPr>
          <p:nvPr/>
        </p:nvGrpSpPr>
        <p:grpSpPr bwMode="auto">
          <a:xfrm>
            <a:off x="-6350" y="3700463"/>
            <a:ext cx="9150350" cy="2325687"/>
            <a:chOff x="-6264" y="4933386"/>
            <a:chExt cx="9150267" cy="3100650"/>
          </a:xfrm>
        </p:grpSpPr>
        <p:sp>
          <p:nvSpPr>
            <p:cNvPr id="4" name="Shape 35"/>
            <p:cNvSpPr/>
            <p:nvPr/>
          </p:nvSpPr>
          <p:spPr>
            <a:xfrm>
              <a:off x="-7" y="5537200"/>
              <a:ext cx="9144008" cy="1574769"/>
            </a:xfrm>
            <a:custGeom>
              <a:avLst/>
              <a:gdLst/>
              <a:ahLst/>
              <a:cxnLst/>
              <a:rect l="0" t="0" r="0" b="0"/>
              <a:pathLst>
                <a:path w="9144009" h="1257301" extrusionOk="0">
                  <a:moveTo>
                    <a:pt x="5" y="266700"/>
                  </a:moveTo>
                  <a:cubicBezTo>
                    <a:pt x="8115305" y="1257301"/>
                    <a:pt x="7620009" y="0"/>
                    <a:pt x="9144009" y="186267"/>
                  </a:cubicBezTo>
                  <a:cubicBezTo>
                    <a:pt x="9144008" y="441678"/>
                    <a:pt x="9143998" y="818763"/>
                    <a:pt x="9143997" y="1074174"/>
                  </a:cubicBezTo>
                  <a:lnTo>
                    <a:pt x="0" y="1086874"/>
                  </a:lnTo>
                  <a:cubicBezTo>
                    <a:pt x="0" y="854041"/>
                    <a:pt x="5" y="499533"/>
                    <a:pt x="5" y="266700"/>
                  </a:cubicBezTo>
                  <a:close/>
                </a:path>
              </a:pathLst>
            </a:custGeom>
            <a:gradFill>
              <a:gsLst>
                <a:gs pos="0">
                  <a:srgbClr val="549FFF"/>
                </a:gs>
                <a:gs pos="100000">
                  <a:srgbClr val="003171">
                    <a:alpha val="51764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45700" rIns="91425" bIns="457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Shape 36"/>
            <p:cNvSpPr/>
            <p:nvPr/>
          </p:nvSpPr>
          <p:spPr>
            <a:xfrm rot="5400000" flipH="1">
              <a:off x="3018543" y="1908578"/>
              <a:ext cx="3100650" cy="9150266"/>
            </a:xfrm>
            <a:custGeom>
              <a:avLst/>
              <a:gdLst/>
              <a:ahLst/>
              <a:cxnLst/>
              <a:rect l="0" t="0" r="0" b="0"/>
              <a:pathLst>
                <a:path w="8053639" h="6879900" extrusionOk="0">
                  <a:moveTo>
                    <a:pt x="4696126" y="16025"/>
                  </a:moveTo>
                  <a:lnTo>
                    <a:pt x="2920537" y="0"/>
                  </a:lnTo>
                  <a:cubicBezTo>
                    <a:pt x="2927053" y="2293300"/>
                    <a:pt x="2933568" y="4586600"/>
                    <a:pt x="2940084" y="6879900"/>
                  </a:cubicBezTo>
                  <a:lnTo>
                    <a:pt x="4085318" y="6861462"/>
                  </a:lnTo>
                  <a:cubicBezTo>
                    <a:pt x="8053639" y="4651267"/>
                    <a:pt x="0" y="3113439"/>
                    <a:pt x="4696126" y="16025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78823"/>
                  </a:srgbClr>
                </a:gs>
                <a:gs pos="41000">
                  <a:srgbClr val="003171">
                    <a:alpha val="78823"/>
                  </a:srgbClr>
                </a:gs>
                <a:gs pos="100000">
                  <a:srgbClr val="003171">
                    <a:alpha val="78823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lIns="91425" tIns="45700" rIns="91425" bIns="457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Shape 37"/>
            <p:cNvSpPr/>
            <p:nvPr/>
          </p:nvSpPr>
          <p:spPr>
            <a:xfrm>
              <a:off x="-7" y="5740400"/>
              <a:ext cx="9144010" cy="1574769"/>
            </a:xfrm>
            <a:custGeom>
              <a:avLst/>
              <a:gdLst/>
              <a:ahLst/>
              <a:cxnLst/>
              <a:rect l="0" t="0" r="0" b="0"/>
              <a:pathLst>
                <a:path w="9144011" h="1257301" extrusionOk="0">
                  <a:moveTo>
                    <a:pt x="7" y="266700"/>
                  </a:moveTo>
                  <a:cubicBezTo>
                    <a:pt x="8115307" y="1257301"/>
                    <a:pt x="7620011" y="0"/>
                    <a:pt x="9144011" y="186267"/>
                  </a:cubicBezTo>
                  <a:lnTo>
                    <a:pt x="9144011" y="921775"/>
                  </a:lnTo>
                  <a:lnTo>
                    <a:pt x="0" y="931914"/>
                  </a:lnTo>
                  <a:cubicBezTo>
                    <a:pt x="0" y="699081"/>
                    <a:pt x="7" y="499533"/>
                    <a:pt x="7" y="266700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81960"/>
                  </a:srgbClr>
                </a:gs>
                <a:gs pos="100000">
                  <a:srgbClr val="003171">
                    <a:alpha val="8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45700" rIns="91425" bIns="457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599"/>
          </a:xfrm>
          <a:prstGeom prst="rect">
            <a:avLst/>
          </a:prstGeom>
        </p:spPr>
        <p:txBody>
          <a:bodyPr anchor="ctr"/>
          <a:lstStyle>
            <a:lvl1pPr marL="0" indent="152400" algn="ctr">
              <a:buSzPct val="100000"/>
              <a:buNone/>
              <a:defRPr sz="24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Shape 5"/>
          <p:cNvSpPr txBox="1"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it-IT" smtClean="0">
              <a:sym typeface="Arial" charset="0"/>
            </a:endParaRPr>
          </a:p>
        </p:txBody>
      </p:sp>
      <p:sp>
        <p:nvSpPr>
          <p:cNvPr id="95236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j-lt"/>
          <a:ea typeface="+mj-ea"/>
          <a:cs typeface="+mj-cs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+mn-lt"/>
          <a:ea typeface="+mn-ea"/>
          <a:cs typeface="+mn-cs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+mn-lt"/>
          <a:ea typeface="+mn-ea"/>
          <a:cs typeface="+mn-cs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+mn-lt"/>
          <a:ea typeface="+mn-ea"/>
          <a:cs typeface="+mn-cs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+mn-lt"/>
          <a:ea typeface="+mn-ea"/>
          <a:cs typeface="+mn-cs"/>
          <a:sym typeface="Arial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footprint.org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improntawwf.it/carrello.it" TargetMode="External"/><Relationship Id="rId5" Type="http://schemas.openxmlformats.org/officeDocument/2006/relationships/hyperlink" Target="http://www.e-coop.it/spesa-all-impronta" TargetMode="External"/><Relationship Id="rId4" Type="http://schemas.openxmlformats.org/officeDocument/2006/relationships/hyperlink" Target="http://www.lcdafood.dk/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ctrTitle"/>
          </p:nvPr>
        </p:nvSpPr>
        <p:spPr>
          <a:xfrm>
            <a:off x="1082675" y="1241425"/>
            <a:ext cx="7050088" cy="1103313"/>
          </a:xfrm>
        </p:spPr>
        <p:txBody>
          <a:bodyPr/>
          <a:lstStyle/>
          <a:p>
            <a:pPr eaLnBrk="1" hangingPunct="1">
              <a:buClr>
                <a:srgbClr val="FFFFFF"/>
              </a:buClr>
              <a:buSzTx/>
              <a:buFont typeface="Trebuchet MS" pitchFamily="34" charset="0"/>
              <a:buNone/>
            </a:pPr>
            <a:r>
              <a:rPr lang="it-IT" b="1" smtClean="0">
                <a:solidFill>
                  <a:srgbClr val="FFFFFF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IMPATTO AMBIENTALE DEGLI ALIMENTI </a:t>
            </a:r>
          </a:p>
        </p:txBody>
      </p:sp>
      <p:sp>
        <p:nvSpPr>
          <p:cNvPr id="10243" name="Shape 42"/>
          <p:cNvSpPr txBox="1">
            <a:spLocks noGrp="1"/>
          </p:cNvSpPr>
          <p:nvPr>
            <p:ph type="subTitle" idx="1"/>
          </p:nvPr>
        </p:nvSpPr>
        <p:spPr>
          <a:xfrm>
            <a:off x="1082675" y="2422525"/>
            <a:ext cx="7035800" cy="695325"/>
          </a:xfrm>
        </p:spPr>
        <p:txBody>
          <a:bodyPr/>
          <a:lstStyle/>
          <a:p>
            <a:pPr eaLnBrk="1" hangingPunct="1">
              <a:buClr>
                <a:srgbClr val="FFFFFF"/>
              </a:buClr>
              <a:buSzTx/>
              <a:buFont typeface="Trebuchet MS" pitchFamily="34" charset="0"/>
              <a:buNone/>
            </a:pPr>
            <a:r>
              <a:rPr lang="it-IT" smtClean="0">
                <a:solidFill>
                  <a:srgbClr val="FFFFFF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PROGETTO SUGLI ALIMENTI ED IL LORO IMPATTO DALLA PRODUZIONE AL CONSUMO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877888" y="923925"/>
            <a:ext cx="8229600" cy="3630613"/>
          </a:xfrm>
        </p:spPr>
        <p:txBody>
          <a:bodyPr>
            <a:noAutofit/>
          </a:bodyPr>
          <a:lstStyle/>
          <a:p>
            <a:pPr marL="342900" indent="-1397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rebuchet MS"/>
              <a:buNone/>
              <a:defRPr/>
            </a:pPr>
            <a:r>
              <a:rPr lang="en" sz="2400" dirty="0">
                <a:latin typeface="Trebuchet MS"/>
                <a:ea typeface="Trebuchet MS"/>
                <a:cs typeface="Trebuchet MS"/>
                <a:sym typeface="Trebuchet MS"/>
              </a:rPr>
              <a:t>Un indicatore del livello di insostenibilità del sistema alimentare contemporaneo </a:t>
            </a:r>
            <a:r>
              <a:rPr lang="en" sz="2400" dirty="0" smtClean="0">
                <a:latin typeface="Trebuchet MS"/>
                <a:ea typeface="Trebuchet MS"/>
                <a:cs typeface="Trebuchet MS"/>
                <a:sym typeface="Trebuchet MS"/>
              </a:rPr>
              <a:t>è:</a:t>
            </a:r>
            <a:endParaRPr lang="en" sz="24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indent="-381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Trebuchet MS"/>
              <a:buChar char="●"/>
              <a:defRPr/>
            </a:pPr>
            <a:endParaRPr lang="en" sz="2400" dirty="0" smtClean="0">
              <a:solidFill>
                <a:srgbClr val="0000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indent="-381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defRPr/>
            </a:pPr>
            <a:r>
              <a:rPr lang="en" sz="2400" dirty="0" smtClean="0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Energia consumata per produrre un alimento</a:t>
            </a:r>
          </a:p>
          <a:p>
            <a:pPr marL="457200" indent="-381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defRPr/>
            </a:pPr>
            <a:r>
              <a:rPr lang="en" sz="2400" dirty="0" smtClean="0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 IS =     _______________________________________</a:t>
            </a:r>
          </a:p>
          <a:p>
            <a:pPr marL="457200" indent="-381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defRPr/>
            </a:pPr>
            <a:r>
              <a:rPr lang="en" sz="2400" dirty="0" smtClean="0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Apporto </a:t>
            </a:r>
            <a:r>
              <a:rPr lang="en" sz="2400" dirty="0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energetico </a:t>
            </a:r>
            <a:r>
              <a:rPr lang="en" sz="2400" dirty="0" smtClean="0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dell’alimento </a:t>
            </a:r>
            <a:r>
              <a:rPr lang="en" sz="2400" dirty="0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stesso.</a:t>
            </a:r>
          </a:p>
          <a:p>
            <a:pPr marL="342900" indent="-1397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rebuchet MS"/>
              <a:buNone/>
              <a:defRPr/>
            </a:pPr>
            <a:endParaRPr lang="en" sz="3200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indent="-1397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rebuchet MS"/>
              <a:buNone/>
              <a:defRPr/>
            </a:pPr>
            <a:r>
              <a:rPr lang="en" sz="2400" dirty="0" smtClean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Prima</a:t>
            </a:r>
            <a:r>
              <a:rPr lang="en" sz="2400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, nel </a:t>
            </a:r>
            <a:r>
              <a:rPr lang="en" sz="2400" dirty="0" smtClean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1910 (società </a:t>
            </a:r>
            <a:r>
              <a:rPr lang="en" sz="2400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per-industriali)   IS=1</a:t>
            </a:r>
          </a:p>
          <a:p>
            <a:pPr marL="342900" indent="-1397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rebuchet MS"/>
              <a:buNone/>
              <a:defRPr/>
            </a:pPr>
            <a:r>
              <a:rPr lang="en" sz="2400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1970                                                    </a:t>
            </a:r>
            <a:r>
              <a:rPr lang="en" sz="2400" dirty="0" smtClean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   IS=9</a:t>
            </a:r>
            <a:endParaRPr lang="en" sz="2400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indent="-1397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rebuchet MS"/>
              <a:buNone/>
              <a:defRPr/>
            </a:pPr>
            <a:r>
              <a:rPr lang="en" sz="2400" dirty="0" smtClean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Oggi                                                         IS</a:t>
            </a:r>
            <a:r>
              <a:rPr lang="en" sz="3000" dirty="0" smtClean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&gt;</a:t>
            </a:r>
            <a:r>
              <a:rPr lang="en" sz="2400" dirty="0" smtClean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100</a:t>
            </a:r>
            <a:endParaRPr lang="en" sz="2400" dirty="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indent="-1397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rebuchet MS"/>
              <a:buNone/>
              <a:defRPr/>
            </a:pPr>
            <a:endParaRPr sz="3200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674" name="Shape 101"/>
          <p:cNvSpPr txBox="1">
            <a:spLocks noGrp="1"/>
          </p:cNvSpPr>
          <p:nvPr>
            <p:ph type="title"/>
          </p:nvPr>
        </p:nvSpPr>
        <p:spPr>
          <a:xfrm>
            <a:off x="2768600" y="-69850"/>
            <a:ext cx="8229600" cy="993775"/>
          </a:xfrm>
        </p:spPr>
        <p:txBody>
          <a:bodyPr/>
          <a:lstStyle/>
          <a:p>
            <a:pPr indent="2540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3600" b="1" u="sng" smtClean="0">
                <a:solidFill>
                  <a:srgbClr val="00387E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INDICATORI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hape 106"/>
          <p:cNvSpPr txBox="1">
            <a:spLocks noGrp="1"/>
          </p:cNvSpPr>
          <p:nvPr>
            <p:ph type="body" idx="1"/>
          </p:nvPr>
        </p:nvSpPr>
        <p:spPr>
          <a:xfrm>
            <a:off x="800100" y="763588"/>
            <a:ext cx="7869238" cy="3924300"/>
          </a:xfrm>
        </p:spPr>
        <p:txBody>
          <a:bodyPr/>
          <a:lstStyle/>
          <a:p>
            <a:pPr marL="342900" indent="-139700" algn="just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400" dirty="0" smtClean="0">
                <a:solidFill>
                  <a:srgbClr val="1C4587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Nel corso degli anni è notevolmente cambiato il modo di produrre e di distribuire il cibo, dal campo o allevamento fino alla nostra tavola.</a:t>
            </a:r>
          </a:p>
          <a:p>
            <a:pPr marL="342900" indent="-139700" algn="just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400" dirty="0" smtClean="0">
                <a:solidFill>
                  <a:srgbClr val="1C4587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I fenomeni più noti sono stati la globalizzazione dell’industria alimentare, l’incremento</a:t>
            </a:r>
          </a:p>
          <a:p>
            <a:pPr marL="342900" indent="-139700" algn="just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400" dirty="0">
                <a:solidFill>
                  <a:srgbClr val="1C4587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 </a:t>
            </a:r>
            <a:r>
              <a:rPr lang="it-IT" sz="2400" dirty="0" smtClean="0">
                <a:solidFill>
                  <a:srgbClr val="1C4587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dell’ import/export di alimenti e materie prime, la concentrazione di grandi produttori a scapito della microeconomia, l’aumento di grandi punti vendita centralizzati e la diminuzione del numero dei piccoli negozi con il conseguente aumento di grandi autoveicoli per il trasporto di generi alimentari.</a:t>
            </a:r>
          </a:p>
        </p:txBody>
      </p:sp>
      <p:sp>
        <p:nvSpPr>
          <p:cNvPr id="29698" name="Shape 107"/>
          <p:cNvSpPr txBox="1">
            <a:spLocks noGrp="1"/>
          </p:cNvSpPr>
          <p:nvPr>
            <p:ph type="title"/>
          </p:nvPr>
        </p:nvSpPr>
        <p:spPr>
          <a:xfrm>
            <a:off x="2771775" y="0"/>
            <a:ext cx="8229600" cy="993775"/>
          </a:xfrm>
        </p:spPr>
        <p:txBody>
          <a:bodyPr/>
          <a:lstStyle/>
          <a:p>
            <a:pPr indent="2540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3600" b="1" u="sng" smtClean="0">
                <a:solidFill>
                  <a:srgbClr val="00387E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Food Miles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hape 112"/>
          <p:cNvSpPr txBox="1">
            <a:spLocks noGrp="1"/>
          </p:cNvSpPr>
          <p:nvPr>
            <p:ph type="body" idx="1"/>
          </p:nvPr>
        </p:nvSpPr>
        <p:spPr>
          <a:xfrm>
            <a:off x="879475" y="669925"/>
            <a:ext cx="7807325" cy="3867150"/>
          </a:xfrm>
        </p:spPr>
        <p:txBody>
          <a:bodyPr/>
          <a:lstStyle/>
          <a:p>
            <a:pPr marL="342900" indent="-139700" algn="just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3000" dirty="0" smtClean="0">
                <a:solidFill>
                  <a:srgbClr val="1C4587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La crescente attenzione dei consumatori nell’UE per le </a:t>
            </a:r>
            <a:r>
              <a:rPr lang="it-IT" sz="3000" i="1" dirty="0" smtClean="0">
                <a:solidFill>
                  <a:srgbClr val="1C4587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FOOD MILES</a:t>
            </a:r>
            <a:r>
              <a:rPr lang="it-IT" sz="3000" dirty="0" smtClean="0">
                <a:solidFill>
                  <a:srgbClr val="1C4587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, se intesa in maniera superficiale, può rappresentare una minaccia per l’export di molti Paesi.</a:t>
            </a:r>
          </a:p>
          <a:p>
            <a:pPr marL="342900" indent="-139700" algn="just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3000" dirty="0" smtClean="0">
                <a:solidFill>
                  <a:srgbClr val="1C4587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Il trasporto delle derrate alimentari è infatti solo uno dei fattori che determinano l’impatto ambientale totale della produzione e del consumo di alimenti.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hape 118"/>
          <p:cNvSpPr txBox="1">
            <a:spLocks noGrp="1"/>
          </p:cNvSpPr>
          <p:nvPr>
            <p:ph type="body" idx="1"/>
          </p:nvPr>
        </p:nvSpPr>
        <p:spPr>
          <a:xfrm>
            <a:off x="149225" y="50800"/>
            <a:ext cx="8229600" cy="3630613"/>
          </a:xfrm>
        </p:spPr>
        <p:txBody>
          <a:bodyPr/>
          <a:lstStyle/>
          <a:p>
            <a:pPr marL="342900" indent="-1397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4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  </a:t>
            </a:r>
          </a:p>
          <a:p>
            <a:pPr marL="342900" indent="-139700" algn="just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4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I dati disponibili sul riscaldamento globale e sui consumi specifici di energia per prodotti alimentari differiscono a </a:t>
            </a:r>
            <a:r>
              <a:rPr lang="it-IT" sz="2400" dirty="0" smtClean="0">
                <a:solidFill>
                  <a:srgbClr val="FF0000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seconda delle realtà produttive esaminate</a:t>
            </a:r>
            <a:r>
              <a:rPr lang="it-IT" sz="24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.</a:t>
            </a:r>
          </a:p>
          <a:p>
            <a:pPr marL="342900" indent="-139700" algn="just" eaLnBrk="1" hangingPunct="1">
              <a:buClr>
                <a:srgbClr val="00387E"/>
              </a:buClr>
              <a:buFont typeface="Trebuchet MS" pitchFamily="34" charset="0"/>
              <a:buNone/>
            </a:pPr>
            <a:endParaRPr lang="it-IT" sz="3200" dirty="0" smtClean="0">
              <a:solidFill>
                <a:srgbClr val="00387E"/>
              </a:solidFill>
              <a:latin typeface="Trebuchet MS" pitchFamily="34" charset="0"/>
              <a:cs typeface="Arial" charset="0"/>
              <a:sym typeface="Trebuchet MS" pitchFamily="34" charset="0"/>
            </a:endParaRPr>
          </a:p>
          <a:p>
            <a:pPr marL="342900" indent="-139700" algn="just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4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Le diverse stime dipendono dal mix delle fonti energetiche utilizzate per produrre energia elettrica.</a:t>
            </a:r>
          </a:p>
          <a:p>
            <a:pPr marL="342900" indent="-139700" eaLnBrk="1" hangingPunct="1">
              <a:buClr>
                <a:srgbClr val="00387E"/>
              </a:buClr>
              <a:buFont typeface="Trebuchet MS" pitchFamily="34" charset="0"/>
              <a:buNone/>
            </a:pPr>
            <a:endParaRPr lang="it-IT" sz="2400" dirty="0" smtClean="0">
              <a:solidFill>
                <a:srgbClr val="0000FF"/>
              </a:solidFill>
              <a:latin typeface="Trebuchet MS" pitchFamily="34" charset="0"/>
              <a:cs typeface="Arial" charset="0"/>
              <a:sym typeface="Trebuchet MS" pitchFamily="34" charset="0"/>
            </a:endParaRPr>
          </a:p>
          <a:p>
            <a:pPr marL="342900" indent="-1397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400" dirty="0" smtClean="0">
                <a:solidFill>
                  <a:srgbClr val="0000FF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        In Svezia il mix prevede: EN 46.6%  </a:t>
            </a:r>
            <a:r>
              <a:rPr lang="it-IT" sz="2400" dirty="0" err="1" smtClean="0">
                <a:solidFill>
                  <a:srgbClr val="0000FF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EIdro</a:t>
            </a:r>
            <a:r>
              <a:rPr lang="it-IT" sz="2400" dirty="0" smtClean="0">
                <a:solidFill>
                  <a:srgbClr val="0000FF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 46.8%</a:t>
            </a:r>
          </a:p>
          <a:p>
            <a:pPr marL="342900" indent="-1397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400" dirty="0" smtClean="0">
                <a:solidFill>
                  <a:srgbClr val="0000FF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        In GB            EN=18%</a:t>
            </a:r>
          </a:p>
          <a:p>
            <a:pPr marL="342900" indent="-1397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400" dirty="0" smtClean="0">
                <a:solidFill>
                  <a:srgbClr val="0000FF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        In IT il mix non comprende EN </a:t>
            </a:r>
          </a:p>
          <a:p>
            <a:pPr marL="342900" indent="-1397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400" dirty="0">
                <a:solidFill>
                  <a:srgbClr val="0000FF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 </a:t>
            </a:r>
            <a:r>
              <a:rPr lang="it-IT" sz="2400" dirty="0" smtClean="0">
                <a:solidFill>
                  <a:srgbClr val="0000FF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       300 </a:t>
            </a:r>
            <a:r>
              <a:rPr lang="it-IT" sz="2400" dirty="0" err="1" smtClean="0">
                <a:solidFill>
                  <a:srgbClr val="0000FF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TWh</a:t>
            </a:r>
            <a:r>
              <a:rPr lang="it-IT" sz="2400" dirty="0" smtClean="0">
                <a:solidFill>
                  <a:srgbClr val="0000FF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 -E(</a:t>
            </a:r>
            <a:r>
              <a:rPr lang="it-IT" sz="2400" dirty="0" err="1" smtClean="0">
                <a:solidFill>
                  <a:srgbClr val="0000FF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rinn</a:t>
            </a:r>
            <a:r>
              <a:rPr lang="it-IT" sz="2400" dirty="0" smtClean="0">
                <a:solidFill>
                  <a:srgbClr val="0000FF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) 50 </a:t>
            </a:r>
            <a:r>
              <a:rPr lang="it-IT" sz="2400" dirty="0" err="1" smtClean="0">
                <a:solidFill>
                  <a:srgbClr val="0000FF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TWh</a:t>
            </a:r>
            <a:endParaRPr lang="it-IT" sz="2400" dirty="0" smtClean="0">
              <a:solidFill>
                <a:srgbClr val="0000FF"/>
              </a:solidFill>
              <a:latin typeface="Trebuchet MS" pitchFamily="34" charset="0"/>
              <a:cs typeface="Arial" charset="0"/>
              <a:sym typeface="Trebuchet MS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hape 124"/>
          <p:cNvSpPr txBox="1">
            <a:spLocks noGrp="1"/>
          </p:cNvSpPr>
          <p:nvPr>
            <p:ph type="body" idx="1"/>
          </p:nvPr>
        </p:nvSpPr>
        <p:spPr>
          <a:xfrm>
            <a:off x="611188" y="665163"/>
            <a:ext cx="8280400" cy="3521075"/>
          </a:xfrm>
        </p:spPr>
        <p:txBody>
          <a:bodyPr/>
          <a:lstStyle/>
          <a:p>
            <a:pPr marL="342900" indent="-139700" eaLnBrk="1" hangingPunct="1">
              <a:buClr>
                <a:srgbClr val="00387E"/>
              </a:buClr>
              <a:buFont typeface="Trebuchet MS" pitchFamily="34" charset="0"/>
              <a:buNone/>
            </a:pPr>
            <a:endParaRPr lang="it-IT" sz="2000" dirty="0" smtClean="0">
              <a:latin typeface="Trebuchet MS" pitchFamily="34" charset="0"/>
              <a:cs typeface="Arial" charset="0"/>
              <a:sym typeface="Trebuchet MS" pitchFamily="34" charset="0"/>
            </a:endParaRPr>
          </a:p>
          <a:p>
            <a:pPr algn="just"/>
            <a:r>
              <a:rPr lang="it-IT" sz="2000" dirty="0"/>
              <a:t>La metodologia </a:t>
            </a:r>
            <a:r>
              <a:rPr lang="it-IT" sz="2000" dirty="0" smtClean="0"/>
              <a:t>Life </a:t>
            </a:r>
            <a:r>
              <a:rPr lang="it-IT" sz="2000" dirty="0" err="1" smtClean="0"/>
              <a:t>Cycle</a:t>
            </a:r>
            <a:r>
              <a:rPr lang="it-IT" sz="2000" dirty="0" smtClean="0"/>
              <a:t> </a:t>
            </a:r>
            <a:r>
              <a:rPr lang="it-IT" sz="2000" dirty="0" err="1" smtClean="0"/>
              <a:t>Assessment</a:t>
            </a:r>
            <a:r>
              <a:rPr lang="it-IT" sz="2000" dirty="0" smtClean="0"/>
              <a:t> </a:t>
            </a:r>
            <a:r>
              <a:rPr lang="it-IT" sz="2000" dirty="0"/>
              <a:t>(LCA) si propone di valutare gli effetti ambientali di </a:t>
            </a:r>
            <a:r>
              <a:rPr lang="it-IT" sz="2000" dirty="0" smtClean="0"/>
              <a:t>un prodotto lungo </a:t>
            </a:r>
            <a:r>
              <a:rPr lang="it-IT" sz="2000" dirty="0"/>
              <a:t>tutto il proprio ciclo di </a:t>
            </a:r>
            <a:r>
              <a:rPr lang="it-IT" sz="2000" dirty="0" smtClean="0"/>
              <a:t>vita.</a:t>
            </a:r>
          </a:p>
          <a:p>
            <a:pPr algn="just"/>
            <a:r>
              <a:rPr lang="it-IT" sz="20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Le procedure sono descritte nelle norme standard ISO 14040 e si articolano in 4 fasi distinte:</a:t>
            </a:r>
          </a:p>
          <a:p>
            <a:pPr marL="342900" indent="-1397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0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1) Definizione degli obiettivi</a:t>
            </a:r>
          </a:p>
          <a:p>
            <a:pPr marL="342900" indent="-1397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0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2) Inventario dei consumi di MP ed energia:</a:t>
            </a:r>
          </a:p>
          <a:p>
            <a:pPr marL="342900" indent="-1397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0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   emissioni in aria, acqua, suolo...formazione di effluenti e residui solidi</a:t>
            </a:r>
          </a:p>
          <a:p>
            <a:pPr marL="342900" indent="-1397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0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3) Valutazione dell’impatto ambientale tramite diversi parametri ecologici</a:t>
            </a:r>
          </a:p>
          <a:p>
            <a:pPr marL="342900" indent="-1397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0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4) Interpretazione dei risultati tenendo conto dei margini di    incertezza nelle assunzioni di partenza e verificando la sensitività   dei risultati a prefissati intervalli di variazione</a:t>
            </a:r>
          </a:p>
        </p:txBody>
      </p:sp>
      <p:sp>
        <p:nvSpPr>
          <p:cNvPr id="36866" name="Shape 125"/>
          <p:cNvSpPr txBox="1">
            <a:spLocks noGrp="1"/>
          </p:cNvSpPr>
          <p:nvPr>
            <p:ph type="title"/>
          </p:nvPr>
        </p:nvSpPr>
        <p:spPr>
          <a:xfrm>
            <a:off x="293688" y="-58738"/>
            <a:ext cx="8229600" cy="993776"/>
          </a:xfrm>
        </p:spPr>
        <p:txBody>
          <a:bodyPr/>
          <a:lstStyle/>
          <a:p>
            <a:pPr indent="2540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4000" b="1" smtClean="0">
                <a:solidFill>
                  <a:srgbClr val="FF0000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    </a:t>
            </a:r>
            <a:r>
              <a:rPr lang="it-IT" sz="4000" b="1" smtClean="0">
                <a:solidFill>
                  <a:schemeClr val="bg2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Life-Cycle Assessment (LCA)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Text Box 3"/>
          <p:cNvSpPr txBox="1">
            <a:spLocks noGrp="1"/>
          </p:cNvSpPr>
          <p:nvPr>
            <p:ph type="body" idx="4294967295"/>
          </p:nvPr>
        </p:nvSpPr>
        <p:spPr>
          <a:xfrm>
            <a:off x="179388" y="2571750"/>
            <a:ext cx="8229600" cy="3394075"/>
          </a:xfrm>
        </p:spPr>
        <p:txBody>
          <a:bodyPr/>
          <a:lstStyle/>
          <a:p>
            <a:r>
              <a:rPr lang="it-IT" sz="6600" smtClean="0">
                <a:solidFill>
                  <a:schemeClr val="bg2"/>
                </a:solidFill>
                <a:latin typeface="Elephant" pitchFamily="18" charset="0"/>
                <a:cs typeface="Arial" charset="0"/>
              </a:rPr>
              <a:t>DIETA GIORNALIERA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hape 130"/>
          <p:cNvSpPr txBox="1">
            <a:spLocks noChangeArrowheads="1"/>
          </p:cNvSpPr>
          <p:nvPr/>
        </p:nvSpPr>
        <p:spPr bwMode="auto">
          <a:xfrm>
            <a:off x="1979712" y="149163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it-IT" sz="1800" b="1" dirty="0" smtClean="0">
                <a:solidFill>
                  <a:srgbClr val="FF0000"/>
                </a:solidFill>
              </a:rPr>
              <a:t>Colazione</a:t>
            </a:r>
            <a:endParaRPr lang="it-IT" sz="1800" b="1" dirty="0">
              <a:solidFill>
                <a:srgbClr val="FF0000"/>
              </a:solidFill>
            </a:endParaRPr>
          </a:p>
        </p:txBody>
      </p:sp>
      <p:graphicFrame>
        <p:nvGraphicFramePr>
          <p:cNvPr id="131" name="Shape 131"/>
          <p:cNvGraphicFramePr/>
          <p:nvPr>
            <p:extLst>
              <p:ext uri="{D42A27DB-BD31-4B8C-83A1-F6EECF244321}">
                <p14:modId xmlns:p14="http://schemas.microsoft.com/office/powerpoint/2010/main" val="3764728588"/>
              </p:ext>
            </p:extLst>
          </p:nvPr>
        </p:nvGraphicFramePr>
        <p:xfrm>
          <a:off x="296863" y="2128838"/>
          <a:ext cx="7239000" cy="2834490"/>
        </p:xfrm>
        <a:graphic>
          <a:graphicData uri="http://schemas.openxmlformats.org/drawingml/2006/table">
            <a:tbl>
              <a:tblPr>
                <a:noFill/>
                <a:tableStyleId>{E53A44FA-3A21-45B0-A029-5C3B7CCFF776}</a:tableStyleId>
              </a:tblPr>
              <a:tblGrid>
                <a:gridCol w="2546945"/>
                <a:gridCol w="2279055"/>
                <a:gridCol w="2413000"/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PRODOTTI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L di H</a:t>
                      </a:r>
                      <a:r>
                        <a:rPr lang="en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0 </a:t>
                      </a:r>
                    </a:p>
                    <a:p>
                      <a:pPr>
                        <a:buNone/>
                      </a:pPr>
                      <a:r>
                        <a:rPr lang="en" b="1" dirty="0" smtClean="0">
                          <a:solidFill>
                            <a:srgbClr val="FF0000"/>
                          </a:solidFill>
                        </a:rPr>
                        <a:t>consumati</a:t>
                      </a:r>
                      <a:endParaRPr lang="en" b="1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Kg di CO</a:t>
                      </a:r>
                      <a:r>
                        <a:rPr lang="en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emessi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dirty="0"/>
                        <a:t>3 fette di </a:t>
                      </a:r>
                      <a:r>
                        <a:rPr lang="en" dirty="0" smtClean="0"/>
                        <a:t>pane (70,8g</a:t>
                      </a:r>
                      <a:r>
                        <a:rPr lang="en" dirty="0"/>
                        <a:t>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dirty="0"/>
                        <a:t>98,412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dirty="0"/>
                        <a:t>0,077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dirty="0"/>
                        <a:t>Latte (</a:t>
                      </a:r>
                      <a:r>
                        <a:rPr lang="en" dirty="0" smtClean="0"/>
                        <a:t>250mL)</a:t>
                      </a:r>
                      <a:endParaRPr lang="en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258,25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0,06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dirty="0"/>
                        <a:t>3 </a:t>
                      </a:r>
                      <a:r>
                        <a:rPr lang="en" dirty="0" smtClean="0"/>
                        <a:t>biscotti (</a:t>
                      </a:r>
                      <a:r>
                        <a:rPr lang="en" dirty="0"/>
                        <a:t>39g)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107,172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0,090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dirty="0"/>
                        <a:t>3 cucchiai di </a:t>
                      </a:r>
                      <a:r>
                        <a:rPr lang="en" dirty="0" smtClean="0"/>
                        <a:t>marmellata (</a:t>
                      </a:r>
                      <a:r>
                        <a:rPr lang="en" dirty="0"/>
                        <a:t>60g)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80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dirty="0"/>
                        <a:t>0,50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37916" name="Shape 132"/>
          <p:cNvSpPr txBox="1">
            <a:spLocks noChangeArrowheads="1"/>
          </p:cNvSpPr>
          <p:nvPr/>
        </p:nvSpPr>
        <p:spPr bwMode="auto">
          <a:xfrm>
            <a:off x="403224" y="430323"/>
            <a:ext cx="8170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defRPr/>
            </a:pPr>
            <a:r>
              <a:rPr lang="it-IT" sz="2000" b="1" u="sng" dirty="0" smtClean="0">
                <a:solidFill>
                  <a:schemeClr val="bg2">
                    <a:lumMod val="75000"/>
                  </a:schemeClr>
                </a:solidFill>
              </a:rPr>
              <a:t>CALCOLO DELL’IMPATTO AMBIENTALE DELLA NOSTRA ALIMENTAZIONE</a:t>
            </a:r>
          </a:p>
          <a:p>
            <a:pPr>
              <a:defRPr/>
            </a:pPr>
            <a:r>
              <a:rPr lang="it-IT" sz="20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it-IT" sz="1800" b="1" dirty="0" smtClean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it-IT" sz="1800" b="1" i="1" dirty="0" smtClean="0">
                <a:solidFill>
                  <a:schemeClr val="bg2">
                    <a:lumMod val="75000"/>
                  </a:schemeClr>
                </a:solidFill>
              </a:rPr>
              <a:t>PRENDENDO </a:t>
            </a:r>
            <a:r>
              <a:rPr lang="it-IT" sz="1800" b="1" i="1" dirty="0">
                <a:solidFill>
                  <a:schemeClr val="bg2">
                    <a:lumMod val="75000"/>
                  </a:schemeClr>
                </a:solidFill>
              </a:rPr>
              <a:t>IN CONSIDERAZIONE </a:t>
            </a:r>
            <a:r>
              <a:rPr lang="it-IT" sz="1800" b="1" i="1" dirty="0" smtClean="0">
                <a:solidFill>
                  <a:schemeClr val="bg2">
                    <a:lumMod val="75000"/>
                  </a:schemeClr>
                </a:solidFill>
              </a:rPr>
              <a:t>IL MENU GIORNALIERO)</a:t>
            </a:r>
            <a:endParaRPr lang="it-IT" sz="18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005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296816"/>
              </p:ext>
            </p:extLst>
          </p:nvPr>
        </p:nvGraphicFramePr>
        <p:xfrm>
          <a:off x="952500" y="1779661"/>
          <a:ext cx="7239000" cy="2256443"/>
        </p:xfrm>
        <a:graphic>
          <a:graphicData uri="http://schemas.openxmlformats.org/drawingml/2006/table">
            <a:tbl>
              <a:tblPr/>
              <a:tblGrid>
                <a:gridCol w="1809750"/>
                <a:gridCol w="1809750"/>
                <a:gridCol w="1809750"/>
                <a:gridCol w="1809750"/>
              </a:tblGrid>
              <a:tr h="452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H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O di alimenti ed imballaggi (L)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H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O di imballaggi (%)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CO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di alimenti ed imballaggi (kg)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CO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di imballaggi (%)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6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543,834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0,56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0,28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2,13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2627784" y="627534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TOTALE Colazione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hape 142"/>
          <p:cNvSpPr txBox="1">
            <a:spLocks noChangeArrowheads="1"/>
          </p:cNvSpPr>
          <p:nvPr/>
        </p:nvSpPr>
        <p:spPr bwMode="auto">
          <a:xfrm>
            <a:off x="2915816" y="434163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it-IT" sz="1800" b="1" dirty="0" smtClean="0">
                <a:solidFill>
                  <a:srgbClr val="FF0000"/>
                </a:solidFill>
              </a:rPr>
              <a:t>Spuntino di metà mattina</a:t>
            </a:r>
            <a:endParaRPr lang="it-IT" sz="1800" b="1" dirty="0">
              <a:solidFill>
                <a:srgbClr val="FF0000"/>
              </a:solidFill>
            </a:endParaRPr>
          </a:p>
        </p:txBody>
      </p:sp>
      <p:graphicFrame>
        <p:nvGraphicFramePr>
          <p:cNvPr id="143" name="Shape 143"/>
          <p:cNvGraphicFramePr/>
          <p:nvPr>
            <p:extLst>
              <p:ext uri="{D42A27DB-BD31-4B8C-83A1-F6EECF244321}">
                <p14:modId xmlns:p14="http://schemas.microsoft.com/office/powerpoint/2010/main" val="315054709"/>
              </p:ext>
            </p:extLst>
          </p:nvPr>
        </p:nvGraphicFramePr>
        <p:xfrm>
          <a:off x="1043608" y="876300"/>
          <a:ext cx="7239000" cy="1805990"/>
        </p:xfrm>
        <a:graphic>
          <a:graphicData uri="http://schemas.openxmlformats.org/drawingml/2006/table">
            <a:tbl>
              <a:tblPr>
                <a:noFill/>
                <a:tableStyleId>{67793E8D-5BC3-44F6-8245-A4EB06431059}</a:tableStyleId>
              </a:tblPr>
              <a:tblGrid>
                <a:gridCol w="2413000"/>
                <a:gridCol w="2413000"/>
                <a:gridCol w="2413000"/>
              </a:tblGrid>
              <a:tr h="8916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PRODOTTI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L di H</a:t>
                      </a:r>
                      <a:r>
                        <a:rPr lang="en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0 </a:t>
                      </a:r>
                    </a:p>
                    <a:p>
                      <a:pPr>
                        <a:buNone/>
                      </a:pPr>
                      <a:r>
                        <a:rPr lang="en" b="1" dirty="0" smtClean="0">
                          <a:solidFill>
                            <a:srgbClr val="FF0000"/>
                          </a:solidFill>
                        </a:rPr>
                        <a:t>consumati</a:t>
                      </a:r>
                      <a:endParaRPr lang="en" b="1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Kg di CO</a:t>
                      </a:r>
                      <a:r>
                        <a:rPr lang="en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emessi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 smtClean="0"/>
                        <a:t>Merendina (</a:t>
                      </a:r>
                      <a:r>
                        <a:rPr lang="en" b="0" dirty="0"/>
                        <a:t>100g)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/>
                        <a:t>28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/>
                        <a:t>0,23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 smtClean="0"/>
                        <a:t>Succo (200mL)</a:t>
                      </a:r>
                      <a:endParaRPr lang="en" b="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/>
                        <a:t>170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/>
                        <a:t>0,10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graphicFrame>
        <p:nvGraphicFramePr>
          <p:cNvPr id="44073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070647"/>
              </p:ext>
            </p:extLst>
          </p:nvPr>
        </p:nvGraphicFramePr>
        <p:xfrm>
          <a:off x="1043608" y="3219822"/>
          <a:ext cx="7239000" cy="1737300"/>
        </p:xfrm>
        <a:graphic>
          <a:graphicData uri="http://schemas.openxmlformats.org/drawingml/2006/table">
            <a:tbl>
              <a:tblPr/>
              <a:tblGrid>
                <a:gridCol w="1809750"/>
                <a:gridCol w="1809750"/>
                <a:gridCol w="1809750"/>
                <a:gridCol w="1809750"/>
              </a:tblGrid>
              <a:tr h="72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H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O di alimenti ed imballaggi (L)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H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O di imballaggi (%)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CO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di alimenti ed imballaggi (kg)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CO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di imballaggi (%)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198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0,08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0,33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4,8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3952528" y="2785738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TOTALE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hape 149"/>
          <p:cNvSpPr txBox="1">
            <a:spLocks noChangeArrowheads="1"/>
          </p:cNvSpPr>
          <p:nvPr/>
        </p:nvSpPr>
        <p:spPr bwMode="auto">
          <a:xfrm>
            <a:off x="1403648" y="153988"/>
            <a:ext cx="6262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it-IT" sz="1800" b="1" dirty="0" smtClean="0">
                <a:solidFill>
                  <a:srgbClr val="FF0000"/>
                </a:solidFill>
              </a:rPr>
              <a:t>Pranzo</a:t>
            </a:r>
            <a:endParaRPr lang="it-IT" sz="1800" b="1" dirty="0">
              <a:solidFill>
                <a:srgbClr val="FF0000"/>
              </a:solidFill>
            </a:endParaRPr>
          </a:p>
        </p:txBody>
      </p:sp>
      <p:graphicFrame>
        <p:nvGraphicFramePr>
          <p:cNvPr id="46120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291611"/>
              </p:ext>
            </p:extLst>
          </p:nvPr>
        </p:nvGraphicFramePr>
        <p:xfrm>
          <a:off x="1835696" y="585296"/>
          <a:ext cx="5616202" cy="4072393"/>
        </p:xfrm>
        <a:graphic>
          <a:graphicData uri="http://schemas.openxmlformats.org/drawingml/2006/table">
            <a:tbl>
              <a:tblPr/>
              <a:tblGrid>
                <a:gridCol w="2448272"/>
                <a:gridCol w="1633190"/>
                <a:gridCol w="1534740"/>
              </a:tblGrid>
              <a:tr h="4127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PRODOTTI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L di H</a:t>
                      </a:r>
                      <a:r>
                        <a:rPr lang="en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0 </a:t>
                      </a:r>
                    </a:p>
                    <a:p>
                      <a:pPr>
                        <a:buNone/>
                      </a:pPr>
                      <a:r>
                        <a:rPr lang="en" b="1" dirty="0" smtClean="0">
                          <a:solidFill>
                            <a:srgbClr val="FF0000"/>
                          </a:solidFill>
                        </a:rPr>
                        <a:t>consumati</a:t>
                      </a:r>
                      <a:endParaRPr lang="en" b="1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Kg di CO</a:t>
                      </a:r>
                      <a:r>
                        <a:rPr lang="en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emessi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Riso (140g)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0,48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0,07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Carne (125g)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1937,75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0,79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Formaggio stagionale (50g)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253,2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0,24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Acqua naturale (700mL)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7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0,08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Olio di Semi (60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mL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254,04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0,14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Spezie (2g)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14,2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0,01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16" name="Shape 151"/>
          <p:cNvSpPr txBox="1">
            <a:spLocks noChangeArrowheads="1"/>
          </p:cNvSpPr>
          <p:nvPr/>
        </p:nvSpPr>
        <p:spPr bwMode="auto">
          <a:xfrm>
            <a:off x="4859338" y="1203325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endParaRPr lang="it-IT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hape 48"/>
          <p:cNvSpPr txBox="1">
            <a:spLocks noGrp="1"/>
          </p:cNvSpPr>
          <p:nvPr>
            <p:ph type="body" idx="1"/>
          </p:nvPr>
        </p:nvSpPr>
        <p:spPr>
          <a:xfrm>
            <a:off x="457200" y="1244600"/>
            <a:ext cx="8229600" cy="3630613"/>
          </a:xfrm>
        </p:spPr>
        <p:txBody>
          <a:bodyPr/>
          <a:lstStyle/>
          <a:p>
            <a:pPr marL="203200" eaLnBrk="1" hangingPunct="1">
              <a:buClr>
                <a:srgbClr val="00387E"/>
              </a:buClr>
            </a:pPr>
            <a:r>
              <a:rPr lang="it-IT" sz="32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1.Sintesi(breve)circa i dati disponibili sul Global </a:t>
            </a:r>
            <a:r>
              <a:rPr lang="it-IT" sz="3200" dirty="0" err="1" smtClean="0">
                <a:latin typeface="Trebuchet MS" pitchFamily="34" charset="0"/>
                <a:cs typeface="Arial" charset="0"/>
                <a:sym typeface="Trebuchet MS" pitchFamily="34" charset="0"/>
              </a:rPr>
              <a:t>Warming</a:t>
            </a:r>
            <a:r>
              <a:rPr lang="it-IT" sz="32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 </a:t>
            </a:r>
            <a:r>
              <a:rPr lang="it-IT" sz="3200" dirty="0" err="1" smtClean="0">
                <a:latin typeface="Trebuchet MS" pitchFamily="34" charset="0"/>
                <a:cs typeface="Arial" charset="0"/>
                <a:sym typeface="Trebuchet MS" pitchFamily="34" charset="0"/>
              </a:rPr>
              <a:t>Potential</a:t>
            </a:r>
            <a:r>
              <a:rPr lang="it-IT" sz="32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 associato alla produzione di diversi alimenti</a:t>
            </a:r>
          </a:p>
          <a:p>
            <a:pPr marL="717550" indent="-514350" eaLnBrk="1" hangingPunct="1">
              <a:buClr>
                <a:srgbClr val="00387E"/>
              </a:buClr>
              <a:buFont typeface="+mj-lt"/>
              <a:buAutoNum type="arabicPeriod"/>
            </a:pPr>
            <a:endParaRPr lang="it-IT" sz="3200" dirty="0" smtClean="0">
              <a:solidFill>
                <a:srgbClr val="00387E"/>
              </a:solidFill>
              <a:latin typeface="Trebuchet MS" pitchFamily="34" charset="0"/>
              <a:cs typeface="Arial" charset="0"/>
              <a:sym typeface="Trebuchet MS" pitchFamily="34" charset="0"/>
            </a:endParaRPr>
          </a:p>
          <a:p>
            <a:pPr marL="203200" eaLnBrk="1" hangingPunct="1">
              <a:buClr>
                <a:srgbClr val="00387E"/>
              </a:buClr>
            </a:pPr>
            <a:r>
              <a:rPr lang="it-IT" sz="32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2.Stima dell’impatto ambientale della cosiddetta dieta quotidiana</a:t>
            </a:r>
          </a:p>
        </p:txBody>
      </p:sp>
      <p:sp>
        <p:nvSpPr>
          <p:cNvPr id="12290" name="Shape 49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993775"/>
          </a:xfrm>
        </p:spPr>
        <p:txBody>
          <a:bodyPr/>
          <a:lstStyle/>
          <a:p>
            <a:pPr indent="2540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4000" b="1" u="sng" smtClean="0">
                <a:solidFill>
                  <a:srgbClr val="00387E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Obiettivi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" name="Shape 156"/>
          <p:cNvGraphicFramePr/>
          <p:nvPr>
            <p:extLst>
              <p:ext uri="{D42A27DB-BD31-4B8C-83A1-F6EECF244321}">
                <p14:modId xmlns:p14="http://schemas.microsoft.com/office/powerpoint/2010/main" val="2249936186"/>
              </p:ext>
            </p:extLst>
          </p:nvPr>
        </p:nvGraphicFramePr>
        <p:xfrm>
          <a:off x="952500" y="1119188"/>
          <a:ext cx="7239000" cy="2214825"/>
        </p:xfrm>
        <a:graphic>
          <a:graphicData uri="http://schemas.openxmlformats.org/drawingml/2006/table">
            <a:tbl>
              <a:tblPr>
                <a:noFill/>
                <a:tableStyleId>{8E4DA2B9-8A69-4B44-B338-3FCAAA3C2D52}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43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H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O di alimenti ed imballaggi (L)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H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O di imballaggi (%)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CO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di alimenti ed imballaggi (kg)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CO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di imballaggi (%)</a:t>
                      </a:r>
                    </a:p>
                  </a:txBody>
                  <a:tcPr marL="91425" marR="91425" marT="91425" marB="91425" horzOverflow="overflow"/>
                </a:tc>
              </a:tr>
              <a:tr h="7812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/>
                        <a:t>2466,67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/>
                        <a:t>0,04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/>
                        <a:t>1,33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/>
                        <a:t>1,06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3476188" y="339502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TOTALE Pranzo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hape 161"/>
          <p:cNvSpPr txBox="1">
            <a:spLocks noChangeArrowheads="1"/>
          </p:cNvSpPr>
          <p:nvPr/>
        </p:nvSpPr>
        <p:spPr bwMode="auto">
          <a:xfrm>
            <a:off x="2915816" y="1905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Merenda</a:t>
            </a:r>
            <a:endParaRPr lang="it-IT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62" name="Shape 162"/>
          <p:cNvGraphicFramePr/>
          <p:nvPr>
            <p:extLst>
              <p:ext uri="{D42A27DB-BD31-4B8C-83A1-F6EECF244321}">
                <p14:modId xmlns:p14="http://schemas.microsoft.com/office/powerpoint/2010/main" val="647944333"/>
              </p:ext>
            </p:extLst>
          </p:nvPr>
        </p:nvGraphicFramePr>
        <p:xfrm>
          <a:off x="1115616" y="843558"/>
          <a:ext cx="7239000" cy="1806856"/>
        </p:xfrm>
        <a:graphic>
          <a:graphicData uri="http://schemas.openxmlformats.org/drawingml/2006/table">
            <a:tbl>
              <a:tblPr>
                <a:noFill/>
                <a:tableStyleId>{DD66A5C2-2B39-449D-AD21-00CB497B21E8}</a:tableStyleId>
              </a:tblPr>
              <a:tblGrid>
                <a:gridCol w="2413000"/>
                <a:gridCol w="2413000"/>
                <a:gridCol w="2413000"/>
              </a:tblGrid>
              <a:tr h="81341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PRODOTTI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L di H</a:t>
                      </a:r>
                      <a:r>
                        <a:rPr lang="en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0 </a:t>
                      </a:r>
                    </a:p>
                    <a:p>
                      <a:pPr>
                        <a:buNone/>
                      </a:pPr>
                      <a:r>
                        <a:rPr lang="en" b="1" dirty="0" smtClean="0">
                          <a:solidFill>
                            <a:srgbClr val="FF0000"/>
                          </a:solidFill>
                        </a:rPr>
                        <a:t>consumati</a:t>
                      </a:r>
                      <a:endParaRPr lang="en" b="1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Kg di CO</a:t>
                      </a:r>
                      <a:r>
                        <a:rPr lang="en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emessi</a:t>
                      </a:r>
                    </a:p>
                  </a:txBody>
                  <a:tcPr marL="91425" marR="91425" marT="91425" marB="91425"/>
                </a:tc>
              </a:tr>
              <a:tr h="4967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 smtClean="0"/>
                        <a:t>Arance (</a:t>
                      </a:r>
                      <a:r>
                        <a:rPr lang="en" b="0" dirty="0"/>
                        <a:t>150g)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/>
                        <a:t>42,15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/>
                        <a:t>0,08</a:t>
                      </a:r>
                    </a:p>
                  </a:txBody>
                  <a:tcPr marL="91425" marR="91425" marT="91425" marB="91425"/>
                </a:tc>
              </a:tr>
              <a:tr h="4967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 smtClean="0"/>
                        <a:t>Acqua (300mL) </a:t>
                      </a:r>
                      <a:endParaRPr lang="en" b="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/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/>
                        <a:t>0,05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graphicFrame>
        <p:nvGraphicFramePr>
          <p:cNvPr id="5021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947718"/>
              </p:ext>
            </p:extLst>
          </p:nvPr>
        </p:nvGraphicFramePr>
        <p:xfrm>
          <a:off x="1115615" y="3075806"/>
          <a:ext cx="7166992" cy="1737300"/>
        </p:xfrm>
        <a:graphic>
          <a:graphicData uri="http://schemas.openxmlformats.org/drawingml/2006/table">
            <a:tbl>
              <a:tblPr/>
              <a:tblGrid>
                <a:gridCol w="1737742"/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H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O di alimenti ed imballaggi (L)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H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O di imballaggi (%)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CO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di alimenti ed imballaggi (kg)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CO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di imballaggi (%)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45,15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0,17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0,13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1,7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4158509" y="271576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TOTALE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hape 168"/>
          <p:cNvSpPr txBox="1">
            <a:spLocks noChangeArrowheads="1"/>
          </p:cNvSpPr>
          <p:nvPr/>
        </p:nvSpPr>
        <p:spPr bwMode="auto">
          <a:xfrm>
            <a:off x="273050" y="130175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endParaRPr lang="it-IT" b="1" dirty="0"/>
          </a:p>
        </p:txBody>
      </p:sp>
      <p:graphicFrame>
        <p:nvGraphicFramePr>
          <p:cNvPr id="52271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93291"/>
              </p:ext>
            </p:extLst>
          </p:nvPr>
        </p:nvGraphicFramePr>
        <p:xfrm>
          <a:off x="899592" y="705140"/>
          <a:ext cx="7416824" cy="2194440"/>
        </p:xfrm>
        <a:graphic>
          <a:graphicData uri="http://schemas.openxmlformats.org/drawingml/2006/table">
            <a:tbl>
              <a:tblPr/>
              <a:tblGrid>
                <a:gridCol w="2328862"/>
                <a:gridCol w="2327275"/>
                <a:gridCol w="2760687"/>
              </a:tblGrid>
              <a:tr h="3317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600" b="1" dirty="0">
                          <a:solidFill>
                            <a:srgbClr val="FF0000"/>
                          </a:solidFill>
                        </a:rPr>
                        <a:t>PRODOTTI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 b="1" dirty="0">
                          <a:solidFill>
                            <a:srgbClr val="FF0000"/>
                          </a:solidFill>
                        </a:rPr>
                        <a:t>L di H20 </a:t>
                      </a:r>
                    </a:p>
                    <a:p>
                      <a:pPr>
                        <a:buNone/>
                      </a:pPr>
                      <a:r>
                        <a:rPr lang="en" sz="1600" b="1" dirty="0" smtClean="0">
                          <a:solidFill>
                            <a:srgbClr val="FF0000"/>
                          </a:solidFill>
                        </a:rPr>
                        <a:t>consumati</a:t>
                      </a:r>
                      <a:endParaRPr lang="en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 b="1" dirty="0">
                          <a:solidFill>
                            <a:srgbClr val="FF0000"/>
                          </a:solidFill>
                        </a:rPr>
                        <a:t>Kg di CO2 </a:t>
                      </a:r>
                    </a:p>
                    <a:p>
                      <a:pPr>
                        <a:buNone/>
                      </a:pPr>
                      <a:r>
                        <a:rPr lang="en" sz="1600" b="1" dirty="0">
                          <a:solidFill>
                            <a:srgbClr val="FF0000"/>
                          </a:solidFill>
                        </a:rPr>
                        <a:t>emessi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Fette di pane (47,2g)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65,61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0,05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Succo(200mL)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170 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0,10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 Cucchiai di marmellata (40g)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53,3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0,04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270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240042"/>
              </p:ext>
            </p:extLst>
          </p:nvPr>
        </p:nvGraphicFramePr>
        <p:xfrm>
          <a:off x="899592" y="3291830"/>
          <a:ext cx="7416800" cy="1706820"/>
        </p:xfrm>
        <a:graphic>
          <a:graphicData uri="http://schemas.openxmlformats.org/drawingml/2006/table">
            <a:tbl>
              <a:tblPr/>
              <a:tblGrid>
                <a:gridCol w="1854200"/>
                <a:gridCol w="1854200"/>
                <a:gridCol w="1854200"/>
                <a:gridCol w="1854200"/>
              </a:tblGrid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H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O di alimenti ed imballaggi (L)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H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O di imballaggi (%)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CO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di alimenti ed imballaggi (kg)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CO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di imballaggi (%)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288,91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0,51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0,19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2,3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3930650" y="2859782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TOTALE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203848" y="26749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Merenda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</a:rPr>
              <a:t>alternativa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hape 175"/>
          <p:cNvSpPr txBox="1">
            <a:spLocks noChangeArrowheads="1"/>
          </p:cNvSpPr>
          <p:nvPr/>
        </p:nvSpPr>
        <p:spPr bwMode="auto">
          <a:xfrm>
            <a:off x="1475656" y="242334"/>
            <a:ext cx="6056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Cena</a:t>
            </a:r>
            <a:endParaRPr lang="it-IT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76" name="Shape 176"/>
          <p:cNvGraphicFramePr/>
          <p:nvPr>
            <p:extLst>
              <p:ext uri="{D42A27DB-BD31-4B8C-83A1-F6EECF244321}">
                <p14:modId xmlns:p14="http://schemas.microsoft.com/office/powerpoint/2010/main" val="1731990629"/>
              </p:ext>
            </p:extLst>
          </p:nvPr>
        </p:nvGraphicFramePr>
        <p:xfrm>
          <a:off x="1115616" y="1059582"/>
          <a:ext cx="7239000" cy="3118125"/>
        </p:xfrm>
        <a:graphic>
          <a:graphicData uri="http://schemas.openxmlformats.org/drawingml/2006/table">
            <a:tbl>
              <a:tblPr>
                <a:noFill/>
                <a:tableStyleId>{A8B7C2D5-F909-45B0-BF3D-00B28AB7DA46}</a:tableStyleId>
              </a:tblPr>
              <a:tblGrid>
                <a:gridCol w="2413000"/>
                <a:gridCol w="2413000"/>
                <a:gridCol w="2413000"/>
              </a:tblGrid>
              <a:tr h="8322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PRODOTTI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L di H</a:t>
                      </a:r>
                      <a:r>
                        <a:rPr lang="en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0 </a:t>
                      </a:r>
                    </a:p>
                    <a:p>
                      <a:pPr>
                        <a:buNone/>
                      </a:pPr>
                      <a:r>
                        <a:rPr lang="en" b="1" dirty="0" smtClean="0">
                          <a:solidFill>
                            <a:srgbClr val="FF0000"/>
                          </a:solidFill>
                        </a:rPr>
                        <a:t>consumati</a:t>
                      </a:r>
                      <a:endParaRPr lang="en" b="1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Kg di CO</a:t>
                      </a:r>
                      <a:r>
                        <a:rPr lang="en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emessi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 smtClean="0"/>
                        <a:t>Riso (</a:t>
                      </a:r>
                      <a:r>
                        <a:rPr lang="en" b="0" dirty="0"/>
                        <a:t>100g)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/>
                        <a:t>344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/>
                        <a:t>0,052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/>
                        <a:t>Pesce </a:t>
                      </a:r>
                      <a:r>
                        <a:rPr lang="en" b="0" dirty="0" smtClean="0"/>
                        <a:t>pescato (</a:t>
                      </a:r>
                      <a:r>
                        <a:rPr lang="en" b="0" dirty="0"/>
                        <a:t>150g)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/>
                        <a:t>0,204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 smtClean="0"/>
                        <a:t>Acqua (</a:t>
                      </a:r>
                      <a:r>
                        <a:rPr lang="en" b="0" dirty="0"/>
                        <a:t>1,5L)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/>
                        <a:t>10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/>
                        <a:t>0,18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/>
                        <a:t>Olio di </a:t>
                      </a:r>
                      <a:r>
                        <a:rPr lang="en" b="0" dirty="0" smtClean="0"/>
                        <a:t>mais (60mL)</a:t>
                      </a:r>
                      <a:endParaRPr lang="en" b="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/>
                        <a:t>254,04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/>
                        <a:t>0,14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 smtClean="0"/>
                        <a:t>Insalata (</a:t>
                      </a:r>
                      <a:r>
                        <a:rPr lang="en" b="0" dirty="0"/>
                        <a:t>75g)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/>
                        <a:t>17,85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/>
                        <a:t>0,06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41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784752"/>
              </p:ext>
            </p:extLst>
          </p:nvPr>
        </p:nvGraphicFramePr>
        <p:xfrm>
          <a:off x="611560" y="1563638"/>
          <a:ext cx="7732713" cy="2167543"/>
        </p:xfrm>
        <a:graphic>
          <a:graphicData uri="http://schemas.openxmlformats.org/drawingml/2006/table">
            <a:tbl>
              <a:tblPr/>
              <a:tblGrid>
                <a:gridCol w="1885950"/>
                <a:gridCol w="1979613"/>
                <a:gridCol w="1933575"/>
                <a:gridCol w="1933575"/>
              </a:tblGrid>
              <a:tr h="127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H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O di alimenti ed imballaggi (L)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H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O di imballaggi (%)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CO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di alimenti ed imballaggi (kg)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CO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di imballaggi (%)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7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625,89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0,05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0,63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1,3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3563888" y="617115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TOTALE Cena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hape 186"/>
          <p:cNvSpPr txBox="1">
            <a:spLocks noChangeArrowheads="1"/>
          </p:cNvSpPr>
          <p:nvPr/>
        </p:nvSpPr>
        <p:spPr bwMode="auto">
          <a:xfrm>
            <a:off x="2627784" y="195486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it-IT" sz="2000" b="1" dirty="0">
                <a:solidFill>
                  <a:srgbClr val="FF0000"/>
                </a:solidFill>
              </a:rPr>
              <a:t>Cena </a:t>
            </a:r>
            <a:r>
              <a:rPr lang="it-IT" sz="2000" b="1" dirty="0" smtClean="0">
                <a:solidFill>
                  <a:srgbClr val="FF0000"/>
                </a:solidFill>
              </a:rPr>
              <a:t>alternativa</a:t>
            </a:r>
            <a:endParaRPr lang="it-IT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87" name="Shape 187"/>
          <p:cNvGraphicFramePr/>
          <p:nvPr>
            <p:extLst>
              <p:ext uri="{D42A27DB-BD31-4B8C-83A1-F6EECF244321}">
                <p14:modId xmlns:p14="http://schemas.microsoft.com/office/powerpoint/2010/main" val="8044390"/>
              </p:ext>
            </p:extLst>
          </p:nvPr>
        </p:nvGraphicFramePr>
        <p:xfrm>
          <a:off x="1043608" y="756832"/>
          <a:ext cx="7239000" cy="1861854"/>
        </p:xfrm>
        <a:graphic>
          <a:graphicData uri="http://schemas.openxmlformats.org/drawingml/2006/table">
            <a:tbl>
              <a:tblPr>
                <a:noFill/>
                <a:tableStyleId>{8EAAFBA4-98E1-48C1-8E65-8D42B505EC26}</a:tableStyleId>
              </a:tblPr>
              <a:tblGrid>
                <a:gridCol w="2413000"/>
                <a:gridCol w="2413000"/>
                <a:gridCol w="2413000"/>
              </a:tblGrid>
              <a:tr h="94751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PRODOTTI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L di H</a:t>
                      </a:r>
                      <a:r>
                        <a:rPr lang="en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0 </a:t>
                      </a:r>
                    </a:p>
                    <a:p>
                      <a:pPr>
                        <a:buNone/>
                      </a:pPr>
                      <a:r>
                        <a:rPr lang="en" b="1" dirty="0" smtClean="0">
                          <a:solidFill>
                            <a:srgbClr val="FF0000"/>
                          </a:solidFill>
                        </a:rPr>
                        <a:t>consumati</a:t>
                      </a:r>
                      <a:endParaRPr lang="en" b="1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Kg di CO</a:t>
                      </a:r>
                      <a:r>
                        <a:rPr lang="en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emessi</a:t>
                      </a:r>
                    </a:p>
                  </a:txBody>
                  <a:tcPr marL="91425" marR="91425" marT="91425" marB="91425"/>
                </a:tc>
              </a:tr>
              <a:tr h="3797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/>
                        <a:t>Pizza (</a:t>
                      </a:r>
                      <a:r>
                        <a:rPr lang="en" b="0" dirty="0" smtClean="0"/>
                        <a:t>1hg)</a:t>
                      </a:r>
                      <a:endParaRPr lang="en" b="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/>
                        <a:t>114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/>
                        <a:t>0,13</a:t>
                      </a:r>
                    </a:p>
                  </a:txBody>
                  <a:tcPr marL="91425" marR="91425" marT="91425" marB="91425"/>
                </a:tc>
              </a:tr>
              <a:tr h="264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 smtClean="0"/>
                        <a:t>Acqua (</a:t>
                      </a:r>
                      <a:r>
                        <a:rPr lang="en" b="0" dirty="0"/>
                        <a:t>1,5L)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/>
                        <a:t>10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/>
                        <a:t>0,18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graphicFrame>
        <p:nvGraphicFramePr>
          <p:cNvPr id="58409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725086"/>
              </p:ext>
            </p:extLst>
          </p:nvPr>
        </p:nvGraphicFramePr>
        <p:xfrm>
          <a:off x="971600" y="3075805"/>
          <a:ext cx="7239000" cy="1737300"/>
        </p:xfrm>
        <a:graphic>
          <a:graphicData uri="http://schemas.openxmlformats.org/drawingml/2006/table">
            <a:tbl>
              <a:tblPr/>
              <a:tblGrid>
                <a:gridCol w="1809750"/>
                <a:gridCol w="1809750"/>
                <a:gridCol w="1809750"/>
                <a:gridCol w="1809750"/>
              </a:tblGrid>
              <a:tr h="10641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H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O di alimenti ed imballaggi (L)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H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O di imballaggi (%)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CO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di alimenti ed imballaggi (kg)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CO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di imballaggi (%)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124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16,40 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0,31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23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3635896" y="271576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TOTALE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hape 193"/>
          <p:cNvSpPr txBox="1">
            <a:spLocks noChangeArrowheads="1"/>
          </p:cNvSpPr>
          <p:nvPr/>
        </p:nvSpPr>
        <p:spPr bwMode="auto">
          <a:xfrm>
            <a:off x="2483768" y="339502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it-IT" sz="2000" b="1" dirty="0">
                <a:solidFill>
                  <a:srgbClr val="FF0000"/>
                </a:solidFill>
              </a:rPr>
              <a:t>Cena </a:t>
            </a:r>
            <a:r>
              <a:rPr lang="it-IT" sz="2000" b="1" dirty="0" smtClean="0">
                <a:solidFill>
                  <a:srgbClr val="FF0000"/>
                </a:solidFill>
              </a:rPr>
              <a:t>alternativa</a:t>
            </a:r>
            <a:endParaRPr lang="it-IT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94" name="Shape 194"/>
          <p:cNvGraphicFramePr/>
          <p:nvPr>
            <p:extLst>
              <p:ext uri="{D42A27DB-BD31-4B8C-83A1-F6EECF244321}">
                <p14:modId xmlns:p14="http://schemas.microsoft.com/office/powerpoint/2010/main" val="3126043793"/>
              </p:ext>
            </p:extLst>
          </p:nvPr>
        </p:nvGraphicFramePr>
        <p:xfrm>
          <a:off x="1043608" y="915566"/>
          <a:ext cx="7239000" cy="1645830"/>
        </p:xfrm>
        <a:graphic>
          <a:graphicData uri="http://schemas.openxmlformats.org/drawingml/2006/table">
            <a:tbl>
              <a:tblPr>
                <a:noFill/>
                <a:tableStyleId>{81567F16-0EBC-4392-B951-3AADFEFFC297}</a:tableStyleId>
              </a:tblPr>
              <a:tblGrid>
                <a:gridCol w="2413000"/>
                <a:gridCol w="2413000"/>
                <a:gridCol w="2413000"/>
              </a:tblGrid>
              <a:tr h="57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PRODOTTI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L di H</a:t>
                      </a:r>
                      <a:r>
                        <a:rPr lang="en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0 </a:t>
                      </a:r>
                    </a:p>
                    <a:p>
                      <a:pPr>
                        <a:buNone/>
                      </a:pPr>
                      <a:r>
                        <a:rPr lang="en" b="1" dirty="0" smtClean="0">
                          <a:solidFill>
                            <a:srgbClr val="FF0000"/>
                          </a:solidFill>
                        </a:rPr>
                        <a:t>consumati</a:t>
                      </a:r>
                      <a:endParaRPr lang="en" b="1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Kg di CO</a:t>
                      </a:r>
                      <a:r>
                        <a:rPr lang="en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emessi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 smtClean="0"/>
                        <a:t>Carne bovina 300g</a:t>
                      </a:r>
                      <a:endParaRPr lang="en" b="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/>
                        <a:t>4650,6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/>
                        <a:t>1,9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/>
                        <a:t>Acqua(1L)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/>
                        <a:t>6,6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0" dirty="0"/>
                        <a:t>0,12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graphicFrame>
        <p:nvGraphicFramePr>
          <p:cNvPr id="6045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165936"/>
              </p:ext>
            </p:extLst>
          </p:nvPr>
        </p:nvGraphicFramePr>
        <p:xfrm>
          <a:off x="1115616" y="3075806"/>
          <a:ext cx="7239000" cy="1737300"/>
        </p:xfrm>
        <a:graphic>
          <a:graphicData uri="http://schemas.openxmlformats.org/drawingml/2006/table">
            <a:tbl>
              <a:tblPr/>
              <a:tblGrid>
                <a:gridCol w="1809750"/>
                <a:gridCol w="1809750"/>
                <a:gridCol w="1809750"/>
                <a:gridCol w="1809750"/>
              </a:tblGrid>
              <a:tr h="808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H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O di alimenti ed imballaggi (L)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H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O di imballaggi (%)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CO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di alimenti ed imballaggi (kg)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Impronta di CO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AA84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di imballaggi (%)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4657,2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0,03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2,02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2,4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3419872" y="2715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TOTALE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395288" y="2066925"/>
            <a:ext cx="8229600" cy="2808288"/>
          </a:xfrm>
        </p:spPr>
        <p:txBody>
          <a:bodyPr/>
          <a:lstStyle/>
          <a:p>
            <a:pPr marL="457200" indent="-342900" eaLnBrk="1" hangingPunct="1">
              <a:lnSpc>
                <a:spcPct val="80000"/>
              </a:lnSpc>
              <a:buClr>
                <a:srgbClr val="00387E"/>
              </a:buClr>
              <a:buSzPct val="167000"/>
              <a:buFontTx/>
              <a:buChar char="•"/>
            </a:pPr>
            <a:endParaRPr lang="it-IT" sz="1600" u="sng" dirty="0" smtClean="0">
              <a:solidFill>
                <a:srgbClr val="00387E"/>
              </a:solidFill>
              <a:latin typeface="Trebuchet MS" pitchFamily="34" charset="0"/>
              <a:cs typeface="Arial" charset="0"/>
              <a:sym typeface="Trebuchet MS" pitchFamily="34" charset="0"/>
            </a:endParaRPr>
          </a:p>
          <a:p>
            <a:pPr marL="457200" indent="-342900" eaLnBrk="1" hangingPunct="1">
              <a:lnSpc>
                <a:spcPct val="80000"/>
              </a:lnSpc>
              <a:buClr>
                <a:srgbClr val="00387E"/>
              </a:buClr>
              <a:buSzPct val="167000"/>
              <a:buFontTx/>
              <a:buChar char="•"/>
            </a:pPr>
            <a:r>
              <a:rPr lang="it-IT" sz="1600" b="1" u="sng" dirty="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LA PLASTICA E I SACCHETTI</a:t>
            </a:r>
          </a:p>
          <a:p>
            <a:pPr marL="457200" indent="-342900" eaLnBrk="1" hangingPunct="1">
              <a:lnSpc>
                <a:spcPct val="80000"/>
              </a:lnSpc>
              <a:buClr>
                <a:srgbClr val="00387E"/>
              </a:buClr>
              <a:buFont typeface="Trebuchet MS" pitchFamily="34" charset="0"/>
              <a:buNone/>
            </a:pPr>
            <a:endParaRPr lang="it-IT" sz="1800" b="1" dirty="0" smtClean="0">
              <a:latin typeface="Trebuchet MS" pitchFamily="34" charset="0"/>
              <a:cs typeface="Arial" charset="0"/>
              <a:sym typeface="Trebuchet MS" pitchFamily="34" charset="0"/>
            </a:endParaRPr>
          </a:p>
          <a:p>
            <a:pPr marL="457200" indent="-342900" algn="just" eaLnBrk="1" hangingPunct="1">
              <a:lnSpc>
                <a:spcPct val="80000"/>
              </a:lnSpc>
              <a:buClr>
                <a:srgbClr val="00387E"/>
              </a:buClr>
              <a:buFont typeface="Trebuchet MS" pitchFamily="34" charset="0"/>
              <a:buNone/>
            </a:pPr>
            <a:r>
              <a:rPr lang="it-IT" sz="1800" b="1" dirty="0" smtClean="0">
                <a:latin typeface="Trebuchet MS" pitchFamily="34" charset="0"/>
                <a:cs typeface="Arial" charset="0"/>
                <a:sym typeface="Trebuchet MS" pitchFamily="34" charset="0"/>
              </a:rPr>
              <a:t>L’uso della plastica e dei suoi derivati è cresciuto notevolmente negli ultimi 40 anni, trend che si riflette sulla composizione del rifiuto marino.</a:t>
            </a:r>
          </a:p>
          <a:p>
            <a:pPr marL="457200" indent="-342900" algn="just" eaLnBrk="1" hangingPunct="1">
              <a:lnSpc>
                <a:spcPct val="80000"/>
              </a:lnSpc>
              <a:buClr>
                <a:srgbClr val="00387E"/>
              </a:buClr>
              <a:buFont typeface="Trebuchet MS" pitchFamily="34" charset="0"/>
              <a:buNone/>
            </a:pPr>
            <a:r>
              <a:rPr lang="it-IT" sz="1800" b="1" dirty="0" smtClean="0">
                <a:latin typeface="Trebuchet MS" pitchFamily="34" charset="0"/>
                <a:cs typeface="Arial" charset="0"/>
                <a:sym typeface="Trebuchet MS" pitchFamily="34" charset="0"/>
              </a:rPr>
              <a:t>Diverse fonti concordano che la plastica rappresenta la frazione merceologica preponderante dei rifiuti in mare(dal 60 all’80% del totale, con punte del 90-95% in alcune regioni secondo </a:t>
            </a:r>
            <a:r>
              <a:rPr lang="it-IT" sz="1800" b="1" i="1" dirty="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l’</a:t>
            </a:r>
            <a:r>
              <a:rPr lang="it-IT" sz="1800" b="1" i="1" dirty="0" err="1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Unep</a:t>
            </a:r>
            <a:r>
              <a:rPr lang="it-IT" sz="1800" b="1" i="1" dirty="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-agenzia per l’ambiente dell’ONU</a:t>
            </a:r>
            <a:r>
              <a:rPr lang="it-IT" sz="1800" b="1" dirty="0" smtClean="0">
                <a:latin typeface="Trebuchet MS" pitchFamily="34" charset="0"/>
                <a:cs typeface="Arial" charset="0"/>
                <a:sym typeface="Trebuchet MS" pitchFamily="34" charset="0"/>
              </a:rPr>
              <a:t>), una presenza particolarmente dannosa per diversi specie animali come cetacei, tartarughe, pesci, uccelli marini </a:t>
            </a:r>
            <a:r>
              <a:rPr lang="it-IT" sz="1800" b="1" dirty="0" err="1" smtClean="0">
                <a:latin typeface="Trebuchet MS" pitchFamily="34" charset="0"/>
                <a:cs typeface="Arial" charset="0"/>
                <a:sym typeface="Trebuchet MS" pitchFamily="34" charset="0"/>
              </a:rPr>
              <a:t>etc</a:t>
            </a:r>
            <a:r>
              <a:rPr lang="it-IT" sz="1800" b="1" dirty="0" smtClean="0">
                <a:latin typeface="Trebuchet MS" pitchFamily="34" charset="0"/>
                <a:cs typeface="Arial" charset="0"/>
                <a:sym typeface="Trebuchet MS" pitchFamily="34" charset="0"/>
              </a:rPr>
              <a:t>…</a:t>
            </a:r>
          </a:p>
        </p:txBody>
      </p:sp>
      <p:sp>
        <p:nvSpPr>
          <p:cNvPr id="60418" name="Shape 201"/>
          <p:cNvSpPr txBox="1">
            <a:spLocks noGrp="1"/>
          </p:cNvSpPr>
          <p:nvPr>
            <p:ph type="title"/>
          </p:nvPr>
        </p:nvSpPr>
        <p:spPr>
          <a:xfrm>
            <a:off x="611188" y="987425"/>
            <a:ext cx="8218487" cy="1200150"/>
          </a:xfrm>
        </p:spPr>
        <p:txBody>
          <a:bodyPr/>
          <a:lstStyle/>
          <a:p>
            <a:pPr indent="254000" algn="ctr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3000" b="1" u="sng" smtClean="0">
                <a:solidFill>
                  <a:schemeClr val="bg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/>
            </a:r>
            <a:br>
              <a:rPr lang="it-IT" sz="3000" b="1" u="sng" smtClean="0">
                <a:solidFill>
                  <a:schemeClr val="bg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</a:br>
            <a:r>
              <a:rPr lang="it-IT" sz="3000" b="1" u="sng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L’IMPATTO AMBIENTALE DELL’IMBALLAGGIO DEGLI ALIMENTI SULL’AMBIENTE MARINO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build="p"/>
      <p:bldP spid="604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hape 207"/>
          <p:cNvSpPr txBox="1">
            <a:spLocks noGrp="1"/>
          </p:cNvSpPr>
          <p:nvPr>
            <p:ph type="body" idx="1"/>
          </p:nvPr>
        </p:nvSpPr>
        <p:spPr>
          <a:xfrm>
            <a:off x="467544" y="545084"/>
            <a:ext cx="8229600" cy="4589463"/>
          </a:xfrm>
        </p:spPr>
        <p:txBody>
          <a:bodyPr/>
          <a:lstStyle/>
          <a:p>
            <a:pPr marL="342900" indent="-139700" algn="just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6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Secondo l’</a:t>
            </a:r>
            <a:r>
              <a:rPr lang="it-IT" sz="2600" dirty="0" err="1" smtClean="0">
                <a:latin typeface="Trebuchet MS" pitchFamily="34" charset="0"/>
                <a:cs typeface="Arial" charset="0"/>
                <a:sym typeface="Trebuchet MS" pitchFamily="34" charset="0"/>
              </a:rPr>
              <a:t>Unep</a:t>
            </a:r>
            <a:r>
              <a:rPr lang="it-IT" sz="26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 e l’Agenzia di protezione ambiente svedese, di 115 specie di mammiferi marini 49 sono a rischio intrappolamento o ingestione di rifiuti marini.</a:t>
            </a:r>
          </a:p>
          <a:p>
            <a:pPr marL="342900" indent="-139700" algn="just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6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I cetacei e i mammiferi marini vengono attratti da questi materiali, spesso di colore acceso.</a:t>
            </a:r>
          </a:p>
          <a:p>
            <a:pPr marL="342900" indent="-139700" algn="just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6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Dai monitoraggi è emerso che elefanti marini, delfini, capodogli, lamantini,111 specie di uccelli marini  su 312 hanno ingerito rifiuti di plastica.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8" descr="invasodiplastic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03438"/>
            <a:ext cx="4052888" cy="304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9" descr="untitl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2932113"/>
            <a:ext cx="331311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10" descr="imagesCATFUWM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0"/>
            <a:ext cx="536416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1043608" y="958120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ECCO GLI ESITI!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hape 54"/>
          <p:cNvSpPr txBox="1">
            <a:spLocks noGrp="1"/>
          </p:cNvSpPr>
          <p:nvPr>
            <p:ph type="body" idx="1"/>
          </p:nvPr>
        </p:nvSpPr>
        <p:spPr>
          <a:xfrm>
            <a:off x="457200" y="757238"/>
            <a:ext cx="8229600" cy="3629025"/>
          </a:xfrm>
        </p:spPr>
        <p:txBody>
          <a:bodyPr/>
          <a:lstStyle/>
          <a:p>
            <a:pPr marL="342900" indent="-139700" eaLnBrk="1" hangingPunct="1">
              <a:buClr>
                <a:srgbClr val="00387E"/>
              </a:buClr>
              <a:buFont typeface="Trebuchet MS" pitchFamily="34" charset="0"/>
              <a:buNone/>
              <a:defRPr/>
            </a:pPr>
            <a:endParaRPr lang="it-IT" sz="2400" dirty="0" smtClean="0">
              <a:latin typeface="Trebuchet MS" pitchFamily="34" charset="0"/>
              <a:cs typeface="Arial" charset="0"/>
              <a:sym typeface="Trebuchet MS" pitchFamily="34" charset="0"/>
            </a:endParaRPr>
          </a:p>
          <a:p>
            <a:pPr marL="342900" indent="-139700" eaLnBrk="1" hangingPunct="1">
              <a:buClr>
                <a:srgbClr val="00387E"/>
              </a:buClr>
              <a:buFont typeface="Trebuchet MS" pitchFamily="34" charset="0"/>
              <a:buNone/>
              <a:defRPr/>
            </a:pPr>
            <a:endParaRPr lang="it-IT" sz="2400" dirty="0" smtClean="0">
              <a:latin typeface="Trebuchet MS" pitchFamily="34" charset="0"/>
              <a:cs typeface="Arial" charset="0"/>
              <a:sym typeface="Trebuchet MS" pitchFamily="34" charset="0"/>
            </a:endParaRPr>
          </a:p>
          <a:p>
            <a:pPr marL="342900" indent="-139700" algn="just" eaLnBrk="1" hangingPunct="1">
              <a:buClr>
                <a:srgbClr val="00387E"/>
              </a:buClr>
              <a:buFont typeface="Trebuchet MS" pitchFamily="34" charset="0"/>
              <a:buNone/>
              <a:defRPr/>
            </a:pPr>
            <a:r>
              <a:rPr lang="it-IT" sz="24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 Il riscaldamento globale in climatologia indica, in riferimento alla storia climatica della Terra, le fasi di aumento della temperatura media dell’atmosfera terrestre e degli oceani dovuta a cause naturali (ciclo       </a:t>
            </a:r>
          </a:p>
          <a:p>
            <a:pPr marL="342900" indent="-139700" algn="just" eaLnBrk="1" hangingPunct="1">
              <a:buClr>
                <a:srgbClr val="00387E"/>
              </a:buClr>
              <a:buFont typeface="Trebuchet MS" pitchFamily="34" charset="0"/>
              <a:buNone/>
              <a:defRPr/>
            </a:pPr>
            <a:r>
              <a:rPr lang="it-IT" sz="24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  </a:t>
            </a:r>
            <a:r>
              <a:rPr lang="it-IT" sz="2400" dirty="0" err="1" smtClean="0">
                <a:latin typeface="Trebuchet MS" pitchFamily="34" charset="0"/>
                <a:cs typeface="Arial" charset="0"/>
                <a:sym typeface="Trebuchet MS" pitchFamily="34" charset="0"/>
              </a:rPr>
              <a:t>solare,moti</a:t>
            </a:r>
            <a:r>
              <a:rPr lang="it-IT" sz="24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 della </a:t>
            </a:r>
            <a:r>
              <a:rPr lang="it-IT" sz="2400" dirty="0" err="1" smtClean="0">
                <a:latin typeface="Trebuchet MS" pitchFamily="34" charset="0"/>
                <a:cs typeface="Arial" charset="0"/>
                <a:sym typeface="Trebuchet MS" pitchFamily="34" charset="0"/>
              </a:rPr>
              <a:t>Terra,</a:t>
            </a:r>
            <a:r>
              <a:rPr lang="it-IT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  <a:sym typeface="Trebuchet MS" pitchFamily="34" charset="0"/>
              </a:rPr>
              <a:t>variazioni</a:t>
            </a:r>
            <a:r>
              <a:rPr lang="it-IT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  <a:sym typeface="Trebuchet MS" pitchFamily="34" charset="0"/>
              </a:rPr>
              <a:t> della quantità dei gas atmosferici </a:t>
            </a:r>
            <a:r>
              <a:rPr lang="it-IT" sz="24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ecc.).</a:t>
            </a:r>
          </a:p>
        </p:txBody>
      </p:sp>
      <p:sp>
        <p:nvSpPr>
          <p:cNvPr id="14338" name="Shape 55"/>
          <p:cNvSpPr txBox="1">
            <a:spLocks noGrp="1"/>
          </p:cNvSpPr>
          <p:nvPr>
            <p:ph type="title"/>
          </p:nvPr>
        </p:nvSpPr>
        <p:spPr>
          <a:xfrm>
            <a:off x="468313" y="0"/>
            <a:ext cx="8229600" cy="1022350"/>
          </a:xfrm>
        </p:spPr>
        <p:txBody>
          <a:bodyPr/>
          <a:lstStyle/>
          <a:p>
            <a:pPr indent="2540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3000" b="1" u="sng" smtClean="0">
                <a:solidFill>
                  <a:srgbClr val="00387E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GLOBAL WARMING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600" dirty="0">
                <a:latin typeface="Trebuchet MS" pitchFamily="34" charset="0"/>
                <a:cs typeface="Arial" charset="0"/>
                <a:sym typeface="Trebuchet MS" pitchFamily="34" charset="0"/>
              </a:rPr>
              <a:t>Circa 100.000 mammiferi marini, di cui 30.000 foche, un numero consistente di tartarughe, 700.000, un milione di uccelli marini rimangono uccisi ogni anno dalla plastica, per soffocamento o intrappolamento. Il sacchetto di plastica viene infatti scambiato dalle tartarughe per una medusa e viene ingerito con conseguente blocco del tratto digestivo.</a:t>
            </a:r>
            <a:endParaRPr lang="it-IT" sz="2600" dirty="0">
              <a:latin typeface="Trebuchet MS" pitchFamily="34" charset="0"/>
              <a:cs typeface="Arial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032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hape 229"/>
          <p:cNvSpPr txBox="1">
            <a:spLocks noGrp="1"/>
          </p:cNvSpPr>
          <p:nvPr>
            <p:ph type="body" idx="1"/>
          </p:nvPr>
        </p:nvSpPr>
        <p:spPr>
          <a:xfrm>
            <a:off x="457200" y="1244600"/>
            <a:ext cx="8229600" cy="3630613"/>
          </a:xfrm>
        </p:spPr>
        <p:txBody>
          <a:bodyPr/>
          <a:lstStyle/>
          <a:p>
            <a:pPr marL="342900" indent="-139700" eaLnBrk="1" hangingPunct="1">
              <a:buClr>
                <a:srgbClr val="00387E"/>
              </a:buClr>
              <a:buFont typeface="Trebuchet MS" pitchFamily="34" charset="0"/>
              <a:buNone/>
            </a:pPr>
            <a:endParaRPr lang="it-IT" sz="3200" smtClean="0">
              <a:solidFill>
                <a:srgbClr val="00387E"/>
              </a:solidFill>
              <a:latin typeface="Trebuchet MS" pitchFamily="34" charset="0"/>
              <a:cs typeface="Arial" charset="0"/>
              <a:sym typeface="Trebuchet MS" pitchFamily="34" charset="0"/>
            </a:endParaRPr>
          </a:p>
        </p:txBody>
      </p:sp>
      <p:sp>
        <p:nvSpPr>
          <p:cNvPr id="70658" name="Shape 230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993775"/>
          </a:xfrm>
        </p:spPr>
        <p:txBody>
          <a:bodyPr/>
          <a:lstStyle/>
          <a:p>
            <a:pPr indent="254000" algn="ctr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3600" b="1" u="sng" dirty="0" smtClean="0">
                <a:solidFill>
                  <a:srgbClr val="00387E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Tabella delle attività svolte negli ultimi anni</a:t>
            </a:r>
          </a:p>
        </p:txBody>
      </p:sp>
      <p:pic>
        <p:nvPicPr>
          <p:cNvPr id="68611" name="Shape 23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492250"/>
            <a:ext cx="7416800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hape 236"/>
          <p:cNvSpPr txBox="1">
            <a:spLocks noGrp="1"/>
          </p:cNvSpPr>
          <p:nvPr>
            <p:ph type="body" idx="1"/>
          </p:nvPr>
        </p:nvSpPr>
        <p:spPr>
          <a:xfrm>
            <a:off x="279400" y="206375"/>
            <a:ext cx="8229600" cy="3630613"/>
          </a:xfrm>
        </p:spPr>
        <p:txBody>
          <a:bodyPr/>
          <a:lstStyle/>
          <a:p>
            <a:pPr marL="342900" indent="-139700" algn="just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0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L’attività sulla balneazione prevede l’analisi della matrice acqua(correnti superficiali, direzione e intensità del vento, temperatura, acqua, pH,O</a:t>
            </a:r>
            <a:r>
              <a:rPr lang="it-IT" sz="16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2</a:t>
            </a:r>
            <a:r>
              <a:rPr lang="it-IT" sz="20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, </a:t>
            </a:r>
            <a:r>
              <a:rPr lang="it-IT" sz="2000" dirty="0" err="1" smtClean="0">
                <a:latin typeface="Trebuchet MS" pitchFamily="34" charset="0"/>
                <a:cs typeface="Arial" charset="0"/>
                <a:sym typeface="Trebuchet MS" pitchFamily="34" charset="0"/>
              </a:rPr>
              <a:t>trasparenza,presenza</a:t>
            </a:r>
            <a:r>
              <a:rPr lang="it-IT" sz="20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 di idrocarburi, di coliformi e streptococchi fecali, </a:t>
            </a:r>
            <a:r>
              <a:rPr lang="it-IT" sz="2000" dirty="0" err="1" smtClean="0">
                <a:latin typeface="Trebuchet MS" pitchFamily="34" charset="0"/>
                <a:cs typeface="Arial" charset="0"/>
                <a:sym typeface="Trebuchet MS" pitchFamily="34" charset="0"/>
              </a:rPr>
              <a:t>nonchè</a:t>
            </a:r>
            <a:r>
              <a:rPr lang="it-IT" sz="20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 la presenza della micro alga tossica</a:t>
            </a:r>
            <a:r>
              <a:rPr lang="it-IT" sz="2000" dirty="0" smtClean="0">
                <a:solidFill>
                  <a:srgbClr val="00387E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 </a:t>
            </a:r>
            <a:r>
              <a:rPr lang="it-IT" sz="2000" i="1" dirty="0" err="1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Ostreopsis</a:t>
            </a:r>
            <a:r>
              <a:rPr lang="it-IT" sz="2000" i="1" dirty="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 ovata</a:t>
            </a:r>
            <a:r>
              <a:rPr lang="it-IT" sz="20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)</a:t>
            </a:r>
          </a:p>
        </p:txBody>
      </p:sp>
      <p:pic>
        <p:nvPicPr>
          <p:cNvPr id="72707" name="Shape 23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851025"/>
            <a:ext cx="7070725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hape 243"/>
          <p:cNvSpPr txBox="1">
            <a:spLocks noGrp="1"/>
          </p:cNvSpPr>
          <p:nvPr>
            <p:ph type="body" idx="1"/>
          </p:nvPr>
        </p:nvSpPr>
        <p:spPr>
          <a:xfrm>
            <a:off x="900113" y="339725"/>
            <a:ext cx="7453312" cy="4537075"/>
          </a:xfrm>
        </p:spPr>
        <p:txBody>
          <a:bodyPr/>
          <a:lstStyle/>
          <a:p>
            <a:pPr marL="342900" indent="-139700" algn="just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2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In tal senso, il progetto </a:t>
            </a:r>
            <a:r>
              <a:rPr lang="it-IT" sz="2200" dirty="0" err="1" smtClean="0">
                <a:latin typeface="Trebuchet MS" pitchFamily="34" charset="0"/>
                <a:cs typeface="Arial" charset="0"/>
                <a:sym typeface="Trebuchet MS" pitchFamily="34" charset="0"/>
              </a:rPr>
              <a:t>trasfrontaliero</a:t>
            </a:r>
            <a:r>
              <a:rPr lang="it-IT" sz="22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 GIONHA che coinvolge le regioni Liguria, Toscana, Sardegna e la Corsica e di cui ARPAT è capofila, ha tra le proprie finalità quella di avviare un progetto pilota che a Livorno dovrebbe coinvolgere tutti i pescatori professionisti della marineria a strascico, gli unici operatori in grado di effettuare una concreta pulizia dei fondali marini.</a:t>
            </a:r>
          </a:p>
          <a:p>
            <a:pPr marL="342900" indent="-139700" algn="just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2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Con le stesse modalità di valutazione e di analisi, c’è stata la possibilità di produrre una cartografia </a:t>
            </a:r>
            <a:r>
              <a:rPr lang="it-IT" sz="2200" dirty="0" err="1" smtClean="0">
                <a:latin typeface="Trebuchet MS" pitchFamily="34" charset="0"/>
                <a:cs typeface="Arial" charset="0"/>
                <a:sym typeface="Trebuchet MS" pitchFamily="34" charset="0"/>
              </a:rPr>
              <a:t>georeferenziata</a:t>
            </a:r>
            <a:r>
              <a:rPr lang="it-IT" sz="22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 relativa proprio alla concentrazione e conseguente distribuzione geografica dei rifiuti antropici qui riportati in fase complessiva.</a:t>
            </a:r>
          </a:p>
        </p:txBody>
      </p:sp>
      <p:sp>
        <p:nvSpPr>
          <p:cNvPr id="74754" name="Shape 244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550" cy="925513"/>
          </a:xfrm>
        </p:spPr>
        <p:txBody>
          <a:bodyPr/>
          <a:lstStyle/>
          <a:p>
            <a:pPr indent="254000" eaLnBrk="1" hangingPunct="1">
              <a:buClr>
                <a:srgbClr val="00387E"/>
              </a:buClr>
              <a:buFont typeface="Trebuchet MS" pitchFamily="34" charset="0"/>
              <a:buNone/>
            </a:pPr>
            <a:endParaRPr lang="it-IT" sz="4000" b="1" smtClean="0">
              <a:solidFill>
                <a:srgbClr val="00387E"/>
              </a:solidFill>
              <a:latin typeface="Trebuchet MS" pitchFamily="34" charset="0"/>
              <a:cs typeface="Arial" charset="0"/>
              <a:sym typeface="Trebuchet MS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hape 249"/>
          <p:cNvSpPr txBox="1">
            <a:spLocks noGrp="1"/>
          </p:cNvSpPr>
          <p:nvPr>
            <p:ph type="body" idx="1"/>
          </p:nvPr>
        </p:nvSpPr>
        <p:spPr>
          <a:xfrm>
            <a:off x="1116013" y="195263"/>
            <a:ext cx="2693987" cy="4516437"/>
          </a:xfrm>
        </p:spPr>
        <p:txBody>
          <a:bodyPr/>
          <a:lstStyle/>
          <a:p>
            <a:pPr marL="342900" indent="-1397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2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Anche se la figura successiva mostra una situazione globale sappiamo che la maggiore percentuale di rifiuto antropico registrato si riferisce alla plastica (preso da GIONHA)</a:t>
            </a:r>
          </a:p>
        </p:txBody>
      </p:sp>
      <p:sp>
        <p:nvSpPr>
          <p:cNvPr id="76802" name="Shape 250"/>
          <p:cNvSpPr txBox="1">
            <a:spLocks noGrp="1"/>
          </p:cNvSpPr>
          <p:nvPr>
            <p:ph type="title"/>
          </p:nvPr>
        </p:nvSpPr>
        <p:spPr>
          <a:xfrm>
            <a:off x="7885113" y="1635125"/>
            <a:ext cx="874712" cy="636588"/>
          </a:xfrm>
        </p:spPr>
        <p:txBody>
          <a:bodyPr/>
          <a:lstStyle/>
          <a:p>
            <a:pPr indent="254000" eaLnBrk="1" hangingPunct="1">
              <a:buClr>
                <a:srgbClr val="00387E"/>
              </a:buClr>
              <a:buFont typeface="Trebuchet MS" pitchFamily="34" charset="0"/>
              <a:buNone/>
            </a:pPr>
            <a:endParaRPr lang="it-IT" sz="3600" b="1" smtClean="0">
              <a:solidFill>
                <a:srgbClr val="00387E"/>
              </a:solidFill>
              <a:latin typeface="Trebuchet MS" pitchFamily="34" charset="0"/>
              <a:cs typeface="Arial" charset="0"/>
              <a:sym typeface="Trebuchet MS" pitchFamily="34" charset="0"/>
            </a:endParaRPr>
          </a:p>
        </p:txBody>
      </p:sp>
      <p:pic>
        <p:nvPicPr>
          <p:cNvPr id="76803" name="Shape 25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0"/>
            <a:ext cx="3810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hape 257"/>
          <p:cNvSpPr txBox="1">
            <a:spLocks noGrp="1"/>
          </p:cNvSpPr>
          <p:nvPr>
            <p:ph type="title"/>
          </p:nvPr>
        </p:nvSpPr>
        <p:spPr>
          <a:xfrm>
            <a:off x="179388" y="842963"/>
            <a:ext cx="8229600" cy="993775"/>
          </a:xfrm>
        </p:spPr>
        <p:txBody>
          <a:bodyPr/>
          <a:lstStyle/>
          <a:p>
            <a:pPr indent="2540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5400" b="1" u="sng" dirty="0" smtClean="0">
                <a:solidFill>
                  <a:srgbClr val="00387E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Disastri succulenti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hape 264"/>
          <p:cNvSpPr txBox="1">
            <a:spLocks noGrp="1"/>
          </p:cNvSpPr>
          <p:nvPr>
            <p:ph type="title"/>
          </p:nvPr>
        </p:nvSpPr>
        <p:spPr>
          <a:xfrm flipH="1">
            <a:off x="971550" y="0"/>
            <a:ext cx="2449513" cy="2089150"/>
          </a:xfrm>
        </p:spPr>
        <p:txBody>
          <a:bodyPr/>
          <a:lstStyle/>
          <a:p>
            <a:pPr indent="2540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1800" b="1" i="1" dirty="0" smtClean="0">
                <a:solidFill>
                  <a:schemeClr val="bg2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Il 16% delle sostanze nutritive che dovremmo ingerire è composto dalle proteine</a:t>
            </a:r>
            <a:r>
              <a:rPr lang="it-IT" sz="1800" b="1" dirty="0" smtClean="0">
                <a:solidFill>
                  <a:srgbClr val="00387E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 </a:t>
            </a:r>
          </a:p>
        </p:txBody>
      </p:sp>
      <p:pic>
        <p:nvPicPr>
          <p:cNvPr id="80899" name="Shape 26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2139950"/>
            <a:ext cx="4319588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4" name="Shape 258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195263"/>
            <a:ext cx="4321175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5580063" y="2139950"/>
            <a:ext cx="2447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6011863" y="2007419"/>
            <a:ext cx="230505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 b="1" i="1" dirty="0">
                <a:solidFill>
                  <a:srgbClr val="2B0274"/>
                </a:solidFill>
              </a:rPr>
              <a:t>Queste due </a:t>
            </a:r>
            <a:r>
              <a:rPr lang="it-IT" sz="1800" b="1" i="1" dirty="0" smtClean="0">
                <a:solidFill>
                  <a:srgbClr val="2B0274"/>
                </a:solidFill>
              </a:rPr>
              <a:t>piramidi, </a:t>
            </a:r>
            <a:r>
              <a:rPr lang="it-IT" sz="1800" b="1" i="1" dirty="0">
                <a:solidFill>
                  <a:srgbClr val="2B0274"/>
                </a:solidFill>
              </a:rPr>
              <a:t>rappresentano nel primo caso </a:t>
            </a:r>
            <a:r>
              <a:rPr lang="it-IT" sz="1800" b="1" i="1" dirty="0" smtClean="0">
                <a:solidFill>
                  <a:srgbClr val="2B0274"/>
                </a:solidFill>
              </a:rPr>
              <a:t>l’apporto consigliato dei diversi cibi per una sana alimentazione </a:t>
            </a:r>
            <a:r>
              <a:rPr lang="it-IT" sz="1800" b="1" i="1" dirty="0">
                <a:solidFill>
                  <a:srgbClr val="2B0274"/>
                </a:solidFill>
              </a:rPr>
              <a:t>e nel secondo il </a:t>
            </a:r>
            <a:r>
              <a:rPr lang="it-IT" sz="1800" b="1" i="1" dirty="0" smtClean="0">
                <a:solidFill>
                  <a:srgbClr val="2B0274"/>
                </a:solidFill>
              </a:rPr>
              <a:t>rispettivo </a:t>
            </a:r>
            <a:r>
              <a:rPr lang="it-IT" sz="1800" b="1" i="1" dirty="0">
                <a:solidFill>
                  <a:srgbClr val="2B0274"/>
                </a:solidFill>
              </a:rPr>
              <a:t>impatto </a:t>
            </a:r>
            <a:r>
              <a:rPr lang="it-IT" sz="1800" b="1" i="1" dirty="0" smtClean="0">
                <a:solidFill>
                  <a:srgbClr val="2B0274"/>
                </a:solidFill>
              </a:rPr>
              <a:t>ambientale</a:t>
            </a:r>
            <a:r>
              <a:rPr lang="it-IT" b="1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      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627534"/>
            <a:ext cx="8229600" cy="994200"/>
          </a:xfrm>
        </p:spPr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sz="2400" b="1" dirty="0" smtClean="0">
                <a:solidFill>
                  <a:srgbClr val="2B0274"/>
                </a:solidFill>
              </a:rPr>
              <a:t>La produzione di carni rosse incide pesantemente sulle emissioni di CO</a:t>
            </a:r>
            <a:r>
              <a:rPr lang="it-IT" sz="1800" b="1" dirty="0" smtClean="0">
                <a:solidFill>
                  <a:srgbClr val="2B0274"/>
                </a:solidFill>
              </a:rPr>
              <a:t>2</a:t>
            </a:r>
            <a:r>
              <a:rPr lang="it-IT" sz="2400" b="1" dirty="0" smtClean="0">
                <a:solidFill>
                  <a:srgbClr val="2B0274"/>
                </a:solidFill>
              </a:rPr>
              <a:t> e sui consumi di acqua per l’allevamento degli animali </a:t>
            </a:r>
            <a:endParaRPr lang="it-IT" sz="2400" b="1" dirty="0">
              <a:solidFill>
                <a:srgbClr val="2B0274"/>
              </a:solidFill>
            </a:endParaRPr>
          </a:p>
        </p:txBody>
      </p:sp>
      <p:pic>
        <p:nvPicPr>
          <p:cNvPr id="1026" name="Picture 2" descr="C:\Documents and Settings\alunni_info\Desktop\riso_monocoltu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1995686"/>
            <a:ext cx="3732857" cy="2482350"/>
          </a:xfrm>
          <a:prstGeom prst="rect">
            <a:avLst/>
          </a:prstGeom>
          <a:noFill/>
        </p:spPr>
      </p:pic>
      <p:pic>
        <p:nvPicPr>
          <p:cNvPr id="1027" name="Picture 3" descr="C:\Documents and Settings\alunni_info\Desktop\imgr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040" y="1995686"/>
            <a:ext cx="3438412" cy="2564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4644008" y="915566"/>
            <a:ext cx="4248472" cy="2334156"/>
          </a:xfrm>
        </p:spPr>
        <p:txBody>
          <a:bodyPr/>
          <a:lstStyle/>
          <a:p>
            <a:r>
              <a:rPr lang="it-IT" dirty="0" smtClean="0"/>
              <a:t>                                                                                              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                                                                                                           </a:t>
            </a:r>
          </a:p>
          <a:p>
            <a:r>
              <a:rPr lang="it-IT" dirty="0" smtClean="0"/>
              <a:t>  </a:t>
            </a:r>
            <a:r>
              <a:rPr lang="it-IT" sz="4000" dirty="0" smtClean="0"/>
              <a:t>= 68000 g di CO</a:t>
            </a:r>
            <a:r>
              <a:rPr lang="it-IT" sz="2000" dirty="0" smtClean="0"/>
              <a:t>2</a:t>
            </a:r>
            <a:r>
              <a:rPr lang="it-IT" sz="4000" dirty="0" smtClean="0"/>
              <a:t>                                                                                   </a:t>
            </a:r>
          </a:p>
          <a:p>
            <a:r>
              <a:rPr lang="it-IT" dirty="0" smtClean="0"/>
              <a:t>                                          </a:t>
            </a:r>
            <a:r>
              <a:rPr lang="it-IT" sz="4000" dirty="0"/>
              <a:t>+</a:t>
            </a:r>
            <a:r>
              <a:rPr lang="it-IT" sz="4000" dirty="0" smtClean="0"/>
              <a:t> </a:t>
            </a:r>
            <a:r>
              <a:rPr lang="it-IT" dirty="0" smtClean="0"/>
              <a:t>                                        </a:t>
            </a:r>
            <a:r>
              <a:rPr lang="it-IT" sz="4000" dirty="0" smtClean="0"/>
              <a:t> 15000 L di  H</a:t>
            </a:r>
            <a:r>
              <a:rPr lang="it-IT" sz="1800" dirty="0" smtClean="0"/>
              <a:t>2</a:t>
            </a:r>
            <a:r>
              <a:rPr lang="it-IT" sz="4000" dirty="0" smtClean="0"/>
              <a:t>O</a:t>
            </a:r>
          </a:p>
          <a:p>
            <a:r>
              <a:rPr lang="it-IT" sz="4000" dirty="0" smtClean="0"/>
              <a:t> </a:t>
            </a:r>
            <a:r>
              <a:rPr lang="it-IT" sz="2400" dirty="0" smtClean="0"/>
              <a:t>(l’equivalente di 182 docce!)   </a:t>
            </a:r>
          </a:p>
          <a:p>
            <a:r>
              <a:rPr lang="it-IT" sz="4000" dirty="0" smtClean="0"/>
              <a:t>                                                    </a:t>
            </a:r>
            <a:endParaRPr lang="it-IT" sz="4000" dirty="0"/>
          </a:p>
        </p:txBody>
      </p:sp>
      <p:pic>
        <p:nvPicPr>
          <p:cNvPr id="2050" name="Picture 2" descr="C:\Documents and Settings\alunni_info\Desktop\img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275606"/>
            <a:ext cx="4046637" cy="3312368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1691680" y="339502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u="sng" dirty="0">
                <a:solidFill>
                  <a:srgbClr val="00387E"/>
                </a:solidFill>
                <a:latin typeface="Trebuchet MS" pitchFamily="34" charset="0"/>
                <a:ea typeface="+mj-ea"/>
              </a:rPr>
              <a:t>IMPATTO AMBIENTALE DELLA CARNE BOVINA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hape 277"/>
          <p:cNvSpPr txBox="1">
            <a:spLocks noGrp="1"/>
          </p:cNvSpPr>
          <p:nvPr>
            <p:ph type="body" idx="1"/>
          </p:nvPr>
        </p:nvSpPr>
        <p:spPr>
          <a:xfrm>
            <a:off x="457200" y="1244600"/>
            <a:ext cx="4978400" cy="3898900"/>
          </a:xfrm>
        </p:spPr>
        <p:txBody>
          <a:bodyPr/>
          <a:lstStyle/>
          <a:p>
            <a:pPr marL="342900" indent="-1397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1800" dirty="0" smtClean="0">
                <a:solidFill>
                  <a:srgbClr val="00387E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 </a:t>
            </a:r>
          </a:p>
        </p:txBody>
      </p:sp>
      <p:sp>
        <p:nvSpPr>
          <p:cNvPr id="84996" name="Shape 280"/>
          <p:cNvSpPr txBox="1">
            <a:spLocks noChangeArrowheads="1"/>
          </p:cNvSpPr>
          <p:nvPr/>
        </p:nvSpPr>
        <p:spPr bwMode="auto">
          <a:xfrm>
            <a:off x="5292725" y="4443413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endParaRPr lang="it-IT"/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8388350" y="3136900"/>
            <a:ext cx="755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SzPct val="92000"/>
              <a:buFont typeface="Arial" charset="0"/>
              <a:buNone/>
            </a:pPr>
            <a:endParaRPr lang="it-IT"/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539750" y="446991"/>
            <a:ext cx="360045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it-IT" sz="1600" i="1" dirty="0">
                <a:solidFill>
                  <a:schemeClr val="bg2"/>
                </a:solidFill>
              </a:rPr>
              <a:t>L'</a:t>
            </a:r>
            <a:r>
              <a:rPr lang="it-IT" sz="1600" i="1" dirty="0" err="1">
                <a:solidFill>
                  <a:schemeClr val="bg2"/>
                </a:solidFill>
              </a:rPr>
              <a:t>Economist</a:t>
            </a:r>
            <a:r>
              <a:rPr lang="it-IT" sz="1600" i="1" dirty="0">
                <a:solidFill>
                  <a:schemeClr val="bg2"/>
                </a:solidFill>
              </a:rPr>
              <a:t> ha pubblicato un grafico molto interessante che ci mostra il consumo di carne nel mondo.</a:t>
            </a:r>
          </a:p>
          <a:p>
            <a:r>
              <a:rPr lang="it-IT" sz="1600" i="1" dirty="0">
                <a:solidFill>
                  <a:schemeClr val="bg2"/>
                </a:solidFill>
              </a:rPr>
              <a:t> Le cifre indicano il consumo di</a:t>
            </a:r>
          </a:p>
          <a:p>
            <a:r>
              <a:rPr lang="it-IT" sz="1600" i="1" dirty="0">
                <a:solidFill>
                  <a:schemeClr val="bg2"/>
                </a:solidFill>
              </a:rPr>
              <a:t> carne pro capite espresso in kg</a:t>
            </a:r>
          </a:p>
          <a:p>
            <a:r>
              <a:rPr lang="it-IT" sz="1600" i="1" dirty="0">
                <a:solidFill>
                  <a:schemeClr val="bg2"/>
                </a:solidFill>
              </a:rPr>
              <a:t> per persona.</a:t>
            </a:r>
          </a:p>
          <a:p>
            <a:r>
              <a:rPr lang="it-IT" sz="1600" i="1" dirty="0">
                <a:solidFill>
                  <a:schemeClr val="bg2"/>
                </a:solidFill>
              </a:rPr>
              <a:t> E' il Lussemburgo il paese dove si consumano più kg di carne per cittadino, oltre i 130, a seguire troviamo gli Stati Uniti con più</a:t>
            </a:r>
          </a:p>
          <a:p>
            <a:r>
              <a:rPr lang="it-IT" sz="1600" i="1" dirty="0">
                <a:solidFill>
                  <a:schemeClr val="bg2"/>
                </a:solidFill>
              </a:rPr>
              <a:t> di 120 Kg. </a:t>
            </a:r>
            <a:br>
              <a:rPr lang="it-IT" sz="1600" i="1" dirty="0">
                <a:solidFill>
                  <a:schemeClr val="bg2"/>
                </a:solidFill>
              </a:rPr>
            </a:br>
            <a:r>
              <a:rPr lang="it-IT" sz="1600" i="1" dirty="0" smtClean="0">
                <a:solidFill>
                  <a:schemeClr val="bg2"/>
                </a:solidFill>
              </a:rPr>
              <a:t>Il </a:t>
            </a:r>
            <a:r>
              <a:rPr lang="it-IT" sz="1600" i="1" dirty="0">
                <a:solidFill>
                  <a:schemeClr val="bg2"/>
                </a:solidFill>
              </a:rPr>
              <a:t>grafico non dice che l'allevamento intensivo è la principale causa dell'emissione di gas serra nel mondo. Se non riduciamo il consumo di carne, il pianeta si esaurirà a velocità </a:t>
            </a:r>
            <a:r>
              <a:rPr lang="it-IT" sz="1600" i="1" dirty="0" smtClean="0">
                <a:solidFill>
                  <a:schemeClr val="bg2"/>
                </a:solidFill>
              </a:rPr>
              <a:t>incredibile!</a:t>
            </a:r>
            <a:endParaRPr lang="it-IT" sz="1600" i="1" dirty="0">
              <a:solidFill>
                <a:schemeClr val="bg2"/>
              </a:solidFill>
            </a:endParaRPr>
          </a:p>
        </p:txBody>
      </p:sp>
      <p:pic>
        <p:nvPicPr>
          <p:cNvPr id="85001" name="Picture 9" descr="consumo_carne_economi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915988"/>
            <a:ext cx="4535488" cy="4032250"/>
          </a:xfrm>
          <a:prstGeom prst="rect">
            <a:avLst/>
          </a:prstGeom>
          <a:noFill/>
        </p:spPr>
      </p:pic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4356100" y="195263"/>
            <a:ext cx="35512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3200" b="1">
                <a:solidFill>
                  <a:srgbClr val="00387E"/>
                </a:solidFill>
                <a:sym typeface="Trebuchet MS" pitchFamily="34" charset="0"/>
              </a:rPr>
              <a:t>Carne per tutti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62"/>
          <p:cNvSpPr txBox="1">
            <a:spLocks noGrp="1"/>
          </p:cNvSpPr>
          <p:nvPr>
            <p:ph type="body" idx="1"/>
          </p:nvPr>
        </p:nvSpPr>
        <p:spPr>
          <a:xfrm>
            <a:off x="989013" y="622300"/>
            <a:ext cx="6738937" cy="3630613"/>
          </a:xfrm>
        </p:spPr>
        <p:txBody>
          <a:bodyPr/>
          <a:lstStyle/>
          <a:p>
            <a:pPr marL="342900" indent="-139700" eaLnBrk="1" hangingPunct="1">
              <a:buClr>
                <a:srgbClr val="00387E"/>
              </a:buClr>
              <a:buFont typeface="Trebuchet MS" pitchFamily="34" charset="0"/>
              <a:buNone/>
            </a:pPr>
            <a:endParaRPr lang="it-IT" sz="2400" dirty="0" smtClean="0">
              <a:latin typeface="Trebuchet MS" pitchFamily="34" charset="0"/>
              <a:cs typeface="Arial" charset="0"/>
              <a:sym typeface="Trebuchet MS" pitchFamily="34" charset="0"/>
            </a:endParaRPr>
          </a:p>
          <a:p>
            <a:pPr marL="342900" indent="-139700" algn="just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4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I cambiamenti recenti del clima sono stati analizzati più in dettaglio solo a partire dagli ultimi anni, cioè da quando le attività umane sono cresciute esponenzialmente ed è diventata possibile l’osservazione dell’alta troposfera.</a:t>
            </a:r>
          </a:p>
          <a:p>
            <a:pPr marL="342900" indent="-139700" algn="just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400" dirty="0" smtClean="0">
                <a:latin typeface="Trebuchet MS" pitchFamily="34" charset="0"/>
                <a:cs typeface="Arial" charset="0"/>
                <a:sym typeface="Trebuchet MS" pitchFamily="34" charset="0"/>
              </a:rPr>
              <a:t>Tutti i principali fattori ai quali è attribuito il cambiamento climatico sono legati alle attività dell’uomo.</a:t>
            </a:r>
          </a:p>
        </p:txBody>
      </p:sp>
      <p:sp>
        <p:nvSpPr>
          <p:cNvPr id="16386" name="Shape 63"/>
          <p:cNvSpPr txBox="1">
            <a:spLocks noGrp="1"/>
          </p:cNvSpPr>
          <p:nvPr>
            <p:ph type="title"/>
          </p:nvPr>
        </p:nvSpPr>
        <p:spPr>
          <a:xfrm>
            <a:off x="914400" y="-47625"/>
            <a:ext cx="8229600" cy="755650"/>
          </a:xfrm>
        </p:spPr>
        <p:txBody>
          <a:bodyPr/>
          <a:lstStyle/>
          <a:p>
            <a:pPr indent="2540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400" b="1" u="sng" dirty="0" smtClean="0">
                <a:solidFill>
                  <a:srgbClr val="00387E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CAUSE DEL RECENTE RISCALDAMENTO GLOBALE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Shape 28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0"/>
            <a:ext cx="5761038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2608263" y="4083050"/>
            <a:ext cx="434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1692275" y="4084638"/>
            <a:ext cx="63373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 b="1" i="1" dirty="0" smtClean="0">
                <a:solidFill>
                  <a:schemeClr val="bg2"/>
                </a:solidFill>
              </a:rPr>
              <a:t>Il grafico </a:t>
            </a:r>
            <a:r>
              <a:rPr lang="it-IT" sz="1800" b="1" i="1" dirty="0">
                <a:solidFill>
                  <a:schemeClr val="bg2"/>
                </a:solidFill>
              </a:rPr>
              <a:t>dimostra come </a:t>
            </a:r>
            <a:r>
              <a:rPr lang="it-IT" sz="1800" b="1" i="1" dirty="0" smtClean="0">
                <a:solidFill>
                  <a:schemeClr val="bg2"/>
                </a:solidFill>
              </a:rPr>
              <a:t>i consumi attuali di carne, confrontati </a:t>
            </a:r>
            <a:r>
              <a:rPr lang="it-IT" sz="1800" b="1" i="1" dirty="0">
                <a:solidFill>
                  <a:schemeClr val="bg2"/>
                </a:solidFill>
              </a:rPr>
              <a:t>con </a:t>
            </a:r>
            <a:r>
              <a:rPr lang="it-IT" sz="1800" b="1" i="1" dirty="0" smtClean="0">
                <a:solidFill>
                  <a:schemeClr val="bg2"/>
                </a:solidFill>
              </a:rPr>
              <a:t>quelli della prima metà del </a:t>
            </a:r>
            <a:r>
              <a:rPr lang="it-IT" sz="1800" b="1" i="1" dirty="0">
                <a:solidFill>
                  <a:schemeClr val="bg2"/>
                </a:solidFill>
              </a:rPr>
              <a:t>‘</a:t>
            </a:r>
            <a:r>
              <a:rPr lang="it-IT" sz="1800" b="1" i="1" dirty="0" smtClean="0">
                <a:solidFill>
                  <a:schemeClr val="bg2"/>
                </a:solidFill>
              </a:rPr>
              <a:t>900, </a:t>
            </a:r>
            <a:r>
              <a:rPr lang="it-IT" sz="1800" b="1" i="1" dirty="0">
                <a:solidFill>
                  <a:schemeClr val="bg2"/>
                </a:solidFill>
              </a:rPr>
              <a:t>siano </a:t>
            </a:r>
            <a:r>
              <a:rPr lang="it-IT" sz="1800" b="1" i="1" dirty="0" smtClean="0">
                <a:solidFill>
                  <a:schemeClr val="bg2"/>
                </a:solidFill>
              </a:rPr>
              <a:t>spropositati!</a:t>
            </a:r>
            <a:endParaRPr lang="it-IT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hape 270"/>
          <p:cNvSpPr txBox="1">
            <a:spLocks noGrp="1"/>
          </p:cNvSpPr>
          <p:nvPr>
            <p:ph type="body" idx="1"/>
          </p:nvPr>
        </p:nvSpPr>
        <p:spPr>
          <a:xfrm>
            <a:off x="457200" y="1244600"/>
            <a:ext cx="8229600" cy="3630613"/>
          </a:xfrm>
        </p:spPr>
        <p:txBody>
          <a:bodyPr/>
          <a:lstStyle/>
          <a:p>
            <a:pPr marL="342900" indent="-1397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1600" b="1" i="1" dirty="0" smtClean="0">
                <a:solidFill>
                  <a:schemeClr val="bg2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   </a:t>
            </a:r>
          </a:p>
          <a:p>
            <a:pPr marL="342900" indent="-1397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400" b="1" i="1" dirty="0" smtClean="0">
                <a:solidFill>
                  <a:schemeClr val="bg2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La pesca intensiva del</a:t>
            </a:r>
          </a:p>
          <a:p>
            <a:pPr marL="342900" indent="-1397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400" b="1" i="1" dirty="0" smtClean="0">
                <a:solidFill>
                  <a:schemeClr val="bg2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tonno rosso </a:t>
            </a:r>
          </a:p>
          <a:p>
            <a:pPr marL="342900" indent="-1397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400" b="1" i="1" dirty="0" smtClean="0">
                <a:solidFill>
                  <a:schemeClr val="bg2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in zone di riproduzione per </a:t>
            </a:r>
          </a:p>
          <a:p>
            <a:pPr marL="342900" indent="-1397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400" b="1" i="1" dirty="0" smtClean="0">
                <a:solidFill>
                  <a:schemeClr val="bg2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soddisfare le richieste </a:t>
            </a:r>
          </a:p>
          <a:p>
            <a:pPr marL="342900" indent="-1397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400" b="1" i="1" dirty="0" smtClean="0">
                <a:solidFill>
                  <a:schemeClr val="bg2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di mercato</a:t>
            </a:r>
          </a:p>
          <a:p>
            <a:pPr marL="342900" indent="-1397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400" b="1" i="1" dirty="0" smtClean="0">
                <a:solidFill>
                  <a:schemeClr val="bg2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rappresenta  un serio </a:t>
            </a:r>
          </a:p>
          <a:p>
            <a:pPr marL="342900" indent="-1397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400" b="1" i="1" dirty="0" smtClean="0">
                <a:solidFill>
                  <a:schemeClr val="bg2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rischio di estinzione </a:t>
            </a:r>
          </a:p>
          <a:p>
            <a:pPr marL="342900" indent="-1397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400" b="1" i="1" dirty="0" smtClean="0">
                <a:solidFill>
                  <a:schemeClr val="bg2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per questa specie. </a:t>
            </a:r>
            <a:endParaRPr lang="it-IT" sz="2400" b="1" i="1" dirty="0" smtClean="0">
              <a:solidFill>
                <a:schemeClr val="bg2"/>
              </a:solidFill>
              <a:latin typeface="Arial" charset="0"/>
              <a:cs typeface="Arial" charset="0"/>
              <a:sym typeface="Trebuchet MS" pitchFamily="34" charset="0"/>
            </a:endParaRPr>
          </a:p>
        </p:txBody>
      </p:sp>
      <p:sp>
        <p:nvSpPr>
          <p:cNvPr id="82946" name="Shape 271"/>
          <p:cNvSpPr txBox="1">
            <a:spLocks noGrp="1"/>
          </p:cNvSpPr>
          <p:nvPr>
            <p:ph type="title"/>
          </p:nvPr>
        </p:nvSpPr>
        <p:spPr>
          <a:xfrm>
            <a:off x="468313" y="195263"/>
            <a:ext cx="8229600" cy="993775"/>
          </a:xfrm>
        </p:spPr>
        <p:txBody>
          <a:bodyPr/>
          <a:lstStyle/>
          <a:p>
            <a:pPr indent="2540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4000" b="1" u="sng" dirty="0" smtClean="0">
                <a:solidFill>
                  <a:srgbClr val="00387E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L’ultima mattanza</a:t>
            </a:r>
          </a:p>
        </p:txBody>
      </p:sp>
      <p:pic>
        <p:nvPicPr>
          <p:cNvPr id="82947" name="Shape 27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563688"/>
            <a:ext cx="3302000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1043608" y="771550"/>
            <a:ext cx="48244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1200" dirty="0"/>
              <a:t>LINK </a:t>
            </a:r>
            <a:r>
              <a:rPr lang="it-IT" sz="1200" dirty="0" smtClean="0"/>
              <a:t>“Carne per tutti”</a:t>
            </a:r>
            <a:endParaRPr lang="it-IT" sz="1200" dirty="0"/>
          </a:p>
          <a:p>
            <a:r>
              <a:rPr lang="it-IT" sz="1200" dirty="0"/>
              <a:t>http://www.rai.tv/dl/</a:t>
            </a:r>
            <a:r>
              <a:rPr lang="it-IT" sz="1200" dirty="0" err="1"/>
              <a:t>RaiTV</a:t>
            </a:r>
            <a:r>
              <a:rPr lang="it-IT" sz="1200" dirty="0"/>
              <a:t>/programmi/media/ContentItem-1825a169-47be-420b-bce2-1fd675fa17fc.html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395288" y="802984"/>
            <a:ext cx="828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403350" y="484188"/>
            <a:ext cx="6697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SITOGRAFIA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187624" y="2211710"/>
            <a:ext cx="388843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>
              <a:hlinkClick r:id="rId3"/>
            </a:endParaRPr>
          </a:p>
          <a:p>
            <a:r>
              <a:rPr lang="it-IT" sz="1200" dirty="0" smtClean="0">
                <a:hlinkClick r:id="rId3"/>
              </a:rPr>
              <a:t>www.waterfootprint.org</a:t>
            </a:r>
            <a:endParaRPr lang="it-IT" sz="1200" dirty="0" smtClean="0"/>
          </a:p>
          <a:p>
            <a:endParaRPr lang="it-IT" sz="1200" dirty="0" smtClean="0"/>
          </a:p>
          <a:p>
            <a:r>
              <a:rPr lang="it-IT" sz="1200" dirty="0" smtClean="0"/>
              <a:t>Progetto  ROSSI-CIBUS 2010 SIS</a:t>
            </a:r>
          </a:p>
          <a:p>
            <a:endParaRPr lang="it-IT" sz="1200" dirty="0" smtClean="0"/>
          </a:p>
          <a:p>
            <a:r>
              <a:rPr lang="it-IT" sz="1200" dirty="0" smtClean="0"/>
              <a:t>Progetto  MORESI-PR-12 Maggio</a:t>
            </a:r>
          </a:p>
          <a:p>
            <a:endParaRPr lang="it-IT" sz="1200" dirty="0" smtClean="0"/>
          </a:p>
          <a:p>
            <a:r>
              <a:rPr lang="it-IT" sz="1200" dirty="0" smtClean="0">
                <a:hlinkClick r:id="rId4"/>
              </a:rPr>
              <a:t>www.lcdafood.dk/</a:t>
            </a:r>
            <a:endParaRPr lang="it-IT" sz="1200" dirty="0" smtClean="0"/>
          </a:p>
          <a:p>
            <a:endParaRPr lang="it-IT" sz="1200" dirty="0" smtClean="0"/>
          </a:p>
          <a:p>
            <a:r>
              <a:rPr lang="it-IT" sz="1200" dirty="0" smtClean="0">
                <a:hlinkClick r:id="rId5"/>
              </a:rPr>
              <a:t>www.e-coop.it/</a:t>
            </a:r>
            <a:r>
              <a:rPr lang="it-IT" sz="1200" dirty="0" err="1" smtClean="0">
                <a:hlinkClick r:id="rId5"/>
              </a:rPr>
              <a:t>spesa-all-impronta</a:t>
            </a:r>
            <a:endParaRPr lang="it-IT" sz="1200" dirty="0" smtClean="0"/>
          </a:p>
          <a:p>
            <a:endParaRPr lang="it-IT" sz="1200" dirty="0" smtClean="0"/>
          </a:p>
          <a:p>
            <a:r>
              <a:rPr lang="it-IT" sz="1200" dirty="0" smtClean="0">
                <a:hlinkClick r:id="rId6"/>
              </a:rPr>
              <a:t>www.improntawwf.it/</a:t>
            </a:r>
            <a:r>
              <a:rPr lang="it-IT" sz="1200" dirty="0" err="1" smtClean="0">
                <a:hlinkClick r:id="rId6"/>
              </a:rPr>
              <a:t>carrello.it</a:t>
            </a:r>
            <a:endParaRPr lang="it-IT" sz="1200" dirty="0" smtClean="0"/>
          </a:p>
          <a:p>
            <a:endParaRPr lang="it-IT" sz="1200" dirty="0" smtClean="0"/>
          </a:p>
          <a:p>
            <a:r>
              <a:rPr lang="it-IT" sz="1200" dirty="0" smtClean="0"/>
              <a:t>http://it.wikipedia.org/wiki/Global_warming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115616" y="14916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200" dirty="0" smtClean="0"/>
              <a:t>Link “L’ultima mattanza”</a:t>
            </a:r>
          </a:p>
          <a:p>
            <a:r>
              <a:rPr lang="it-IT" sz="1200" dirty="0" smtClean="0"/>
              <a:t>http://www.report.rai.it/dl/Report/puntata/ContentItem-e40e8735-a077-4a96-a34e-61c88931d473.html</a:t>
            </a:r>
            <a:endParaRPr lang="it-IT" sz="12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Grp="1"/>
          </p:cNvSpPr>
          <p:nvPr>
            <p:ph type="ctrTitle" idx="4294967295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algn="ctr"/>
            <a:r>
              <a:rPr lang="it-IT" sz="32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HANNO PARTECIPATO</a:t>
            </a:r>
          </a:p>
        </p:txBody>
      </p:sp>
      <p:sp>
        <p:nvSpPr>
          <p:cNvPr id="113667" name="Text Box 3"/>
          <p:cNvSpPr txBox="1">
            <a:spLocks noGrp="1"/>
          </p:cNvSpPr>
          <p:nvPr>
            <p:ph type="subTitle" idx="4294967295"/>
          </p:nvPr>
        </p:nvSpPr>
        <p:spPr>
          <a:xfrm>
            <a:off x="1371600" y="2914650"/>
            <a:ext cx="6400800" cy="1601316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it-IT" dirty="0" smtClean="0">
                <a:solidFill>
                  <a:srgbClr val="FFFF66"/>
                </a:solidFill>
                <a:latin typeface="Arial" charset="0"/>
                <a:cs typeface="Arial" charset="0"/>
              </a:rPr>
              <a:t>ENEA </a:t>
            </a:r>
            <a:r>
              <a:rPr lang="it-IT" dirty="0" smtClean="0">
                <a:solidFill>
                  <a:srgbClr val="FFFF66"/>
                </a:solidFill>
                <a:latin typeface="Arial" charset="0"/>
                <a:cs typeface="Arial" charset="0"/>
              </a:rPr>
              <a:t>D.</a:t>
            </a:r>
            <a:r>
              <a:rPr lang="it-IT" dirty="0" smtClean="0">
                <a:solidFill>
                  <a:srgbClr val="FFFF66"/>
                </a:solidFill>
                <a:latin typeface="Arial" charset="0"/>
                <a:cs typeface="Arial" charset="0"/>
              </a:rPr>
              <a:t/>
            </a:r>
            <a:br>
              <a:rPr lang="it-IT" dirty="0" smtClean="0">
                <a:solidFill>
                  <a:srgbClr val="FFFF66"/>
                </a:solidFill>
                <a:latin typeface="Arial" charset="0"/>
                <a:cs typeface="Arial" charset="0"/>
              </a:rPr>
            </a:br>
            <a:r>
              <a:rPr lang="it-IT" dirty="0" smtClean="0">
                <a:solidFill>
                  <a:srgbClr val="FFFF66"/>
                </a:solidFill>
                <a:latin typeface="Arial" charset="0"/>
                <a:cs typeface="Arial" charset="0"/>
              </a:rPr>
              <a:t/>
            </a:r>
            <a:br>
              <a:rPr lang="it-IT" dirty="0" smtClean="0">
                <a:solidFill>
                  <a:srgbClr val="FFFF66"/>
                </a:solidFill>
                <a:latin typeface="Arial" charset="0"/>
                <a:cs typeface="Arial" charset="0"/>
              </a:rPr>
            </a:br>
            <a:r>
              <a:rPr lang="it-IT" dirty="0" smtClean="0">
                <a:solidFill>
                  <a:srgbClr val="FFFF66"/>
                </a:solidFill>
                <a:latin typeface="Arial" charset="0"/>
                <a:cs typeface="Arial" charset="0"/>
              </a:rPr>
              <a:t>NANA </a:t>
            </a:r>
            <a:r>
              <a:rPr lang="it-IT" dirty="0" smtClean="0">
                <a:solidFill>
                  <a:srgbClr val="FFFF66"/>
                </a:solidFill>
                <a:latin typeface="Arial" charset="0"/>
                <a:cs typeface="Arial" charset="0"/>
              </a:rPr>
              <a:t>F.</a:t>
            </a:r>
            <a:r>
              <a:rPr lang="it-IT" dirty="0" smtClean="0">
                <a:solidFill>
                  <a:srgbClr val="FFFF66"/>
                </a:solidFill>
                <a:latin typeface="Arial" charset="0"/>
                <a:cs typeface="Arial" charset="0"/>
              </a:rPr>
              <a:t/>
            </a:r>
            <a:br>
              <a:rPr lang="it-IT" dirty="0" smtClean="0">
                <a:solidFill>
                  <a:srgbClr val="FFFF66"/>
                </a:solidFill>
                <a:latin typeface="Arial" charset="0"/>
                <a:cs typeface="Arial" charset="0"/>
              </a:rPr>
            </a:br>
            <a:r>
              <a:rPr lang="it-IT" dirty="0" smtClean="0">
                <a:solidFill>
                  <a:srgbClr val="FFFF66"/>
                </a:solidFill>
                <a:latin typeface="Arial" charset="0"/>
                <a:cs typeface="Arial" charset="0"/>
              </a:rPr>
              <a:t> </a:t>
            </a:r>
            <a:br>
              <a:rPr lang="it-IT" dirty="0" smtClean="0">
                <a:solidFill>
                  <a:srgbClr val="FFFF66"/>
                </a:solidFill>
                <a:latin typeface="Arial" charset="0"/>
                <a:cs typeface="Arial" charset="0"/>
              </a:rPr>
            </a:br>
            <a:r>
              <a:rPr lang="it-IT" dirty="0" smtClean="0">
                <a:solidFill>
                  <a:srgbClr val="FFFF66"/>
                </a:solidFill>
                <a:latin typeface="Arial" charset="0"/>
                <a:cs typeface="Arial" charset="0"/>
              </a:rPr>
              <a:t>DEITHER JOHN </a:t>
            </a:r>
            <a:r>
              <a:rPr lang="it-IT" dirty="0" smtClean="0">
                <a:solidFill>
                  <a:srgbClr val="FFFF66"/>
                </a:solidFill>
                <a:latin typeface="Arial" charset="0"/>
                <a:cs typeface="Arial" charset="0"/>
              </a:rPr>
              <a:t>D. </a:t>
            </a:r>
            <a:r>
              <a:rPr lang="it-IT" dirty="0" smtClean="0">
                <a:solidFill>
                  <a:srgbClr val="FFFF66"/>
                </a:solidFill>
                <a:latin typeface="Arial" charset="0"/>
                <a:cs typeface="Arial" charset="0"/>
              </a:rPr>
              <a:t/>
            </a:r>
            <a:br>
              <a:rPr lang="it-IT" dirty="0" smtClean="0">
                <a:solidFill>
                  <a:srgbClr val="FFFF66"/>
                </a:solidFill>
                <a:latin typeface="Arial" charset="0"/>
                <a:cs typeface="Arial" charset="0"/>
              </a:rPr>
            </a:br>
            <a:r>
              <a:rPr lang="it-IT" dirty="0" smtClean="0">
                <a:solidFill>
                  <a:srgbClr val="FFFF66"/>
                </a:solidFill>
                <a:latin typeface="Arial" charset="0"/>
                <a:cs typeface="Arial" charset="0"/>
              </a:rPr>
              <a:t/>
            </a:r>
            <a:br>
              <a:rPr lang="it-IT" dirty="0" smtClean="0">
                <a:solidFill>
                  <a:srgbClr val="FFFF66"/>
                </a:solidFill>
                <a:latin typeface="Arial" charset="0"/>
                <a:cs typeface="Arial" charset="0"/>
              </a:rPr>
            </a:br>
            <a:r>
              <a:rPr lang="it-IT" dirty="0" smtClean="0">
                <a:solidFill>
                  <a:srgbClr val="FFFF66"/>
                </a:solidFill>
                <a:latin typeface="Arial" charset="0"/>
                <a:cs typeface="Arial" charset="0"/>
              </a:rPr>
              <a:t>NICHOLAS </a:t>
            </a:r>
            <a:r>
              <a:rPr lang="it-IT" smtClean="0">
                <a:solidFill>
                  <a:srgbClr val="FFFF66"/>
                </a:solidFill>
                <a:latin typeface="Arial" charset="0"/>
                <a:cs typeface="Arial" charset="0"/>
              </a:rPr>
              <a:t>C.</a:t>
            </a:r>
            <a:endParaRPr lang="it-IT" dirty="0" smtClean="0">
              <a:solidFill>
                <a:srgbClr val="FFFF66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</a:pPr>
            <a:r>
              <a:rPr lang="it-IT" dirty="0" smtClean="0">
                <a:solidFill>
                  <a:srgbClr val="FFFF66"/>
                </a:solidFill>
                <a:latin typeface="Arial" charset="0"/>
                <a:cs typeface="Arial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it-IT" dirty="0" smtClean="0">
                <a:solidFill>
                  <a:srgbClr val="FFFF66"/>
                </a:solidFill>
                <a:latin typeface="Arial" charset="0"/>
                <a:cs typeface="Arial" charset="0"/>
              </a:rPr>
              <a:t>2A ITIS NATTA-BG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8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8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8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8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68"/>
          <p:cNvSpPr txBox="1">
            <a:spLocks noGrp="1"/>
          </p:cNvSpPr>
          <p:nvPr>
            <p:ph type="body" idx="1"/>
          </p:nvPr>
        </p:nvSpPr>
        <p:spPr>
          <a:xfrm>
            <a:off x="468313" y="1924050"/>
            <a:ext cx="8229600" cy="3629025"/>
          </a:xfrm>
        </p:spPr>
        <p:txBody>
          <a:bodyPr/>
          <a:lstStyle/>
          <a:p>
            <a:pPr marL="342900" indent="-1397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4800" smtClean="0">
                <a:solidFill>
                  <a:schemeClr val="bg2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Incremento della concentrazione di gas serra nell’atmosfera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74"/>
          <p:cNvSpPr txBox="1">
            <a:spLocks noGrp="1"/>
          </p:cNvSpPr>
          <p:nvPr>
            <p:ph type="body" idx="1"/>
          </p:nvPr>
        </p:nvSpPr>
        <p:spPr>
          <a:xfrm>
            <a:off x="588963" y="2889250"/>
            <a:ext cx="8229600" cy="3630613"/>
          </a:xfrm>
        </p:spPr>
        <p:txBody>
          <a:bodyPr/>
          <a:lstStyle/>
          <a:p>
            <a:pPr marL="342900" indent="-1397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4800" b="1" dirty="0" smtClean="0">
                <a:solidFill>
                  <a:srgbClr val="FFFFFF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Deforestazione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80"/>
          <p:cNvSpPr txBox="1">
            <a:spLocks noGrp="1"/>
          </p:cNvSpPr>
          <p:nvPr>
            <p:ph type="body" idx="1"/>
          </p:nvPr>
        </p:nvSpPr>
        <p:spPr>
          <a:xfrm>
            <a:off x="1033463" y="1200150"/>
            <a:ext cx="8229600" cy="3630613"/>
          </a:xfrm>
        </p:spPr>
        <p:txBody>
          <a:bodyPr/>
          <a:lstStyle/>
          <a:p>
            <a:pPr marL="342900" indent="-1397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4800" b="1" dirty="0" smtClean="0">
                <a:solidFill>
                  <a:srgbClr val="FFFFFF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Incremento FREON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hape 86"/>
          <p:cNvSpPr txBox="1">
            <a:spLocks noGrp="1"/>
          </p:cNvSpPr>
          <p:nvPr>
            <p:ph type="body" idx="1"/>
          </p:nvPr>
        </p:nvSpPr>
        <p:spPr>
          <a:xfrm>
            <a:off x="827088" y="1347788"/>
            <a:ext cx="5072062" cy="3348037"/>
          </a:xfrm>
        </p:spPr>
        <p:txBody>
          <a:bodyPr/>
          <a:lstStyle/>
          <a:p>
            <a:pPr marL="342900" indent="-139700" algn="just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2000" dirty="0" smtClean="0">
                <a:solidFill>
                  <a:srgbClr val="1C4587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L’effetto è l’insieme dei meccanismi che rende la temperatura superficiale di un pianeta superiore a quella che si avrebbe per puro equilibrio radioattivo, calcolato secondo la legge di Stefan </a:t>
            </a:r>
            <a:r>
              <a:rPr lang="it-IT" sz="2000" dirty="0" err="1" smtClean="0">
                <a:solidFill>
                  <a:srgbClr val="1C4587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Boltzman</a:t>
            </a:r>
            <a:r>
              <a:rPr lang="it-IT" sz="2000" dirty="0" smtClean="0">
                <a:solidFill>
                  <a:srgbClr val="1C4587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. Tale concetto è stato proposto per la prima volta da Joseph Fourier nel 1827 ed è stato studiato poi da </a:t>
            </a:r>
            <a:r>
              <a:rPr lang="it-IT" sz="2000" dirty="0" err="1" smtClean="0">
                <a:solidFill>
                  <a:srgbClr val="1C4587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Svante</a:t>
            </a:r>
            <a:r>
              <a:rPr lang="it-IT" sz="2000" dirty="0" smtClean="0">
                <a:solidFill>
                  <a:srgbClr val="1C4587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 </a:t>
            </a:r>
            <a:r>
              <a:rPr lang="it-IT" sz="2000" dirty="0" err="1" smtClean="0">
                <a:solidFill>
                  <a:srgbClr val="1C4587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Arrhenius</a:t>
            </a:r>
            <a:r>
              <a:rPr lang="it-IT" sz="2000" dirty="0" smtClean="0">
                <a:solidFill>
                  <a:srgbClr val="1C4587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 nel 1896.</a:t>
            </a:r>
          </a:p>
        </p:txBody>
      </p:sp>
      <p:sp>
        <p:nvSpPr>
          <p:cNvPr id="24578" name="Shape 87"/>
          <p:cNvSpPr txBox="1">
            <a:spLocks noGrp="1"/>
          </p:cNvSpPr>
          <p:nvPr>
            <p:ph type="title"/>
          </p:nvPr>
        </p:nvSpPr>
        <p:spPr>
          <a:xfrm>
            <a:off x="-323850" y="268288"/>
            <a:ext cx="8229600" cy="1055687"/>
          </a:xfrm>
        </p:spPr>
        <p:txBody>
          <a:bodyPr/>
          <a:lstStyle/>
          <a:p>
            <a:pPr indent="254000" algn="ctr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3000" b="1" u="sng" smtClean="0">
                <a:solidFill>
                  <a:srgbClr val="00387E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INFLUENZA DEI GAS SERRA    NELL’ATMOSFERA</a:t>
            </a:r>
          </a:p>
        </p:txBody>
      </p:sp>
      <p:pic>
        <p:nvPicPr>
          <p:cNvPr id="24579" name="Shape 8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771525"/>
            <a:ext cx="2520950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Shape 89"/>
          <p:cNvSpPr txBox="1">
            <a:spLocks noChangeArrowheads="1"/>
          </p:cNvSpPr>
          <p:nvPr/>
        </p:nvSpPr>
        <p:spPr bwMode="auto">
          <a:xfrm>
            <a:off x="6075363" y="4024313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it-IT"/>
              <a:t>Stefan-Boltzman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hape 94"/>
          <p:cNvSpPr txBox="1">
            <a:spLocks noGrp="1"/>
          </p:cNvSpPr>
          <p:nvPr>
            <p:ph type="body" idx="1"/>
          </p:nvPr>
        </p:nvSpPr>
        <p:spPr>
          <a:xfrm>
            <a:off x="395536" y="1131590"/>
            <a:ext cx="8229600" cy="3630613"/>
          </a:xfrm>
        </p:spPr>
        <p:txBody>
          <a:bodyPr/>
          <a:lstStyle/>
          <a:p>
            <a:pPr marL="342900" indent="-139700" algn="just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3200" dirty="0" smtClean="0">
                <a:solidFill>
                  <a:srgbClr val="1C4587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Enormi quantità di cibo sono prodotte, trasformate, distribuite e consumate ogni giorno.</a:t>
            </a:r>
          </a:p>
          <a:p>
            <a:pPr marL="342900" indent="-139700" algn="just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3200" dirty="0" smtClean="0">
                <a:solidFill>
                  <a:srgbClr val="1C4587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Questi sono i tipi di attività che provocano impatti diretti sulla salute umana e sul nostro ambiente.</a:t>
            </a:r>
          </a:p>
        </p:txBody>
      </p:sp>
      <p:sp>
        <p:nvSpPr>
          <p:cNvPr id="26626" name="Shape 95"/>
          <p:cNvSpPr txBox="1">
            <a:spLocks noGrp="1"/>
          </p:cNvSpPr>
          <p:nvPr>
            <p:ph type="title"/>
          </p:nvPr>
        </p:nvSpPr>
        <p:spPr>
          <a:xfrm>
            <a:off x="2663825" y="-123825"/>
            <a:ext cx="8229600" cy="993775"/>
          </a:xfrm>
        </p:spPr>
        <p:txBody>
          <a:bodyPr/>
          <a:lstStyle/>
          <a:p>
            <a:pPr indent="254000" eaLnBrk="1" hangingPunct="1">
              <a:buClr>
                <a:srgbClr val="00387E"/>
              </a:buClr>
              <a:buFont typeface="Trebuchet MS" pitchFamily="34" charset="0"/>
              <a:buNone/>
            </a:pPr>
            <a:r>
              <a:rPr lang="it-IT" sz="3600" b="1" u="sng" smtClean="0">
                <a:solidFill>
                  <a:srgbClr val="00387E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ALIMENTI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ve">
  <a:themeElements>
    <a:clrScheme name="Custom 506">
      <a:dk1>
        <a:srgbClr val="000000"/>
      </a:dk1>
      <a:lt1>
        <a:srgbClr val="FFFFFF"/>
      </a:lt1>
      <a:dk2>
        <a:srgbClr val="00387E"/>
      </a:dk2>
      <a:lt2>
        <a:srgbClr val="C6D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7E"/>
      </a:hlink>
      <a:folHlink>
        <a:srgbClr val="969696"/>
      </a:folHlink>
    </a:clrScheme>
    <a:fontScheme name="wav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1813</Words>
  <Application>Microsoft Office PowerPoint</Application>
  <PresentationFormat>Presentazione su schermo (16:9)</PresentationFormat>
  <Paragraphs>333</Paragraphs>
  <Slides>43</Slides>
  <Notes>38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44" baseType="lpstr">
      <vt:lpstr>wave</vt:lpstr>
      <vt:lpstr>IMPATTO AMBIENTALE DEGLI ALIMENTI </vt:lpstr>
      <vt:lpstr>Obiettivi</vt:lpstr>
      <vt:lpstr>GLOBAL WARMING</vt:lpstr>
      <vt:lpstr>CAUSE DEL RECENTE RISCALDAMENTO GLOBALE </vt:lpstr>
      <vt:lpstr>Presentazione standard di PowerPoint</vt:lpstr>
      <vt:lpstr>Presentazione standard di PowerPoint</vt:lpstr>
      <vt:lpstr>Presentazione standard di PowerPoint</vt:lpstr>
      <vt:lpstr>INFLUENZA DEI GAS SERRA    NELL’ATMOSFERA</vt:lpstr>
      <vt:lpstr>ALIMENTI</vt:lpstr>
      <vt:lpstr>INDICATORI</vt:lpstr>
      <vt:lpstr>Food Miles</vt:lpstr>
      <vt:lpstr>Presentazione standard di PowerPoint</vt:lpstr>
      <vt:lpstr>Presentazione standard di PowerPoint</vt:lpstr>
      <vt:lpstr>    Life-Cycle Assessment (LCA)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L’IMPATTO AMBIENTALE DELL’IMBALLAGGIO DEGLI ALIMENTI SULL’AMBIENTE MARINO</vt:lpstr>
      <vt:lpstr>Presentazione standard di PowerPoint</vt:lpstr>
      <vt:lpstr>Presentazione standard di PowerPoint</vt:lpstr>
      <vt:lpstr>Presentazione standard di PowerPoint</vt:lpstr>
      <vt:lpstr>Tabella delle attività svolte negli ultimi anni</vt:lpstr>
      <vt:lpstr>Presentazione standard di PowerPoint</vt:lpstr>
      <vt:lpstr>Presentazione standard di PowerPoint</vt:lpstr>
      <vt:lpstr>Presentazione standard di PowerPoint</vt:lpstr>
      <vt:lpstr>Disastri succulenti</vt:lpstr>
      <vt:lpstr>Il 16% delle sostanze nutritive che dovremmo ingerire è composto dalle proteine </vt:lpstr>
      <vt:lpstr> La produzione di carni rosse incide pesantemente sulle emissioni di CO2 e sui consumi di acqua per l’allevamento degli animali </vt:lpstr>
      <vt:lpstr>Presentazione standard di PowerPoint</vt:lpstr>
      <vt:lpstr>Presentazione standard di PowerPoint</vt:lpstr>
      <vt:lpstr>Presentazione standard di PowerPoint</vt:lpstr>
      <vt:lpstr>L’ultima mattanza</vt:lpstr>
      <vt:lpstr>Presentazione standard di PowerPoint</vt:lpstr>
      <vt:lpstr>HANNO PARTECIPATO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IMPATTO AMBIENTALE DEGLI ALIMENTI</dc:title>
  <dc:creator>Francesca</dc:creator>
  <cp:lastModifiedBy>Francesca</cp:lastModifiedBy>
  <cp:revision>31</cp:revision>
  <dcterms:modified xsi:type="dcterms:W3CDTF">2014-05-17T14:28:45Z</dcterms:modified>
</cp:coreProperties>
</file>