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EEA8DA2-CE7E-4D5D-9A01-A546807C9CEB}" type="datetimeFigureOut">
              <a:rPr lang="es-ES" smtClean="0"/>
              <a:pPr/>
              <a:t>23/05/2014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7BD8A0-86D4-42B9-8539-0DB9B247655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4800" b="1" dirty="0" smtClean="0">
                <a:solidFill>
                  <a:schemeClr val="tx2">
                    <a:lumMod val="50000"/>
                  </a:schemeClr>
                </a:solidFill>
              </a:rPr>
              <a:t>METODOLOGÍAS ACTIVAS EMPLEADAS</a:t>
            </a:r>
            <a:endParaRPr lang="es-ES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7412" name="Picture 4" descr="http://www.plataformaproyecta.org/sites/default/files/metodologia/De%20pasiva%20a%20activa/todos%20junt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852936"/>
            <a:ext cx="4680520" cy="3461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INTRODUCCIÓN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A la hora de llevar a cabo nuestro diseño </a:t>
            </a:r>
            <a:r>
              <a:rPr lang="es-ES" dirty="0" err="1" smtClean="0"/>
              <a:t>instruccional</a:t>
            </a:r>
            <a:r>
              <a:rPr lang="es-ES" dirty="0" smtClean="0"/>
              <a:t>, nos hemos basado en una serie de </a:t>
            </a:r>
            <a:r>
              <a:rPr lang="es-ES" b="1" dirty="0" smtClean="0"/>
              <a:t>metodologías activas y participativas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El alumnado, además de trabajar individualmente, realiza actividades grupales en las que se lleva a cabo aprendizaje cooperativo como la </a:t>
            </a:r>
            <a:r>
              <a:rPr lang="es-ES" b="1" dirty="0" smtClean="0"/>
              <a:t>metodología </a:t>
            </a:r>
            <a:r>
              <a:rPr lang="es-ES" b="1" dirty="0" err="1" smtClean="0"/>
              <a:t>puzzle</a:t>
            </a:r>
            <a:r>
              <a:rPr lang="es-ES" dirty="0" smtClean="0"/>
              <a:t>. </a:t>
            </a:r>
          </a:p>
          <a:p>
            <a:pPr algn="just"/>
            <a:r>
              <a:rPr lang="es-ES" dirty="0" smtClean="0"/>
              <a:t>También, se emplean metodologías interpretativas como la del </a:t>
            </a:r>
            <a:r>
              <a:rPr lang="es-ES" b="1" dirty="0"/>
              <a:t>r</a:t>
            </a:r>
            <a:r>
              <a:rPr lang="es-ES" b="1" dirty="0" smtClean="0"/>
              <a:t>ole </a:t>
            </a:r>
            <a:r>
              <a:rPr lang="es-ES" b="1" dirty="0" err="1" smtClean="0"/>
              <a:t>playing</a:t>
            </a:r>
            <a:r>
              <a:rPr lang="es-ES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APRENDIZAJE COOPERATIVO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pPr marL="514350" indent="-514350">
              <a:buAutoNum type="arabicPeriod"/>
            </a:pPr>
            <a:r>
              <a:rPr lang="es-ES" dirty="0" smtClean="0"/>
              <a:t>Metodología </a:t>
            </a:r>
            <a:r>
              <a:rPr lang="es-ES" dirty="0" err="1" smtClean="0"/>
              <a:t>Puzzle</a:t>
            </a:r>
            <a:endParaRPr lang="es-ES" dirty="0" smtClean="0"/>
          </a:p>
          <a:p>
            <a:pPr marL="514350" indent="-514350">
              <a:buAutoNum type="arabicPeriod"/>
            </a:pPr>
            <a:r>
              <a:rPr lang="es-ES" dirty="0" smtClean="0"/>
              <a:t>Role </a:t>
            </a:r>
            <a:r>
              <a:rPr lang="es-ES" dirty="0" err="1" smtClean="0"/>
              <a:t>Playing</a:t>
            </a:r>
            <a:endParaRPr lang="es-ES" dirty="0" smtClean="0"/>
          </a:p>
          <a:p>
            <a:pPr marL="514350" indent="-514350">
              <a:buAutoNum type="arabicPeriod"/>
            </a:pPr>
            <a:endParaRPr lang="es-ES" dirty="0"/>
          </a:p>
          <a:p>
            <a:pPr marL="514350" indent="-514350">
              <a:buAutoNum type="arabicPeriod"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5122" name="Picture 2" descr="http://1.bp.blogspot.com/-vjxNpaeopAo/USGgvvvtEPI/AAAAAAAAA1Q/rrL9mvhSbOQ/s1600/T%C3%A9cnica+del+Puzzle+Estrategias+Metodol%C3%B3gica+de+Ense%C3%B1anza-Aprendizaj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916832"/>
            <a:ext cx="3571900" cy="3571900"/>
          </a:xfrm>
          <a:prstGeom prst="rect">
            <a:avLst/>
          </a:prstGeom>
          <a:noFill/>
        </p:spPr>
      </p:pic>
      <p:pic>
        <p:nvPicPr>
          <p:cNvPr id="3074" name="Picture 2" descr="https://encrypted-tbn0.gstatic.com/images?q=tbn:ANd9GcRQYGqDTmUlCaTybayhDXf7KXoOM4AYa2F-LnP5qdLBKTsaZKkIz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284984"/>
            <a:ext cx="4026088" cy="26791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1. METODOLOGÍA PUZZLE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es-ES" dirty="0" smtClean="0"/>
              <a:t>Para llevarla a cabo en el aula, se requiere de dos tipos de agrupamientos: el </a:t>
            </a:r>
            <a:r>
              <a:rPr lang="es-ES" b="1" dirty="0" smtClean="0"/>
              <a:t>equipo base </a:t>
            </a:r>
            <a:r>
              <a:rPr lang="es-ES" dirty="0" smtClean="0"/>
              <a:t>y el </a:t>
            </a:r>
            <a:r>
              <a:rPr lang="es-ES" b="1" dirty="0" smtClean="0"/>
              <a:t>grupo de expertos</a:t>
            </a:r>
            <a:r>
              <a:rPr lang="es-ES" dirty="0" smtClean="0"/>
              <a:t>. </a:t>
            </a:r>
          </a:p>
          <a:p>
            <a:pPr algn="just">
              <a:spcAft>
                <a:spcPts val="600"/>
              </a:spcAft>
            </a:pPr>
            <a:r>
              <a:rPr lang="es-ES" dirty="0" smtClean="0"/>
              <a:t>Inicialmente, cada equipo base tiene una misión conjunta y para ello, se agrupa el alumnado con su grupo de expertos, que está compuesto por uno de cada equipo base. </a:t>
            </a:r>
          </a:p>
          <a:p>
            <a:pPr algn="just">
              <a:spcAft>
                <a:spcPts val="600"/>
              </a:spcAft>
            </a:pPr>
            <a:r>
              <a:rPr lang="es-ES" dirty="0" smtClean="0"/>
              <a:t>A partir de las actividades que se resuelven en el grupo de expertos, </a:t>
            </a:r>
            <a:r>
              <a:rPr lang="es-ES" u="sng" dirty="0" smtClean="0"/>
              <a:t>el alumno se hace conocedor de una parte de los contenidos </a:t>
            </a:r>
            <a:r>
              <a:rPr lang="es-ES" dirty="0" smtClean="0"/>
              <a:t>(de una pieza del </a:t>
            </a:r>
            <a:r>
              <a:rPr lang="es-ES" dirty="0" err="1" smtClean="0"/>
              <a:t>puzzle</a:t>
            </a:r>
            <a:r>
              <a:rPr lang="es-ES" dirty="0" smtClean="0"/>
              <a:t>) que deberá poner en común con su equipo base. </a:t>
            </a:r>
          </a:p>
          <a:p>
            <a:pPr algn="just">
              <a:spcAft>
                <a:spcPts val="600"/>
              </a:spcAft>
            </a:pPr>
            <a:r>
              <a:rPr lang="es-ES" dirty="0" smtClean="0"/>
              <a:t>La aportación de cada miembro del equipo experto en una parte del contenido resulta imprescindible para que el equipo domine la lección (complete el </a:t>
            </a:r>
            <a:r>
              <a:rPr lang="es-ES" dirty="0" err="1" smtClean="0"/>
              <a:t>puzzle</a:t>
            </a:r>
            <a:r>
              <a:rPr lang="es-ES" dirty="0" smtClean="0"/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2. ROLE PLAYING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600"/>
              </a:spcAft>
            </a:pPr>
            <a:r>
              <a:rPr lang="es-ES" sz="3100" dirty="0" smtClean="0"/>
              <a:t>Consiste en que cada alumno/a </a:t>
            </a:r>
            <a:r>
              <a:rPr lang="es-ES" sz="3100" b="1" dirty="0" smtClean="0"/>
              <a:t>desempeña </a:t>
            </a:r>
            <a:r>
              <a:rPr lang="es-ES" sz="3100" b="1" dirty="0"/>
              <a:t>un determinado rol</a:t>
            </a:r>
            <a:r>
              <a:rPr lang="es-ES" sz="3100" dirty="0"/>
              <a:t>, papel o </a:t>
            </a:r>
            <a:r>
              <a:rPr lang="es-ES" sz="3100" dirty="0" smtClean="0"/>
              <a:t>personalidad al que no está acostumbrado.</a:t>
            </a:r>
          </a:p>
          <a:p>
            <a:pPr algn="just">
              <a:spcAft>
                <a:spcPts val="600"/>
              </a:spcAft>
            </a:pPr>
            <a:r>
              <a:rPr lang="es-ES" sz="3100" dirty="0" smtClean="0"/>
              <a:t>El objetivo es imaginar la forma de actuar y las decisiones que tomaría cada uno de los personajes en situaciones diferentes. Después, se trata de actuar como ese personaje acercándose lo mas posible a la realidad y esforzándose por  encontrar argumentos convincentes que hagan creíble su postura.</a:t>
            </a:r>
          </a:p>
          <a:p>
            <a:pPr algn="just">
              <a:spcAft>
                <a:spcPts val="600"/>
              </a:spcAft>
            </a:pPr>
            <a:r>
              <a:rPr lang="es-ES" sz="3100" dirty="0" smtClean="0"/>
              <a:t>Tras la dramatización, se realiza un debate conjunto donde se analizan y valoran los diferentes elementos de la situación que ha sido interpretada.</a:t>
            </a:r>
          </a:p>
          <a:p>
            <a:pPr algn="just">
              <a:spcAft>
                <a:spcPts val="600"/>
              </a:spcAft>
            </a:pPr>
            <a:r>
              <a:rPr lang="es-ES" sz="3100" dirty="0" smtClean="0"/>
              <a:t>Es una actividad menos estructurada que el teatro formal y, a diferencia de éste, es más importante el proceso que el resultad.</a:t>
            </a:r>
          </a:p>
          <a:p>
            <a:pPr algn="just">
              <a:spcAft>
                <a:spcPts val="600"/>
              </a:spcAft>
            </a:pPr>
            <a:r>
              <a:rPr lang="es-ES" sz="3100" dirty="0" smtClean="0"/>
              <a:t>Favorece </a:t>
            </a:r>
            <a:r>
              <a:rPr lang="es-ES" sz="3100" b="1" dirty="0" smtClean="0"/>
              <a:t>la expresión y la interacción </a:t>
            </a:r>
            <a:r>
              <a:rPr lang="es-ES" sz="3100" dirty="0" smtClean="0"/>
              <a:t>oral del alumnado.</a:t>
            </a:r>
          </a:p>
          <a:p>
            <a:pPr algn="just">
              <a:spcAft>
                <a:spcPts val="600"/>
              </a:spcAft>
            </a:pPr>
            <a:r>
              <a:rPr lang="es-ES" sz="3100" dirty="0" smtClean="0"/>
              <a:t>El papel del maestro/a como </a:t>
            </a:r>
            <a:r>
              <a:rPr lang="es-ES" sz="3100" b="1" dirty="0" smtClean="0"/>
              <a:t>moderador/a </a:t>
            </a:r>
            <a:r>
              <a:rPr lang="es-ES" sz="3100" dirty="0" smtClean="0"/>
              <a:t>es esencial para asegurar un buen transcurso de la actividad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87</TotalTime>
  <Words>351</Words>
  <Application>Microsoft Office PowerPoint</Application>
  <PresentationFormat>Presentación en pantalla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Civil</vt:lpstr>
      <vt:lpstr>METODOLOGÍAS ACTIVAS EMPLEADAS</vt:lpstr>
      <vt:lpstr>INTRODUCCIÓN</vt:lpstr>
      <vt:lpstr>APRENDIZAJE COOPERATIVO</vt:lpstr>
      <vt:lpstr>1. METODOLOGÍA PUZZLE</vt:lpstr>
      <vt:lpstr>2. ROLE PLAYING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METODOLOGÍAS ACTIVAS EMPLEADAS</dc:title>
  <dc:creator>Amaia Nubla Lopez</dc:creator>
  <cp:lastModifiedBy>Marta</cp:lastModifiedBy>
  <cp:revision>15</cp:revision>
  <dcterms:created xsi:type="dcterms:W3CDTF">2014-05-19T11:40:32Z</dcterms:created>
  <dcterms:modified xsi:type="dcterms:W3CDTF">2014-05-23T17:14:41Z</dcterms:modified>
</cp:coreProperties>
</file>