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73" r:id="rId2"/>
    <p:sldId id="266" r:id="rId3"/>
    <p:sldId id="271" r:id="rId4"/>
    <p:sldId id="272" r:id="rId5"/>
    <p:sldId id="283" r:id="rId6"/>
    <p:sldId id="284" r:id="rId7"/>
    <p:sldId id="285" r:id="rId8"/>
    <p:sldId id="286" r:id="rId9"/>
    <p:sldId id="274" r:id="rId10"/>
    <p:sldId id="287" r:id="rId11"/>
    <p:sldId id="275" r:id="rId12"/>
    <p:sldId id="276" r:id="rId13"/>
    <p:sldId id="277" r:id="rId14"/>
    <p:sldId id="278" r:id="rId15"/>
    <p:sldId id="279" r:id="rId16"/>
    <p:sldId id="289" r:id="rId17"/>
    <p:sldId id="288" r:id="rId18"/>
    <p:sldId id="290" r:id="rId19"/>
    <p:sldId id="291" r:id="rId20"/>
    <p:sldId id="280" r:id="rId21"/>
    <p:sldId id="292" r:id="rId22"/>
    <p:sldId id="293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E2EA-8665-4578-9658-018BEC2653DF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0F0D-ACC1-41A8-AE3E-B77C446CF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Cono o cilindro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FEED-0315-4B67-8E83-6742327AF66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0000"/>
            </a:gs>
            <a:gs pos="0">
              <a:srgbClr val="FFFF00"/>
            </a:gs>
            <a:gs pos="30000">
              <a:srgbClr val="FFE627"/>
            </a:gs>
            <a:gs pos="60000">
              <a:srgbClr val="FFA78B"/>
            </a:gs>
            <a:gs pos="100000">
              <a:srgbClr val="FF00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77802F-EF1A-4DF7-BDC6-C6D5D4EB133D}" type="datetimeFigureOut">
              <a:rPr lang="it-IT" smtClean="0"/>
              <a:t>09/04/2014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4EF518-9F55-46B4-8D18-1E7F61AA8F0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it-IT" sz="8000" dirty="0" smtClean="0">
                <a:solidFill>
                  <a:srgbClr val="FF0000"/>
                </a:solidFill>
                <a:effectLst/>
              </a:rPr>
              <a:t>DOSAGGIO DELL’ACIDO ASCORBICO IN UN INTEGRATORE ALIMENTARE </a:t>
            </a:r>
            <a:r>
              <a:rPr lang="it-IT" sz="8000" dirty="0" smtClean="0">
                <a:effectLst/>
              </a:rPr>
              <a:t/>
            </a:r>
            <a:br>
              <a:rPr lang="it-IT" sz="8000" dirty="0" smtClean="0">
                <a:effectLst/>
              </a:rPr>
            </a:br>
            <a:r>
              <a:rPr lang="it-IT" sz="8000" dirty="0" smtClean="0">
                <a:effectLst/>
              </a:rPr>
              <a:t> 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9040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435280" cy="639762"/>
          </a:xfrm>
        </p:spPr>
        <p:txBody>
          <a:bodyPr/>
          <a:lstStyle/>
          <a:p>
            <a:r>
              <a:rPr lang="it-IT" dirty="0" smtClean="0"/>
              <a:t>Bilancia digitale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200800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11727" y="149629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INTEGRATORE </a:t>
            </a:r>
            <a:r>
              <a:rPr lang="it-IT" dirty="0"/>
              <a:t>ALEMENTARE</a:t>
            </a:r>
          </a:p>
          <a:p>
            <a:pPr marL="45720" indent="0">
              <a:buNone/>
            </a:pPr>
            <a:r>
              <a:rPr lang="it-IT" dirty="0"/>
              <a:t>(contenente vitamina c)</a:t>
            </a:r>
          </a:p>
          <a:p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Picture 2" descr="https://encrypted-tbn2.gstatic.com/images?q=tbn:ANd9GcRbgh7l4HdxU0dCcbNvZUK0pnyNHGr8OEQCiGs8I2aN8MEKUZal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3779912" cy="377991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83568" y="4365104"/>
            <a:ext cx="3494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H</a:t>
            </a:r>
            <a:r>
              <a:rPr lang="it-IT" sz="1400" dirty="0"/>
              <a:t>2</a:t>
            </a:r>
            <a:r>
              <a:rPr lang="it-IT" sz="2200" dirty="0"/>
              <a:t>S0</a:t>
            </a:r>
            <a:r>
              <a:rPr lang="it-IT" sz="1400" dirty="0"/>
              <a:t>4</a:t>
            </a:r>
            <a:r>
              <a:rPr lang="it-IT" sz="2200" dirty="0"/>
              <a:t> (acido solforico) 1M </a:t>
            </a:r>
          </a:p>
        </p:txBody>
      </p:sp>
      <p:pic>
        <p:nvPicPr>
          <p:cNvPr id="6" name="Picture 40" descr="https://encrypted-tbn3.gstatic.com/images?q=tbn:ANd9GcR3NrvVq93BSHrLtIprakwifkSg17zrrcprFCzIW0rNq0oGC2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808313" cy="265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1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Soluzione di KIO</a:t>
            </a:r>
            <a:r>
              <a:rPr lang="it-IT" sz="1200" dirty="0" smtClean="0"/>
              <a:t>3  </a:t>
            </a:r>
            <a:r>
              <a:rPr lang="it-IT" dirty="0" smtClean="0"/>
              <a:t>(</a:t>
            </a:r>
            <a:r>
              <a:rPr lang="it-IT" dirty="0"/>
              <a:t>iodato di potassio</a:t>
            </a:r>
            <a:r>
              <a:rPr lang="it-IT" dirty="0" smtClean="0"/>
              <a:t>) </a:t>
            </a:r>
          </a:p>
          <a:p>
            <a:pPr marL="45720" indent="0">
              <a:buNone/>
            </a:pPr>
            <a:r>
              <a:rPr lang="it-IT" dirty="0" smtClean="0"/>
              <a:t>a titolo noto  (0,01791 M)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32048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7543800" cy="420624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KI </a:t>
            </a:r>
            <a:r>
              <a:rPr lang="it-IT" dirty="0"/>
              <a:t>(ioduro di potassio)</a:t>
            </a:r>
          </a:p>
          <a:p>
            <a:pPr>
              <a:buNone/>
            </a:pP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722808" cy="55924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2274"/>
            <a:ext cx="400830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7148264" cy="4089608"/>
          </a:xfrm>
        </p:spPr>
        <p:txBody>
          <a:bodyPr/>
          <a:lstStyle/>
          <a:p>
            <a:pPr marL="45720" indent="0">
              <a:buNone/>
            </a:pPr>
            <a:r>
              <a:rPr lang="it-IT" dirty="0" smtClean="0"/>
              <a:t>Soluzione di Na</a:t>
            </a:r>
            <a:r>
              <a:rPr lang="it-IT" sz="1400" dirty="0" smtClean="0"/>
              <a:t>2</a:t>
            </a:r>
            <a:r>
              <a:rPr lang="it-IT" dirty="0" smtClean="0"/>
              <a:t>S</a:t>
            </a:r>
            <a:r>
              <a:rPr lang="it-IT" sz="1400" dirty="0" smtClean="0"/>
              <a:t>2</a:t>
            </a:r>
            <a:r>
              <a:rPr lang="it-IT" dirty="0" smtClean="0"/>
              <a:t>O</a:t>
            </a:r>
            <a:r>
              <a:rPr lang="it-IT" sz="1400" dirty="0" smtClean="0"/>
              <a:t>3</a:t>
            </a:r>
            <a:r>
              <a:rPr lang="it-IT" dirty="0" smtClean="0"/>
              <a:t> (tiosolfato </a:t>
            </a:r>
            <a:r>
              <a:rPr lang="it-IT" dirty="0"/>
              <a:t>di sodio) </a:t>
            </a:r>
            <a:r>
              <a:rPr lang="it-IT" dirty="0" smtClean="0"/>
              <a:t>a titolo noto</a:t>
            </a:r>
          </a:p>
          <a:p>
            <a:pPr marL="45720" indent="0">
              <a:buNone/>
            </a:pPr>
            <a:r>
              <a:rPr lang="it-IT" dirty="0" smtClean="0"/>
              <a:t>(0,1030 M)</a:t>
            </a: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3938832" cy="59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722027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Salda </a:t>
            </a:r>
            <a:r>
              <a:rPr lang="it-IT" dirty="0"/>
              <a:t>d’amido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/>
              <a:t>A</a:t>
            </a:r>
            <a:r>
              <a:rPr lang="it-IT" dirty="0" smtClean="0"/>
              <a:t>cqua </a:t>
            </a:r>
            <a:r>
              <a:rPr lang="it-IT" dirty="0"/>
              <a:t>distillata</a:t>
            </a:r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3528392" cy="4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7364288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7200" b="1" dirty="0"/>
              <a:t>Parte I</a:t>
            </a:r>
            <a:r>
              <a:rPr lang="it-IT" sz="7200" b="1" dirty="0" smtClean="0"/>
              <a:t>:</a:t>
            </a:r>
          </a:p>
          <a:p>
            <a:pPr marL="45720" indent="0">
              <a:buNone/>
            </a:pPr>
            <a:r>
              <a:rPr lang="it-IT" sz="7200" b="1" dirty="0" smtClean="0"/>
              <a:t>preparazione </a:t>
            </a:r>
            <a:r>
              <a:rPr lang="it-IT" sz="7200" b="1" dirty="0"/>
              <a:t>della soluzione di acido ascorbico</a:t>
            </a:r>
          </a:p>
          <a:p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510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5575" y="160338"/>
            <a:ext cx="8531225" cy="5965825"/>
          </a:xfrm>
          <a:prstGeom prst="rect">
            <a:avLst/>
          </a:prstGeo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1.Massare in un becher pulito e asciutto una quantità di integratore solido contenente circa 1g di vitamina c</a:t>
            </a:r>
          </a:p>
        </p:txBody>
      </p:sp>
      <p:sp>
        <p:nvSpPr>
          <p:cNvPr id="16386" name="AutoShape 2" descr="data:image/jpeg;base64,/9j/4AAQSkZJRgABAQAAAQABAAD/2wCEAAkGBxQTEhQUEhQVFhQXFhgUFxYXFBQVFRcVFBQWFxQUFhcdHCggGBolHBQUITEhJSkrLi4uFx8zODMuNygtLisBCgoKDg0OGhAQFywcHCQsLCwsLCwsLywsLDA3LCwsLCwsLCwsLC0sLS0sLC0rNSwsLCwtLCwuLCw3LCssLywsLP/AABEIALkBEQMBIgACEQEDEQH/xAAcAAABBQEBAQAAAAAAAAAAAAAAAwQFBgcBAgj/xABDEAABAwEFBAcFBgQFBAMAAAABAAIDEQQFEiExBkFRYRMiMnGBkaEHQpKxwRRSYnKi0TOC4fBDU8LS8RUWI+Ikc4P/xAAaAQEBAQEBAQEAAAAAAAAAAAAAAQIDBAUG/8QAKxEBAQACAQIEBQMFAAAAAAAAAAECEQMSMQQTIUEiUXHB0QVhkRRCgaHw/9oADAMBAAIRAxEAPwDcUIQgEIQgELy54GpA8Uk+2xjV7fiCBdCYvvaIe9XuB/ZIvvyMaBx8B+6m4JRChX38NzD4mn0SLr+dua0eZTqgsCFVpr+eNXNb5D5pnJfxP+N5H9lOqC6pN8zRq4DvIVFfedfeefB5+iT+1Dg74Xfsp1Lpd33lENXt86pB9+RDeT3Aqn/aBwd8JXOnHP4Sp1mlqftCzc1x8gkf+4x/l/q/oq50v90K7jHFOo0tMO0EZ7Qc31ClYZmuFWkEcQqBVKQWhzDVjiDyVmSL8hVyw7R7pW/zN+oU7Z7S14qxwI5fUblqXYWQhCoEIQgEIQgEIQgEIQgEIQgEIQgFXbbfzsbmx0o0lpOpqDQ5blYll99OdDapd3XJ5EE1+qlFifeMp98+GXySD53HVzj3uKYWG8GycncP2TxYUVRVC8SvDQSdAoPRdTVNzba9gF/MZN+IrwyAv60ngzcO/iU4oopuelOrms7hiPmcvRH2QHtOe7vcaeQoE5oiiBFlmYNGtHgErRdohBzCuYV6JXklByi4hcKAK8mi6uEIPJAQgrlUHar3FKWmrSQeRoksS8lyIsNi2jIylFR94ZHy3qfsltZIKscDy3jvCoC4yQtNWkgjeMlqZI0hCqNg2le3KQYxx0d+xVjsV4xy9hwJ4HJ3kty7DtCEKgQhCAQhCAQhCAQhCDhKp+2mBwBLMtDINRw8FaLxfSN55KCjkbI0tdvyIUooEkLmEHdq1w0P9VL3feteq/XjuPelL0ut0NS0Y4Tqze3mFDz2YUxsOJnq3k4fVYotQK8ysqCFX7uvQt6rs2+o/op+OQOFQahRXoFCCV5UV6XCuYlwuQAK4hcKDpK8krtF5IQGJcqiiEHF5ova4g8ELmFe6IogTwoDEpkvLnIgckyukrwSg4SuteQcsivJXgyDiEE7YNpJGZP67eeTvPf4qyXfe8UvZd1vunI/1WcS2pg1I80ibzb7pWpkjXEJtdziYoy7UsaT3loqnK6AQhCAQhCAQhCBjfLqRO8B6qsAkKxX+7/xjm76FVxSiQs9oDhRyg72uV0ZMtn/AJmbnDfkngKf2S17nKCiyWZsgLosnDtRnUcacRySdjtzozy3j+9Fbb7uDGelhOGQZ5b+9Vx7RKS146Ocag5Nf+x5rNgmrHamyCrT3jeEvhVQDnxP3tcFYLtvQSChyd6HuUVIURRFUYlFcwowLuJcLkHMK4WrjnpCS2MGrh5oFi1eSFHy31EPeTKbaWMaZ+f7JuIm6rlVWJdp/utTSS/ZHaZKbVcC9IvtTBq4eapj7ZI7UpMlx1J802i3SXlGN6bSX03cK+KgIbDIdGuPgfmcks+wlv8AEcxn55Gt/dPUSD76O4BJfb3u3kdyZCWAay4uTI3u/VovYtzPcild+ZzWD9NSnqHD3E6k+a5GwnSp7qlJC2y+7FEzvBefM0XS+0O7UrgODaNHoKpo2dC7JDqMI4uIHzKk7q2WfKKtIcK0q3No4jF/yoJt1F3axO/MS75q37KXm6yjo3MJjc6uWrTQCoHDJakRf7OzC1reAA8hRKLxFIHAEGoK9rqBCEIBCEIBCEIK5tneLYGRukrgLi0uArhJGVQM6ZFQ9mtLJGh0bg5vEGqm9u7H0lilG9oEg/kNT6VWNWa1PidijcWniNDycND4qI09Cg7k2iZNRr6Mk/S7u4HkVOKKeWO10yOiTvu5GWhuIZPGjhqm6d2O14TQ6IKjJWvRWkUcOy/l9Qoy3WZ8Jr4hw0PMFaNe11stDOe4jUFVJ8boyYZm4mnduI4tO4qaEBY9vGt6s0bj+JhGfgVJx7a2V3+cP/zaf9airy2Ngeaw2hsdfclypyDv6FMmbETN0kgI4iR3+1PQ9U5bNqafw215nL6lRc20sztCB3ItV2NZlJaLO3l0gJ8k0xWcaSPkPCOF/oXUBXNSc16TO1eUkC92bi499U9ZMPcs8h/+yRsfo0FKB0x0ZAz+Rz3ebj9FQxhspJ492fyTtt2O1oRzNGj1IS3QTO7U0nc2jB+kBdbcIdmWueeLiXfNTRs3McTe1LEOQcXnyaF6baIRoJX/AJYw0eb81L2bZ47mAeCk4NmXH/hXSKz9r+5Zm98j3O/Tp6r2202k6OZGOEcbR6mquUOy43/NPodnmDn4K6GfGxyP7ckruWJwHkMkvZ9n+DPRaH9ihZrhHeQkpL0s7PeHgKq6FUs+zzz7tPBSMGzJ3p3adrImjIeJIAz0UZadsz7oA13E6arU47fZOqJaLZto1KdNuyFmtPEgKnt2jklxDGcuByI3FJPmcdST4rXl2d06ouwtVnaaYmqVia1wyIPcsxU5s5eZY7ATkdOR4dxS4EyXmCQtOX9CpSGUOFQoaOQOHNKQTEHLX58lGkyhJwyhwqEoqBCEIBCEIE7REHtc06OBae4iiwC8bKY5HscCC1xaQeRX0Gqvtpso21sL46NnaOqdz6e476HciMYJyJqBTeTRWnZ7aalI5zl7sn+47xzVLve47ZFHI+azysjaeu5zaNFTQZ78yNKqO2fe8k0c0xV7OeNh4jh3aFZG6BCpOz1/mIiOU1jPZf8Ad/8AX5K6NdXT+win9hteE0Oic3jd7ZmZ67jvB4qJT+77ZQ0KCq3ldrmtc17a5cMiFVzcURz6JvlRbJaLO2RpDhUH+8lGxbOxDj6LNgzaz3G0dmMDwUjDcrzoPRaGy7I26NHivNrtEcLavyG6g1TpFPg2aedQpGDZgDWiXm2pjHZYT35KJt+2Tm5ABta0oCdNc9B4rUwt7JuJ6G4oxur4Jx9niZrhHeQs7tu18rtCTWooXBtCNO8Hiom1X3IRm4NPA68qFxAO9dZwZM9canLe0DPeHgExn2oYOywnvNFmbL5LQakO31IIpyoaD9SSN8SP7FT+UEj0aafEpeOTvWcuWTu0GfaiQ9kNaoW37SSGg6StTQgHQU1oFV/s9of7tPzuH/ufklnXUQC6aVrWDXI0Hi409E3hP3ebPxvFPTq39C0t8POpzppWudeedCOSaTXiSddcqE/Q03GikbnsVklJDH9IRuLjnSlSGigOo04rtmvQBrpGWSkDMWJ4cwO6poaMGdRzotebPaPLl4++sxwv+fRGRRSPrhY41FCaGhFa0JoPmnsNwzO1wt78z8ifVWS13bJKGOgtHRsIB6sbHFwOYIcdN25e9nrYXGaGanSwuzOmKN2cb/LI8wp5teHk8fz3G3GyfOd7P5R9i2acGucHuMgFWipwuA1aQSUjG+or/wAjiCrpE4e6Qq5f1jwP6Ro6jzRw+7Ju8HZeNOKsu3r/AE3xt5d8fJfin+4YLoKGxuPYbjP3cbGb2trV3N7RkCauFAl3xtb0tavEbww9G12Jo0L3NcakCjj1RSja1FQD0x4srNx9S5SLVcN44mgntNydzHFT7hWhCz6xTGGWh3EtdwIrQq83fLUU8R3Lz5TTrjT+zzYTUeIUq11RUaKEaU7sc9DQ6H0KjSRQhCoEIQgEIQgjtoLnjtdnks8tcEgoSNQQahw5ggFZLP7HbTFIX2aeJw62Tw5hIr1WGlQe/JbWhBg1/XBNY3BszQWuFQWkltaZgGgzCfbMX50ZEUp/8Z7D/u8jy+S1+9btjtEbo5W4mnzB3EHcQsX2o2ckscha/rRO7D6f3Rw4KIvpQFVdk77rSCU5/wCG/iNzD9PJWzCoqUuy1+6VJ0VcjFM1OWGfEEDlRd/Xb00RaO0Os3vG7xzCk10hUZKRQ0OoTW8Yi6N1AC6hw140Vx2wuih6ZgyPbHA7neKqy6y+7lZpAWK45pWNdja1rgDTrE0PEDCKp7Fsqwdp73d1GD9Ir6qTux+F5jOjqvZ3++3zOLxPBST2rjy3Lfd8XxHLzY53G1BsuSFvZjbi4nrHzNSoq2TWqBrpXsiMbaVYwuLi2oq6p0oKlWlyr1+WuV0zbNHgbjjc4ue0uxDRzWiuoGtVylceL4svi9fqnIMLgHNoQQCDxBFQVXpIHyC02V5ONp6aFx3tcatHg7q9xU5dNjEMTIgScDQK/wB7uSZbTGSMRTxYj0T6vY2pxxu6r8hqQM/BXbHFqZ9M9+32/n7ou03uw/ZpGgstEVDIzA4NDHCkrXGlAN6nbF0Uc7hjBitgxMbQlpfh69HaDE2hpvzUV032aaZxY99mtDRIMDS+khyc2g3OBBXbnuqSayGJwfH0cuOzPeKSNaHYmVHKpHcVXXOY9O+0/P4qeuF7WdLYgXtMQBY4kFxifo5pp7pJHgE0t9idYsFoEkkrcQZaDIQ5xidlUZZBpINAlLvuu0utLLRaHwgsDmhsTX1LXe69zjmK0Omo3J9fF0QyPEswleRRrWNkeG7zXC0gV5qyPNc8cc++5e+vX8JOx3Y1rg9rjypoWmpFeIzTy12Vr2ua8dVwwu+ju8LllnGAEgMAyoSBSmg8qJvNfsDcukDjwYC/1aCB5r08cnu8nH53mTPjltirSROjc+J5OIBzMQNCWSNLcQ7x6jkCuRCgYCXOwdkuLdaNALsLR0hAYwDHWmEcE7ve3CYsLWOaW1Be4tBLD7uEE76akaJqt9WUmpX67D4pMrNV3FnU66+KtWzlsq0De008FVApK45sMgG52X7LllPR0l1V/kXoJOJ1WNPL5ZL0wrk6pKxT1FDqPUcU6UNHIWkEbvlvCl2OqARoVYPSEIVAhCEAhCEAml53fHPG6OVoc13mDuIO4p2hBhm1OzclikwmpiJrHJp/KeB/5Csmyl+dM3o5P4rBn+Ife7+K0W8bBHPG6OVocxwoQfmOB5rHto9n5rvma9hJaDWOSmoHuP508woL4lrHNhdyUVc15ttEQe3I6Ob9128J+oLEDUIamV2z1FCnpVHJog4EEVBFCDvBWc3/AHSYJOLDm0/6TzC0kFNLysLZmFjxkd+8HcRzVl0zZtlFoYSKtyc0hzT+IfQ5jxT0XtFRhJoXbqHJwBJaeYocuS9XlYHQvLHeB3EbiExsTGtlo5rSJDVpIGUgGY8QK94PFaynVHz/ABvDMser5JUtBFeOaib6ujpejex2GWJ+NjqVGhBa78JyqpqeRrRVzg3vIHzTF15M93E/8rTT4jQeq4TDK9o+Vx4573hEfZbttFHCe0YsQoOjYI8PNrq1UzGMgNe9MZLa89ljW83OqfhGXqkHYz2pD3NAYP8Ad6rc4r7vR/R83Jd3U/79ks+Rrc3ENHEkD5pD/q8Y7OJ/5Gkj4jRvqo1tlYDXCK/ePWd8RzSjjTUrpOPH6u2H6Zj/AHZbO3XvJ7sbW83uxH4W5eqbTWmV/akNODAGDzzPqm77UASAHOI1DQTTfmdB5rw6Z+vR5DOhd1jyAApXxW5PlHqw8HwYdsfuU+zt1IqeLiXHzKUTHpa1LnkDUBoABa7NprTFxGozCbxzseaRg4vvmpIO6tcyK5HvWum16JJOyQFqaezV35QSPi09V1sxqA5pbXSpBzG7LQ/sUzjLiAxhwZ5ZA0AydH3t3cqL0YMJPSS6ilK7x2XCp17lemLs/SkLqEHgUhZpC5oJGfcRplUV3FLxsJNAKngMysUaLdj6xg/3nmlm6ppccTmwtDxQ8DqBoKp045rg7QoVIXY+rCOBI+v1UJaLa1u9SWzr8URdxc4/RWCUQhCoEIQgEIQgEIQgE3t9iZMx0cjQ5rhQg/McDzThCDIrwu991WkHN1nkNK8uB/ENeatkbw4Ag1BFQRvB0Vgv66WWqB8L9CMjva4dlw7lm2zVrfBK6xz5OaSGV464RyIzCguFnkwkFTjXVFVXgpW7ZqihUDwFeyvBQ1yoj76ups7MJycM2u4H9lnNvsRY4skGYOnyI/dau5RF+XQ2dvB47LvoeS1LpnKbZkSxpyaS7k2p816xvOjacCc/MBPLRA5ji1wo4GhCTXTbCLtFrDDR8hJGrWt5ZZ7kz/6w3EMDM92J+dPCvPVL39ZffG/qu4cAfp5KtBhrpQ55ndw+XqvNy82cys7fJ9fwng+Hk45nd5X3i0/aw7rOe5rC3EA3XLJ4JArUHgkHWuKtGxucTUVcCd9DUmpH9U0uxheMFKgjFWhwh4FCCeDgaFTMTHDsRtZzJ+jdfNerizmWEunzvE8Plctwl3DBsjwOqcLuq11RXq1oyT/STyGiUfYDrLMS3hkB41T4WUk1e7FkW0wgNo6lRvJ04pezXcCepHiPcXO88ytXNw0jBGHE4OsBmKjqmp67K6Z9oc06YH6Naxg59Y+QoPVWKzbOTv1aGD8Rp6CpUtZtlGD+I8nk0YR5mpWLyL01SGWMZ4iXEkHhmBTKmmSlLu2ekd2IqD7xGEeZ1V1hs0EPZa0HjqfM5rzNe4Gma53lamKMseyjRnK+vJuQ8z+ylomQwjqNa3uzJ8dVGT3i476BV68tqbNFXHKHO+6zru7jTIeJCzu1rUi1z3p91MZLU46lZ1eHtAccoIg38Uhqfgbl6qFY+2252FvTTfhYCGDvDaNHiobX+8tqbNESDJjf91nXNeBOjfEhaNscXGyRPeKF4Lw37rXGrRXeaU81mGy/skmc5r7Y5sbBQ9Gw4nn8JIyb6rZoow1oa0UAAAHADIBXSvaEIVAhCEAhCEAhCEAhCEAqP7SdnzJGLVCKSwirqauY01r3t181eFwhBnuzt6i0RB3vjJ4/Fx7jqpqyy4XAqm35YzdluD2j/wCNLnQaAV6ze9pNRyKtbHggEGoOYPI6FQWGq4mlitNRQlOioOgrhXEVVEVftztnbXISDsu48jyVDtNncxxa8EEbitQJTeYxntBppxAKsy0lm2Z9BjBGHEDkRSuqUsmyrjm2Anm4H5uWhm2xt0IHdQJCS+GDSpS5E3JqVXINlJjqWN8a/JSEGyTB25HHuAHrmnEt9HcE0lvN53qddNRJRXRZo/caTxccXzySzrfGwUFByAA+Spl5bSwRfxZ2A/dDsTvhFSqzb/aLCKiGN8nN1I2/U+gU3T0abNfP3Qo613sQKucGjiSAPNZDb9ubVJXCWRD8Dan4nV9AEwsl2Wy2u6kc8540e8D+Y5NUNtFvHbazM/xDIeEYxD4uz6qt2/2hyOyhiawcXkvd5CgHmVJ3L7HbZJQzvjgbwr0j+6jer+pXy5fZJYYaGQPnd+N1GfA2nrVXQxU2m2Wx2AGaYn3Gg0+Fop5q2XF7JbZLQzYLO38RxP8Ahbp4lbrYbBFC3DFGyNvBjQ0eicK6NKJcnsqsMNDIHTuH+YaM+AZedVdbLZWRtDY2NY0aNa0NHkEshVQhCEAhCEAhCEAhCEAhCEAhCEAhCEEPtXcgtdndGcndqN3B408Doe9Z/sbeJGKyy5SRkhoOtAeszvB9O5awsz9p1xOjeLbZ6gj+IW6tcOzJ3HQ+HEqUTTnEHJLMvIjVZ3d3tLiyba2FjvvsGJh54e03uzUt/wB62BwytMY76tPkQoLg++QEg++juCotu27sLNJsZ4Ma530oq9bfakwfwYHu5veGjyFVBqE94vdvTV0p3lY1bfaJbH1DDHEPwMqfN1fkFCTXhabSaOkmlJ92rnD4Bl6JpNtqt+0dmh/iTxg8MVXfCKlV23e0qzN/hMkkPcGN9c/RVK6PZzeM9MFle1p96SkQ/Vn6K63R7C5nUNptLGDe2NpkPxHCB5FXQqlv9pFpd/DZHGPF7vM0HooGe9bXaThdLLIT7rSaHlhbkfJfQFz+yC7oaF7HzuG+V5p8LcIPjVXO77qggFIIY4xwYxrfkE0Pmy5PZpeE9C2zmNp96WkY76HM+Svty+xEChtVoJ/DE2nhid+y2FdV0aVW5/Z7d9noWWdr3D3pP/Ie/rZDwCtEcYaKNAAGgAoPJekKqEIQgEIQgEIQgEIQgEIQgEIQgEIQgEIQgEIQgEIQgF5kjDgQ4AgihBzBB1BC9IQZDtp7GxKTJYXtYTn0T64a/hcMwORWdWr2T3o00+z4vyyRkd9ar6jXETT5nu32OXnIevHHEOL5Wn0bVW66/YMMjaLWe6JlPDE4/RbWhTRpRLq9kt2Q0JhMp4yvLvQUCt9guqCEUhhjjH4GNb8gniFVcXUIQCEIQCEIQCEI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data:image/jpeg;base64,/9j/4AAQSkZJRgABAQAAAQABAAD/2wCEAAkGBxQTEhQUEhQVFhQXFhgUFxYXFBQVFRcVFBQWFxQUFhcdHCggGBolHBQUITEhJSkrLi4uFx8zODMuNygtLisBCgoKDg0OGhAQFywcHCQsLCwsLCwsLywsLDA3LCwsLCwsLCwsLC0sLS0sLC0rNSwsLCwtLCwuLCw3LCssLywsLP/AABEIALkBEQMBIgACEQEDEQH/xAAcAAABBQEBAQAAAAAAAAAAAAAAAwQFBgcBAgj/xABDEAABAwEFBAcFBgQFBAMAAAABAAIDEQQFEiExBkFRYRMiMnGBkaEHQpKxwRRSYnKi0TOC4fBDU8LS8RUWI+Ikc4P/xAAaAQEBAQEBAQEAAAAAAAAAAAAAAQIDBAUG/8QAKxEBAQACAQIEBQMFAAAAAAAAAAECEQMSMQQTIUEiUXHB0QVhkRRCgaHw/9oADAMBAAIRAxEAPwDcUIQgEIQgELy54GpA8Uk+2xjV7fiCBdCYvvaIe9XuB/ZIvvyMaBx8B+6m4JRChX38NzD4mn0SLr+dua0eZTqgsCFVpr+eNXNb5D5pnJfxP+N5H9lOqC6pN8zRq4DvIVFfedfeefB5+iT+1Dg74Xfsp1Lpd33lENXt86pB9+RDeT3Aqn/aBwd8JXOnHP4Sp1mlqftCzc1x8gkf+4x/l/q/oq50v90K7jHFOo0tMO0EZ7Qc31ClYZmuFWkEcQqBVKQWhzDVjiDyVmSL8hVyw7R7pW/zN+oU7Z7S14qxwI5fUblqXYWQhCoEIQgEIQgEIQgEIQgEIQgEIQgFXbbfzsbmx0o0lpOpqDQ5blYll99OdDapd3XJ5EE1+qlFifeMp98+GXySD53HVzj3uKYWG8GycncP2TxYUVRVC8SvDQSdAoPRdTVNzba9gF/MZN+IrwyAv60ngzcO/iU4oopuelOrms7hiPmcvRH2QHtOe7vcaeQoE5oiiBFlmYNGtHgErRdohBzCuYV6JXklByi4hcKAK8mi6uEIPJAQgrlUHar3FKWmrSQeRoksS8lyIsNi2jIylFR94ZHy3qfsltZIKscDy3jvCoC4yQtNWkgjeMlqZI0hCqNg2le3KQYxx0d+xVjsV4xy9hwJ4HJ3kty7DtCEKgQhCAQhCAQhCAQhCDhKp+2mBwBLMtDINRw8FaLxfSN55KCjkbI0tdvyIUooEkLmEHdq1w0P9VL3feteq/XjuPelL0ut0NS0Y4Tqze3mFDz2YUxsOJnq3k4fVYotQK8ysqCFX7uvQt6rs2+o/op+OQOFQahRXoFCCV5UV6XCuYlwuQAK4hcKDpK8krtF5IQGJcqiiEHF5ova4g8ELmFe6IogTwoDEpkvLnIgckyukrwSg4SuteQcsivJXgyDiEE7YNpJGZP67eeTvPf4qyXfe8UvZd1vunI/1WcS2pg1I80ibzb7pWpkjXEJtdziYoy7UsaT3loqnK6AQhCAQhCAQhCBjfLqRO8B6qsAkKxX+7/xjm76FVxSiQs9oDhRyg72uV0ZMtn/AJmbnDfkngKf2S17nKCiyWZsgLosnDtRnUcacRySdjtzozy3j+9Fbb7uDGelhOGQZ5b+9Vx7RKS146Ocag5Nf+x5rNgmrHamyCrT3jeEvhVQDnxP3tcFYLtvQSChyd6HuUVIURRFUYlFcwowLuJcLkHMK4WrjnpCS2MGrh5oFi1eSFHy31EPeTKbaWMaZ+f7JuIm6rlVWJdp/utTSS/ZHaZKbVcC9IvtTBq4eapj7ZI7UpMlx1J802i3SXlGN6bSX03cK+KgIbDIdGuPgfmcks+wlv8AEcxn55Gt/dPUSD76O4BJfb3u3kdyZCWAay4uTI3u/VovYtzPcild+ZzWD9NSnqHD3E6k+a5GwnSp7qlJC2y+7FEzvBefM0XS+0O7UrgODaNHoKpo2dC7JDqMI4uIHzKk7q2WfKKtIcK0q3No4jF/yoJt1F3axO/MS75q37KXm6yjo3MJjc6uWrTQCoHDJakRf7OzC1reAA8hRKLxFIHAEGoK9rqBCEIBCEIBCEIK5tneLYGRukrgLi0uArhJGVQM6ZFQ9mtLJGh0bg5vEGqm9u7H0lilG9oEg/kNT6VWNWa1PidijcWniNDycND4qI09Cg7k2iZNRr6Mk/S7u4HkVOKKeWO10yOiTvu5GWhuIZPGjhqm6d2O14TQ6IKjJWvRWkUcOy/l9Qoy3WZ8Jr4hw0PMFaNe11stDOe4jUFVJ8boyYZm4mnduI4tO4qaEBY9vGt6s0bj+JhGfgVJx7a2V3+cP/zaf9airy2Ngeaw2hsdfclypyDv6FMmbETN0kgI4iR3+1PQ9U5bNqafw215nL6lRc20sztCB3ItV2NZlJaLO3l0gJ8k0xWcaSPkPCOF/oXUBXNSc16TO1eUkC92bi499U9ZMPcs8h/+yRsfo0FKB0x0ZAz+Rz3ebj9FQxhspJ492fyTtt2O1oRzNGj1IS3QTO7U0nc2jB+kBdbcIdmWueeLiXfNTRs3McTe1LEOQcXnyaF6baIRoJX/AJYw0eb81L2bZ47mAeCk4NmXH/hXSKz9r+5Zm98j3O/Tp6r2202k6OZGOEcbR6mquUOy43/NPodnmDn4K6GfGxyP7ckruWJwHkMkvZ9n+DPRaH9ihZrhHeQkpL0s7PeHgKq6FUs+zzz7tPBSMGzJ3p3adrImjIeJIAz0UZadsz7oA13E6arU47fZOqJaLZto1KdNuyFmtPEgKnt2jklxDGcuByI3FJPmcdST4rXl2d06ouwtVnaaYmqVia1wyIPcsxU5s5eZY7ATkdOR4dxS4EyXmCQtOX9CpSGUOFQoaOQOHNKQTEHLX58lGkyhJwyhwqEoqBCEIBCEIE7REHtc06OBae4iiwC8bKY5HscCC1xaQeRX0Gqvtpso21sL46NnaOqdz6e476HciMYJyJqBTeTRWnZ7aalI5zl7sn+47xzVLve47ZFHI+azysjaeu5zaNFTQZ78yNKqO2fe8k0c0xV7OeNh4jh3aFZG6BCpOz1/mIiOU1jPZf8Ad/8AX5K6NdXT+win9hteE0Oic3jd7ZmZ67jvB4qJT+77ZQ0KCq3ldrmtc17a5cMiFVzcURz6JvlRbJaLO2RpDhUH+8lGxbOxDj6LNgzaz3G0dmMDwUjDcrzoPRaGy7I26NHivNrtEcLavyG6g1TpFPg2aedQpGDZgDWiXm2pjHZYT35KJt+2Tm5ABta0oCdNc9B4rUwt7JuJ6G4oxur4Jx9niZrhHeQs7tu18rtCTWooXBtCNO8Hiom1X3IRm4NPA68qFxAO9dZwZM9canLe0DPeHgExn2oYOywnvNFmbL5LQakO31IIpyoaD9SSN8SP7FT+UEj0aafEpeOTvWcuWTu0GfaiQ9kNaoW37SSGg6StTQgHQU1oFV/s9of7tPzuH/ufklnXUQC6aVrWDXI0Hi409E3hP3ebPxvFPTq39C0t8POpzppWudeedCOSaTXiSddcqE/Q03GikbnsVklJDH9IRuLjnSlSGigOo04rtmvQBrpGWSkDMWJ4cwO6poaMGdRzotebPaPLl4++sxwv+fRGRRSPrhY41FCaGhFa0JoPmnsNwzO1wt78z8ifVWS13bJKGOgtHRsIB6sbHFwOYIcdN25e9nrYXGaGanSwuzOmKN2cb/LI8wp5teHk8fz3G3GyfOd7P5R9i2acGucHuMgFWipwuA1aQSUjG+or/wAjiCrpE4e6Qq5f1jwP6Ro6jzRw+7Ju8HZeNOKsu3r/AE3xt5d8fJfin+4YLoKGxuPYbjP3cbGb2trV3N7RkCauFAl3xtb0tavEbww9G12Jo0L3NcakCjj1RSja1FQD0x4srNx9S5SLVcN44mgntNydzHFT7hWhCz6xTGGWh3EtdwIrQq83fLUU8R3Lz5TTrjT+zzYTUeIUq11RUaKEaU7sc9DQ6H0KjSRQhCoEIQgEIQgjtoLnjtdnks8tcEgoSNQQahw5ggFZLP7HbTFIX2aeJw62Tw5hIr1WGlQe/JbWhBg1/XBNY3BszQWuFQWkltaZgGgzCfbMX50ZEUp/8Z7D/u8jy+S1+9btjtEbo5W4mnzB3EHcQsX2o2ckscha/rRO7D6f3Rw4KIvpQFVdk77rSCU5/wCG/iNzD9PJWzCoqUuy1+6VJ0VcjFM1OWGfEEDlRd/Xb00RaO0Os3vG7xzCk10hUZKRQ0OoTW8Yi6N1AC6hw140Vx2wuih6ZgyPbHA7neKqy6y+7lZpAWK45pWNdja1rgDTrE0PEDCKp7Fsqwdp73d1GD9Ir6qTux+F5jOjqvZ3++3zOLxPBST2rjy3Lfd8XxHLzY53G1BsuSFvZjbi4nrHzNSoq2TWqBrpXsiMbaVYwuLi2oq6p0oKlWlyr1+WuV0zbNHgbjjc4ue0uxDRzWiuoGtVylceL4svi9fqnIMLgHNoQQCDxBFQVXpIHyC02V5ONp6aFx3tcatHg7q9xU5dNjEMTIgScDQK/wB7uSZbTGSMRTxYj0T6vY2pxxu6r8hqQM/BXbHFqZ9M9+32/n7ou03uw/ZpGgstEVDIzA4NDHCkrXGlAN6nbF0Uc7hjBitgxMbQlpfh69HaDE2hpvzUV032aaZxY99mtDRIMDS+khyc2g3OBBXbnuqSayGJwfH0cuOzPeKSNaHYmVHKpHcVXXOY9O+0/P4qeuF7WdLYgXtMQBY4kFxifo5pp7pJHgE0t9idYsFoEkkrcQZaDIQ5xidlUZZBpINAlLvuu0utLLRaHwgsDmhsTX1LXe69zjmK0Omo3J9fF0QyPEswleRRrWNkeG7zXC0gV5qyPNc8cc++5e+vX8JOx3Y1rg9rjypoWmpFeIzTy12Vr2ua8dVwwu+ju8LllnGAEgMAyoSBSmg8qJvNfsDcukDjwYC/1aCB5r08cnu8nH53mTPjltirSROjc+J5OIBzMQNCWSNLcQ7x6jkCuRCgYCXOwdkuLdaNALsLR0hAYwDHWmEcE7ve3CYsLWOaW1Be4tBLD7uEE76akaJqt9WUmpX67D4pMrNV3FnU66+KtWzlsq0De008FVApK45sMgG52X7LllPR0l1V/kXoJOJ1WNPL5ZL0wrk6pKxT1FDqPUcU6UNHIWkEbvlvCl2OqARoVYPSEIVAhCEAhCEAml53fHPG6OVoc13mDuIO4p2hBhm1OzclikwmpiJrHJp/KeB/5Csmyl+dM3o5P4rBn+Ife7+K0W8bBHPG6OVocxwoQfmOB5rHto9n5rvma9hJaDWOSmoHuP508woL4lrHNhdyUVc15ttEQe3I6Ob9128J+oLEDUIamV2z1FCnpVHJog4EEVBFCDvBWc3/AHSYJOLDm0/6TzC0kFNLysLZmFjxkd+8HcRzVl0zZtlFoYSKtyc0hzT+IfQ5jxT0XtFRhJoXbqHJwBJaeYocuS9XlYHQvLHeB3EbiExsTGtlo5rSJDVpIGUgGY8QK94PFaynVHz/ABvDMser5JUtBFeOaib6ujpejex2GWJ+NjqVGhBa78JyqpqeRrRVzg3vIHzTF15M93E/8rTT4jQeq4TDK9o+Vx4573hEfZbttFHCe0YsQoOjYI8PNrq1UzGMgNe9MZLa89ljW83OqfhGXqkHYz2pD3NAYP8Ad6rc4r7vR/R83Jd3U/79ks+Rrc3ENHEkD5pD/q8Y7OJ/5Gkj4jRvqo1tlYDXCK/ePWd8RzSjjTUrpOPH6u2H6Zj/AHZbO3XvJ7sbW83uxH4W5eqbTWmV/akNODAGDzzPqm77UASAHOI1DQTTfmdB5rw6Z+vR5DOhd1jyAApXxW5PlHqw8HwYdsfuU+zt1IqeLiXHzKUTHpa1LnkDUBoABa7NprTFxGozCbxzseaRg4vvmpIO6tcyK5HvWum16JJOyQFqaezV35QSPi09V1sxqA5pbXSpBzG7LQ/sUzjLiAxhwZ5ZA0AydH3t3cqL0YMJPSS6ilK7x2XCp17lemLs/SkLqEHgUhZpC5oJGfcRplUV3FLxsJNAKngMysUaLdj6xg/3nmlm6ppccTmwtDxQ8DqBoKp045rg7QoVIXY+rCOBI+v1UJaLa1u9SWzr8URdxc4/RWCUQhCoEIQgEIQgEIQgE3t9iZMx0cjQ5rhQg/McDzThCDIrwu991WkHN1nkNK8uB/ENeatkbw4Ag1BFQRvB0Vgv66WWqB8L9CMjva4dlw7lm2zVrfBK6xz5OaSGV464RyIzCguFnkwkFTjXVFVXgpW7ZqihUDwFeyvBQ1yoj76ups7MJycM2u4H9lnNvsRY4skGYOnyI/dau5RF+XQ2dvB47LvoeS1LpnKbZkSxpyaS7k2p816xvOjacCc/MBPLRA5ji1wo4GhCTXTbCLtFrDDR8hJGrWt5ZZ7kz/6w3EMDM92J+dPCvPVL39ZffG/qu4cAfp5KtBhrpQ55ndw+XqvNy82cys7fJ9fwng+Hk45nd5X3i0/aw7rOe5rC3EA3XLJ4JArUHgkHWuKtGxucTUVcCd9DUmpH9U0uxheMFKgjFWhwh4FCCeDgaFTMTHDsRtZzJ+jdfNerizmWEunzvE8Plctwl3DBsjwOqcLuq11RXq1oyT/STyGiUfYDrLMS3hkB41T4WUk1e7FkW0wgNo6lRvJ04pezXcCepHiPcXO88ytXNw0jBGHE4OsBmKjqmp67K6Z9oc06YH6Naxg59Y+QoPVWKzbOTv1aGD8Rp6CpUtZtlGD+I8nk0YR5mpWLyL01SGWMZ4iXEkHhmBTKmmSlLu2ekd2IqD7xGEeZ1V1hs0EPZa0HjqfM5rzNe4Gma53lamKMseyjRnK+vJuQ8z+ylomQwjqNa3uzJ8dVGT3i476BV68tqbNFXHKHO+6zru7jTIeJCzu1rUi1z3p91MZLU46lZ1eHtAccoIg38Uhqfgbl6qFY+2252FvTTfhYCGDvDaNHiobX+8tqbNESDJjf91nXNeBOjfEhaNscXGyRPeKF4Lw37rXGrRXeaU81mGy/skmc5r7Y5sbBQ9Gw4nn8JIyb6rZoow1oa0UAAAHADIBXSvaEIVAhCEAhCEAhCEAhCEAqP7SdnzJGLVCKSwirqauY01r3t181eFwhBnuzt6i0RB3vjJ4/Fx7jqpqyy4XAqm35YzdluD2j/wCNLnQaAV6ze9pNRyKtbHggEGoOYPI6FQWGq4mlitNRQlOioOgrhXEVVEVftztnbXISDsu48jyVDtNncxxa8EEbitQJTeYxntBppxAKsy0lm2Z9BjBGHEDkRSuqUsmyrjm2Anm4H5uWhm2xt0IHdQJCS+GDSpS5E3JqVXINlJjqWN8a/JSEGyTB25HHuAHrmnEt9HcE0lvN53qddNRJRXRZo/caTxccXzySzrfGwUFByAA+Spl5bSwRfxZ2A/dDsTvhFSqzb/aLCKiGN8nN1I2/U+gU3T0abNfP3Qo613sQKucGjiSAPNZDb9ubVJXCWRD8Dan4nV9AEwsl2Wy2u6kc8540e8D+Y5NUNtFvHbazM/xDIeEYxD4uz6qt2/2hyOyhiawcXkvd5CgHmVJ3L7HbZJQzvjgbwr0j+6jer+pXy5fZJYYaGQPnd+N1GfA2nrVXQxU2m2Wx2AGaYn3Gg0+Fop5q2XF7JbZLQzYLO38RxP8Ahbp4lbrYbBFC3DFGyNvBjQ0eicK6NKJcnsqsMNDIHTuH+YaM+AZedVdbLZWRtDY2NY0aNa0NHkEshVQhCEAhCEAhCEAhCEAhCEAhCEAhCEEPtXcgtdndGcndqN3B408Doe9Z/sbeJGKyy5SRkhoOtAeszvB9O5awsz9p1xOjeLbZ6gj+IW6tcOzJ3HQ+HEqUTTnEHJLMvIjVZ3d3tLiyba2FjvvsGJh54e03uzUt/wB62BwytMY76tPkQoLg++QEg++juCotu27sLNJsZ4Ma530oq9bfakwfwYHu5veGjyFVBqE94vdvTV0p3lY1bfaJbH1DDHEPwMqfN1fkFCTXhabSaOkmlJ92rnD4Bl6JpNtqt+0dmh/iTxg8MVXfCKlV23e0qzN/hMkkPcGN9c/RVK6PZzeM9MFle1p96SkQ/Vn6K63R7C5nUNptLGDe2NpkPxHCB5FXQqlv9pFpd/DZHGPF7vM0HooGe9bXaThdLLIT7rSaHlhbkfJfQFz+yC7oaF7HzuG+V5p8LcIPjVXO77qggFIIY4xwYxrfkE0Pmy5PZpeE9C2zmNp96WkY76HM+Svty+xEChtVoJ/DE2nhid+y2FdV0aVW5/Z7d9noWWdr3D3pP/Ie/rZDwCtEcYaKNAAGgAoPJekKqEIQgEIQgEIQgEIQgEIQgEIQgEIQgEIQgEIQgEIQgF5kjDgQ4AgihBzBB1BC9IQZDtp7GxKTJYXtYTn0T64a/hcMwORWdWr2T3o00+z4vyyRkd9ar6jXETT5nu32OXnIevHHEOL5Wn0bVW66/YMMjaLWe6JlPDE4/RbWhTRpRLq9kt2Q0JhMp4yvLvQUCt9guqCEUhhjjH4GNb8gniFVcXUIQCEIQCEIQCEI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AutoShape 6" descr="data:image/jpeg;base64,/9j/4AAQSkZJRgABAQAAAQABAAD/2wCEAAkGBhQSEBUUEhQWFRUUFRUWFBQUFBQUFRQVFBUVFRQWGBUXHCYgFxojGRUUHy8gJCcpLCwsFR4xNTAsNSYtLCkBCQoKDgwOGA8PGikkHBwpKSkpKSwpKSksLCksKSkpKSwqLCksLCkpLCwpKSksLCwsKSksKSwsLCkpLCkpKSkpLP/AABEIAM4A9QMBIgACEQEDEQH/xAAcAAEAAgMBAQEAAAAAAAAAAAAABQYBBAcDAgj/xABBEAABAwEFBQUFBQYFBQAAAAABAAIDEQQFEiExBkFRYXETIjKBkQdSobHRI0JywfBTYmOS4fEUM0OCwhYXRJOi/8QAGgEBAAMBAQEAAAAAAAAAAAAAAAECBAMFBv/EACURAAICAgICAgIDAQAAAAAAAAABAgMRIQQxEkEiUQUTFDJxQv/aAAwDAQACEQMRAD8A7iiIgCIiAIiIAiIgCIiAIiIAiIgCLFVE3ntHHFUDvv8AdboDzO5Q3gEtVZVLftZOdMDegLvjVblk2x3Ss82fQqPJE4LQi0bJfcMnheK8D3T6FbtVOSDKIikBERAEREAREQBERAEREAREQBERAEREAREQBERAERaluvKOFtZHAcBqT0CA2iVH3lfkcPidV25rcz/RVu89rZH5RDA3jliP08lBEkmup+K5uZZRJe8to5JcgcDeDTmervootfICzRc8lsH0iwiEmQFuWS9pY/C804HMehWkvpMkYLJZNsD/AKjK825fAqZsl+wyeF4B4O7p+KoVUVlNkYOmByyue2W9JY/A8jkcx6HJS9k2wcMpGV5tyPpp8VdSRXBa0UbZL/hkyD6Hg7un45KRBVskGUWFlSAiIgCIiAIiIAiIgCIiAIi+XyACpyA3lAfRK8bRaWsbie4NA3lQN6bXsb3YRjPvfcHT3vkqva7c+V1ZHF3yHQaBUlPBZRyT957Xk92Af73D5N+qrksrnHE9xcTvJqvkBZouTbZfGDFF9AIsqAEKUWQEBhKL6RAYCLKwgFFmqws0QgBERSBRbNmvGSPwPcBwrl6FayICw2TbBwykaHc25H0UzY9oYZMg7CeDsj9CqIQvlyspEeJ08Oqsqi3BtOY3YHklopTeR/RXWC0Ne0FpqF1TyVaPVERSQEREAREQBERAYVG2ommktL42B7442MLmtzAL8VCWjxeE8VcrZbWRNxPNB8TyA3lUS33ix9pfKC5mIMAocxgxUOXHEqy2SiLY6uh0yPHz4L7CsUTI521fglIyLh3JB5jP1WtPs6dYn4v3JO67yeMj6BcnFl8kOCvpfVohdG6kjSw/vCgPQ6HyK+VTBYysrCygMoERAZQBFlCDCURZUgxRZWKrIUAxREKwpIFVjGhXy40Qk+y5R1ttwHdGu9eN5XmGigzK0LFAXuxH+yukVbJuxAUqBnxU9c96mGVjT4X1Bz3qJssWVdw0Xlbn0dCf4oHq1yukVbOq1RYZoEVyD6REQBEWKoAStG87zEYoM3nQcOZ5LU2h2kjs0bnOIqPPPc0cXKgXdt6C8mdhBcT321dlXIFuuQyyV1CUllI5ytjF4bLPb7OZTVziXcf6cOigrdYHN3VHHUf35Les873VfBIydjsy0kNcOQIyB3UIGi3G3g2gx/Zl1QGvyrTXy66rntPZfKfRVgwg1FQRoQaH1UrZNpJG5SASN55O9RqpC0XWx+ndPLMHy3eSi7XdbmajLiMx6q2U+xv0Wa773imGHlnG+h+eS+bTsxE/OJxicd3iYf8AaTl5FVKIljgRlTRXO5r0ZK0B2TlWVetFlMgLZck0WbmYm+/H3h5jUfFaLXA6GqvlomdFmQ4t95oLqcy0Z+gK1ZLHZ7SMVGmv+pERX1HDgVycTpkp6ypm17KyNzicJBwNGv8AofgoeRhacL2ljuDhQ+XHyVcE6ZgIiKowESizRAEWEogMrBRYc5CMHxJJQZqIt960HwHFfdvtu4btVFR2cvdU+XJdEirYs9nL3YiOg5KwWSyU/NedjslOvyCkAKCgViOj6Ch7fbsdpihZmWuxPI3HQN9CfVbF8XqIWZEY3Vw8hvcei+PZzdJmnMzgabq/rz81ZFTrjTkOiL6ARWBlEQoDBUJfV/tia44gA0Ve/wB0cuJ3L1vi3kfZtOZ1PALku1N/9u/s2H7Fhy/iOGWM8q1py6rpXBzeDlbYq45NW/b7daZMRqGCoYzgOJO9x3+m5RtUWF6kYqKwjxZzcnlntZ7U6N2Jji08Wmn91aLBtO6QBlpjbKHAEULBKW7ndnUYhWuYoclVHyNjaHPFS6pjZudT7zqaNqRlvoaZYitJsTpSXOJJOZcaVJ4imQ9PksXIsj0buNVPvJ0+xOa/OyTaeKGQEUrnShoWbszxUvY53Fv2jcLs6s8QoCaHeDUUK5TFbpGEYqvDdCSQ9v4ZR3h0zHJWa69sneFx7YHVkmFktODX+CToaHJZcJ9GzylHst092sduwnzLfqPitF9gfEaj1GnqF9XdecchLYnlr6f5EtQ5vrmRzBIUvGSOXEaj5fko2i6kpdGLs2iLRhkz571IS3ZBOccZMcn7SJ2B3mNHeYKjJLIx2owniNPT6LVdZJI82mo4tP6IU5TLdEy2G0x64Z27iKRS+ngcf5V7mZsrcMjajeyRtHeh16hQsO0cjMnZjmttm07HeIKPDJPkedq2WY7OJ5jPuO7zfjmFDWy7JYvGw099vfafTMeYVgbfMZ0d5Fe8N6sJpipyJ7pXOUGWUkU5rgRlmsq12y5IZe8W4HEVxxmla8Ro7zqoe27OSszZSVvKjXjyr3vL0XLBcjEXmZqGhBaRudkfQoZuFK9VAMvdw1UZb7ZTutOe8r7t1upUN14/RRkcBcaldIx9so2YDcWQ0+alLLZKUySzWWnXcFvsZTqrBIyxtB8142y2NiYXu0G7eTuA5r1e8AVJAAzJO4cVS75vV08gDK4dI2/NxHHRCDMEElttOHWpGKmgA0aOQXbNnLlbZ4WtAzpmq97PtkxDGHuHeOavCuioREUgLxtM2FtetPRexUbeb6tdyBCApe2N5FllkcDR8zhE07wDm+nPBUea5x+v1+tyuntD/wAqz8C+X1GEfJU2OPE4Aak05f21XocZJRbPL5WZTUT5XrZgKmuHwnCHuLWOduDnDQI1zCCQ17g0VL8TW1rkCGkH0WJIqBrgSWPFWkihyNC0jOjgciKq0L67W4xZfkfjuRxYxssjpmpLY5DIe1BxOzqQKOG7DTKg5ZDJSETABkvmG1OaKA1adWOGJp50O/PXIr3bLG7f2bv3jiY7o7UeYI5rFdxpra2dquXB6ejDmBeElk4LZkiLTRwpXw769CNfJYxLFtG3TNeO1vZQOAe0Goa7Vv4X+JnkVYbn2ueCGh+LQdlaDnwoyffuydTqVCltV4yWUFdVa/ZzlUntHSrDtHFIQx1YnnSOSjSRxa7wvGmYUsMtP1wXH2WuRjS00ez9nIMbBSuba+F2eoodFMXbtW6MgMe5g/Zzkyxa/dk8ce/M1Aoui8ZdPBXM4drKOiyQNd4hnxGR+hUdaLm9015aFa1h2uidQSgwk6OJDon/AIZW5eRoVOggjIgg6UOShpxLRmpdFVtFjc05grVdUfoq5ubUUNCOBofnotO0XQx2nd+I+oUqZZpFfst7SxHuPI4tObT1aVO2Ha1jspmlh99lS3PiNWqNtVzObU0qOIzHwUc+ykKWlIhNo3Nvra1/Ysa4EEE4wQSQSQG13nukqpQREPBBcc8znpvU6YCvplkNVR1os5s0Y7NXVb0Nnp13DgvZzQ3IZu3fVerG01zO8qGF9mWMp1QlYLlXtpb9wDsoz3iO84fdB3DmfhVVLGptNfmI9mw90eMj7x93oPipH2e7MumlEjxkDlVV3Z65nWmZrWjug/mu9XDdDbPEGgZ0zV0ihIRRhoAG5faIpAREQGHmg6LQfFVpHEU9Vuy+E9CvMNUgom110Omsbw0Vkgd2rRvLQC2QDnhXNI5Mw5pzFC089QfiF3e22Utd2jN2v65qg7V7E4sVosjSa5ywDMgnxOjHCuZHU9dNFij8WYuTS5fOPaKTII3Zua8byI3tDCfwvYcOXDyXqxpkcyNgpmGMbU5Fzt7jmTU68tFr1/X5fP0X01xBBFQQQQRu0IK1Qori/KC2zhd+Q5F8FXbJuK9Fy/6FiZha60kTUDh3WgZmgo0ipzHGqgb+sropMEjWY6BwkYC3G0kjEW8cip2D2kPwASwte4fea/DU8SCDQ9FXL4vd9pl7R4ANA1rW6AAkgDjmdVWtWeXy6Odjqcfh2a0FqcyoGh8TXDEx3MtO/nrzWw2WN/8ADdzJcw+erfOo6Kwx+z4hjXSztjc4ijcIIxE5NqSMRryUVtBYHQmksbQ4+GWPuteBribuKrONVrx7Jg7qln0aUsTm0xDXQ6g8w4ZH9aL4Dl52e1OZXCcjq05tPUceeS92Pjf/AA3cDUxmvA5uZ51HNYreJKO47NtXMjPT0fBNV4S2cL3mhcw0cKcDq13MOGRXxiWN5XZsWH0eEUkkdcBoDq05tdwq05H9UUpdW0roj3XGLkKvhPWI5sOWrSei0l9xWVtDI/NrSO7oXupkyu4cTw5ldqpyb8UcrYxS8mXSy7ZscME/2Zc0ESxOJY4GhBDqVb5jcp6xucaESNkjLah/3id2YyOS5PNMXOLjqeAoMsgANwAAFOQXrYLykhdiicWE600PUaFei+NlaPOjy2nvo6u23MLyzF3wdDlu3HeszWNrtQPLL5Kp3Xt4DQWhlDSnasz14tOY0GhPRWe6pYzHWOTtG61xYsIppxA35rJOuUPRurujZ0zTtFz0zB9ctclFWiYNybmVI31edO43UjTQiuVeRPwUdDZ8ObsyVyO+BDHhzPiKzVZL6qMvq+GwMqc3nJjdKnjyA+Kr2SeN/wB+CBlG5yOGQ90e8fyHNUqGJ0r8Iq4uOZOpJOZPmV82id0jyT3nuNSfy6cl072d7E0pLIOiskQWHYTZUWeIOcBiKuC+WtoKBfSsQEREAREQHyVoWK2gyOhdk9lDQ/eYfC4cRUEHmFIEKpbdXdIGstNnJbLBUgjVzTTE0jeMtFKBbNQou12NzHY49N4/WoUXsltvHagI30ZONWbn03sJ16aj4q0J0OyhbRbEx2ussFI7Rq5v3JONRuPMea5va7G+F5ZKxzHjVrhTzB0c3mMl3W13dniZkeH0UZeV3w2tnZ2plaeF47r2HiCMx+e9aKr3H/DJdxoz2tM4wsg5qzbQ7Az2YYo6zxe80AvaP3mDXq2vRVkZ6LfGcZrR5c65Qey7WLb2J8bG2qIueyhD2gOFRo7CfC7nzUNtPtJ/iixrWlrGEkYqYnOO/gBRQJasqqpipeSLyvnJeLJu6djp7RGJG4WNPhLyauAyqANy8r0uJ1nbSRhrXuyNdVjiT4TlVp+isGz21MBsn+FtTnMAaY8bS5oLKUHfZmxw4rO1G0NmNmMUT+0Lg1opiIaGFpxFx1NABvJquPnZ54a0dv11eGU9lNgtTmeEgg6tIBafIr1b2b9/ZO4Ekx9QfEzzqOa14oXOrhFcOpq1oHUuIDfM/JfX+FdhxUDmjVzHteB1wGoy3ngrWwqk8PsrU74x84p+P3jRsMsL694YWgYnSasDMu8HDJxOQAGtRzU5ZNk5LTE2UubFEG/ZNILiGe86m92td9VVy40pU0rWlcq01px5q37PbXRthEFpDg1lOzkZU0A0DgP6rj/HdSzHs6/yFc/GfRA3ncL4RiyfGTQPZmK6UPA1UarttBtNZzZ3xQ1eZG4alpAbUglxJGbq5hUoLVU5NfIy3RjF/Fgmis1wXcYQJnVxvFIo6nQ/6jxv5Dz4LWuC5A4CaZtWV+yj3zOHEfsxv4nJWsRYKySnE93w4BZuRav6o18Wj/tmrFZ8Hefm52f9V8OdUpLJU1K1LfbmxML35Abt5O4DmV556Z8XnebYIy9/Rrd7jwCoFvt75ZC52bjuGjRuAHD+6+71vR0z8TujW7mjh6a8Sein9iNkXWiQOcO6FOASfs+2KMrhJIMhouxwQBjQAMgvK7rA2Jga0UoFtKxAREQBERAEREAXxNEHAg6FfaIDl21uxb4nmaCuuKjTQg11BGhWzst7SqERW003Nmp6CQDT8WnGi6NJGHChFQqHtbsAJKviydw3FWz9kYL1FIHAFpBBzBBqD0K87TY2v114jVcaufaW1XdJgPejBzif4dcyx2rTy05LqGzm1sFsb9m6jwO9E+ge3y0I5jJQ19BM9sD4ubfUf0UJfGyNktZxEdjLpjZkHfibo7zFVcKrVmu5pzGR5aeilSa2iJRUtNHIb72EtNnJODtY9ccWdB+8zUeVeqr1Phry6ru2CSPTMeoUVedx2S05yxYX/tGd13qNfOq1w5LX9jDZwk9xOPLNVdrz9l8nissrZB7kndd5OGRPUeaq143JPB/nRPZTeRVv8wyWmNsZezFOmcPRrdgZI8DfE17n4Kjvgsa0EV1c3AcjueaZ1r5Bsgezso3te0ahrg4nU4t2GopnlTXllufBejp3HIveRTQucR8Tmsd3C/ZZ5xZ73B/OPjcf9EoJreDNtDe0fhpTEaAeEcQOVa05UXiFkrZsN2SzGkTHO5gd0dXHL4rcmorDZ8/LM5NpdmrRTez+z5mIkkB7H7oGTpiNGt/d4uU3c+wzW0dOQ937MH7MfiOWPoKDqrHLI2MVOZpQaClNwA0HILNbeuomyjivuZrCIRjG+laUaAKNa0aNaNwCi57QXmp/ss2u1l7qn03Baks7WNLnGjQKkncF57eT1FoWu1NjYXvNGtzP5ADeeSoN8Xw6d+I5NFcDOA4mm/n5L0vy+zO7eIx4Gf8AI8yF6bN7PPtMoAGVRUqqBs7JbLPtUoy7tc13S5LmZZ4w1o3Zrw2c2fZZogAM95UyrkBERAEREAREQBERAEREAWCFlEBA7QbJxWlpq0B3Gi5Vfey01kfibiyPde0kOb0cMwu5rwtVibIKOAPUKU8ENHL9nvao+OjLW0yN07RoAkHNzdHdR6LpV2XxFaGY4Xte3kcxyI1BVH2k9mwdV0OR4KhPs9osUuJpfG4febUV67iORU6ZG0foFeUtka7Uee9c0uD2tOFG2tmIadrHr1czf5HyXQbrvyG0txQyNeN9DmOrdR5qGmicmJLq911P1xXw6OUZHvDnQqTCUUZJKpa9nrK81kskdTqWjAT1wrROyFj/AGJ6do/6q8PbktKZq6KT+yjrh7RWYdmrMw1bZ46je5uI/wD0t4igpoBoBkB5BbUrlozORtvslRiukeU9p4KHtUp3rctD1E2mUAEkgACpJ0A4lUZY8pZAKlxoACSToAN55KjbQX92xoKiNpyG95H3jx30C9r/AL97Y4WVEYP/ALCN/TgFJbJbDvtRq4Ublu3KhJBXFcb7VKABlVd02V2XZZoxkMVNV97PbKR2VvdAqp5WICIiAIiIAiIgCIiAIiIAiIgCIiAIiIAo68rjimBD2jPkpFEBy6//AGZkVdCedFSZ7DNZpA6jmPacntJaR0cF+hiFH3jcUUwIe0Z71KbRGDl9ze1O0xUEoE7eJ7klPxDI+YCvNz+0SyT0Hadk4/cl7mfDF4T5FV2+/ZgMzEfJUe89m5oTRzCRxopymRs792gIqDUHSmYK05nLgFlvKaD/ACpZI+THOA/l0+C327dW4f8AkPP4gw/8VKS+xk7BO5R1qlAFTkBqTkFye0ba212toeOgYP8Aioe2WuSXOWR8n43OI9Dl8EbRKOhXxtjBHUNd2juDDUV5v0HxVJvS+5LQe+aMBqGDwjhU/ePNRgp1Uvcuz0tpeA1ppxoVRsHvstcxtM4AHd6Lvl03a2GMNaNwULsdsk2ysFR3laEJCIiAIiIAiIgCIiAIiIAiIgCIiAIiIAiIgCIiAIiIAte0WBjxRzQfJbCICpXr7PIJcwKKu2n2Rj7rviF09EBySf2RSU7p+LfqtP8A7QWjfT+Zq7OiA5hdPskwkGX5hX267higaAxoUkiAxRZ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data:image/jpeg;base64,/9j/4AAQSkZJRgABAQAAAQABAAD/2wCEAAkGBhQSEBUUEhQWFRUUFRUWFBQUFBQUFRQVFBUVFRQWGBUXHCYgFxojGRUUHy8gJCcpLCwsFR4xNTAsNSYtLCkBCQoKDgwOGA8PGikkHBwpKSkpKSwpKSksLCksKSkpKSwqLCksLCkpLCwpKSksLCwsKSksKSwsLCkpLCkpKSkpLP/AABEIAM4A9QMBIgACEQEDEQH/xAAcAAEAAgMBAQEAAAAAAAAAAAAABQYBBAcDAgj/xABBEAABAwEFBQUFBQYFBQAAAAABAAIDEQQFEiExBkFRYXETIjKBkQdSobHRI0JywfBTYmOS4fEUM0OCwhYXRJOi/8QAGgEBAAMBAQEAAAAAAAAAAAAAAAECBAMFBv/EACURAAICAgICAgIDAQAAAAAAAAABAgMRIQQxEkEiUQUTFDJxQv/aAAwDAQACEQMRAD8A7iiIgCIiAIiIAiIgCIiAIiIAiIgCLFVE3ntHHFUDvv8AdboDzO5Q3gEtVZVLftZOdMDegLvjVblk2x3Ss82fQqPJE4LQi0bJfcMnheK8D3T6FbtVOSDKIikBERAEREAREQBERAEREAREQBERAEREAREQBERAERaluvKOFtZHAcBqT0CA2iVH3lfkcPidV25rcz/RVu89rZH5RDA3jliP08lBEkmup+K5uZZRJe8to5JcgcDeDTmervootfICzRc8lsH0iwiEmQFuWS9pY/C804HMehWkvpMkYLJZNsD/AKjK825fAqZsl+wyeF4B4O7p+KoVUVlNkYOmByyue2W9JY/A8jkcx6HJS9k2wcMpGV5tyPpp8VdSRXBa0UbZL/hkyD6Hg7un45KRBVskGUWFlSAiIgCIiAIiIAiIgCIiAIi+XyACpyA3lAfRK8bRaWsbie4NA3lQN6bXsb3YRjPvfcHT3vkqva7c+V1ZHF3yHQaBUlPBZRyT957Xk92Af73D5N+qrksrnHE9xcTvJqvkBZouTbZfGDFF9AIsqAEKUWQEBhKL6RAYCLKwgFFmqws0QgBERSBRbNmvGSPwPcBwrl6FayICw2TbBwykaHc25H0UzY9oYZMg7CeDsj9CqIQvlyspEeJ08Oqsqi3BtOY3YHklopTeR/RXWC0Ne0FpqF1TyVaPVERSQEREAREQBERAYVG2ommktL42B7442MLmtzAL8VCWjxeE8VcrZbWRNxPNB8TyA3lUS33ix9pfKC5mIMAocxgxUOXHEqy2SiLY6uh0yPHz4L7CsUTI521fglIyLh3JB5jP1WtPs6dYn4v3JO67yeMj6BcnFl8kOCvpfVohdG6kjSw/vCgPQ6HyK+VTBYysrCygMoERAZQBFlCDCURZUgxRZWKrIUAxREKwpIFVjGhXy40Qk+y5R1ttwHdGu9eN5XmGigzK0LFAXuxH+yukVbJuxAUqBnxU9c96mGVjT4X1Bz3qJssWVdw0Xlbn0dCf4oHq1yukVbOq1RYZoEVyD6REQBEWKoAStG87zEYoM3nQcOZ5LU2h2kjs0bnOIqPPPc0cXKgXdt6C8mdhBcT321dlXIFuuQyyV1CUllI5ytjF4bLPb7OZTVziXcf6cOigrdYHN3VHHUf35Les873VfBIydjsy0kNcOQIyB3UIGi3G3g2gx/Zl1QGvyrTXy66rntPZfKfRVgwg1FQRoQaH1UrZNpJG5SASN55O9RqpC0XWx+ndPLMHy3eSi7XdbmajLiMx6q2U+xv0Wa773imGHlnG+h+eS+bTsxE/OJxicd3iYf8AaTl5FVKIljgRlTRXO5r0ZK0B2TlWVetFlMgLZck0WbmYm+/H3h5jUfFaLXA6GqvlomdFmQ4t95oLqcy0Z+gK1ZLHZ7SMVGmv+pERX1HDgVycTpkp6ypm17KyNzicJBwNGv8AofgoeRhacL2ljuDhQ+XHyVcE6ZgIiKowESizRAEWEogMrBRYc5CMHxJJQZqIt960HwHFfdvtu4btVFR2cvdU+XJdEirYs9nL3YiOg5KwWSyU/NedjslOvyCkAKCgViOj6Ch7fbsdpihZmWuxPI3HQN9CfVbF8XqIWZEY3Vw8hvcei+PZzdJmnMzgabq/rz81ZFTrjTkOiL6ARWBlEQoDBUJfV/tia44gA0Ve/wB0cuJ3L1vi3kfZtOZ1PALku1N/9u/s2H7Fhy/iOGWM8q1py6rpXBzeDlbYq45NW/b7daZMRqGCoYzgOJO9x3+m5RtUWF6kYqKwjxZzcnlntZ7U6N2Jji08Wmn91aLBtO6QBlpjbKHAEULBKW7ndnUYhWuYoclVHyNjaHPFS6pjZudT7zqaNqRlvoaZYitJsTpSXOJJOZcaVJ4imQ9PksXIsj0buNVPvJ0+xOa/OyTaeKGQEUrnShoWbszxUvY53Fv2jcLs6s8QoCaHeDUUK5TFbpGEYqvDdCSQ9v4ZR3h0zHJWa69sneFx7YHVkmFktODX+CToaHJZcJ9GzylHst092sduwnzLfqPitF9gfEaj1GnqF9XdecchLYnlr6f5EtQ5vrmRzBIUvGSOXEaj5fko2i6kpdGLs2iLRhkz571IS3ZBOccZMcn7SJ2B3mNHeYKjJLIx2owniNPT6LVdZJI82mo4tP6IU5TLdEy2G0x64Z27iKRS+ngcf5V7mZsrcMjajeyRtHeh16hQsO0cjMnZjmttm07HeIKPDJPkedq2WY7OJ5jPuO7zfjmFDWy7JYvGw099vfafTMeYVgbfMZ0d5Fe8N6sJpipyJ7pXOUGWUkU5rgRlmsq12y5IZe8W4HEVxxmla8Ro7zqoe27OSszZSVvKjXjyr3vL0XLBcjEXmZqGhBaRudkfQoZuFK9VAMvdw1UZb7ZTutOe8r7t1upUN14/RRkcBcaldIx9so2YDcWQ0+alLLZKUySzWWnXcFvsZTqrBIyxtB8142y2NiYXu0G7eTuA5r1e8AVJAAzJO4cVS75vV08gDK4dI2/NxHHRCDMEElttOHWpGKmgA0aOQXbNnLlbZ4WtAzpmq97PtkxDGHuHeOavCuioREUgLxtM2FtetPRexUbeb6tdyBCApe2N5FllkcDR8zhE07wDm+nPBUea5x+v1+tyuntD/wAqz8C+X1GEfJU2OPE4Aak05f21XocZJRbPL5WZTUT5XrZgKmuHwnCHuLWOduDnDQI1zCCQ17g0VL8TW1rkCGkH0WJIqBrgSWPFWkihyNC0jOjgciKq0L67W4xZfkfjuRxYxssjpmpLY5DIe1BxOzqQKOG7DTKg5ZDJSETABkvmG1OaKA1adWOGJp50O/PXIr3bLG7f2bv3jiY7o7UeYI5rFdxpra2dquXB6ejDmBeElk4LZkiLTRwpXw769CNfJYxLFtG3TNeO1vZQOAe0Goa7Vv4X+JnkVYbn2ueCGh+LQdlaDnwoyffuydTqVCltV4yWUFdVa/ZzlUntHSrDtHFIQx1YnnSOSjSRxa7wvGmYUsMtP1wXH2WuRjS00ez9nIMbBSuba+F2eoodFMXbtW6MgMe5g/Zzkyxa/dk8ce/M1Aoui8ZdPBXM4drKOiyQNd4hnxGR+hUdaLm9015aFa1h2uidQSgwk6OJDon/AIZW5eRoVOggjIgg6UOShpxLRmpdFVtFjc05grVdUfoq5ubUUNCOBofnotO0XQx2nd+I+oUqZZpFfst7SxHuPI4tObT1aVO2Ha1jspmlh99lS3PiNWqNtVzObU0qOIzHwUc+ykKWlIhNo3Nvra1/Ysa4EEE4wQSQSQG13nukqpQREPBBcc8znpvU6YCvplkNVR1os5s0Y7NXVb0Nnp13DgvZzQ3IZu3fVerG01zO8qGF9mWMp1QlYLlXtpb9wDsoz3iO84fdB3DmfhVVLGptNfmI9mw90eMj7x93oPipH2e7MumlEjxkDlVV3Z65nWmZrWjug/mu9XDdDbPEGgZ0zV0ihIRRhoAG5faIpAREQGHmg6LQfFVpHEU9Vuy+E9CvMNUgom110Omsbw0Vkgd2rRvLQC2QDnhXNI5Mw5pzFC089QfiF3e22Utd2jN2v65qg7V7E4sVosjSa5ywDMgnxOjHCuZHU9dNFij8WYuTS5fOPaKTII3Zua8byI3tDCfwvYcOXDyXqxpkcyNgpmGMbU5Fzt7jmTU68tFr1/X5fP0X01xBBFQQQQRu0IK1Qori/KC2zhd+Q5F8FXbJuK9Fy/6FiZha60kTUDh3WgZmgo0ipzHGqgb+sropMEjWY6BwkYC3G0kjEW8cip2D2kPwASwte4fea/DU8SCDQ9FXL4vd9pl7R4ANA1rW6AAkgDjmdVWtWeXy6Odjqcfh2a0FqcyoGh8TXDEx3MtO/nrzWw2WN/8ADdzJcw+erfOo6Kwx+z4hjXSztjc4ijcIIxE5NqSMRryUVtBYHQmksbQ4+GWPuteBribuKrONVrx7Jg7qln0aUsTm0xDXQ6g8w4ZH9aL4Dl52e1OZXCcjq05tPUceeS92Pjf/AA3cDUxmvA5uZ51HNYreJKO47NtXMjPT0fBNV4S2cL3mhcw0cKcDq13MOGRXxiWN5XZsWH0eEUkkdcBoDq05tdwq05H9UUpdW0roj3XGLkKvhPWI5sOWrSei0l9xWVtDI/NrSO7oXupkyu4cTw5ldqpyb8UcrYxS8mXSy7ZscME/2Zc0ESxOJY4GhBDqVb5jcp6xucaESNkjLah/3id2YyOS5PNMXOLjqeAoMsgANwAAFOQXrYLykhdiicWE600PUaFei+NlaPOjy2nvo6u23MLyzF3wdDlu3HeszWNrtQPLL5Kp3Xt4DQWhlDSnasz14tOY0GhPRWe6pYzHWOTtG61xYsIppxA35rJOuUPRurujZ0zTtFz0zB9ctclFWiYNybmVI31edO43UjTQiuVeRPwUdDZ8ObsyVyO+BDHhzPiKzVZL6qMvq+GwMqc3nJjdKnjyA+Kr2SeN/wB+CBlG5yOGQ90e8fyHNUqGJ0r8Iq4uOZOpJOZPmV82id0jyT3nuNSfy6cl072d7E0pLIOiskQWHYTZUWeIOcBiKuC+WtoKBfSsQEREAREQHyVoWK2gyOhdk9lDQ/eYfC4cRUEHmFIEKpbdXdIGstNnJbLBUgjVzTTE0jeMtFKBbNQou12NzHY49N4/WoUXsltvHagI30ZONWbn03sJ16aj4q0J0OyhbRbEx2ussFI7Rq5v3JONRuPMea5va7G+F5ZKxzHjVrhTzB0c3mMl3W13dniZkeH0UZeV3w2tnZ2plaeF47r2HiCMx+e9aKr3H/DJdxoz2tM4wsg5qzbQ7Az2YYo6zxe80AvaP3mDXq2vRVkZ6LfGcZrR5c65Qey7WLb2J8bG2qIueyhD2gOFRo7CfC7nzUNtPtJ/iixrWlrGEkYqYnOO/gBRQJasqqpipeSLyvnJeLJu6djp7RGJG4WNPhLyauAyqANy8r0uJ1nbSRhrXuyNdVjiT4TlVp+isGz21MBsn+FtTnMAaY8bS5oLKUHfZmxw4rO1G0NmNmMUT+0Lg1opiIaGFpxFx1NABvJquPnZ54a0dv11eGU9lNgtTmeEgg6tIBafIr1b2b9/ZO4Ekx9QfEzzqOa14oXOrhFcOpq1oHUuIDfM/JfX+FdhxUDmjVzHteB1wGoy3ngrWwqk8PsrU74x84p+P3jRsMsL694YWgYnSasDMu8HDJxOQAGtRzU5ZNk5LTE2UubFEG/ZNILiGe86m92td9VVy40pU0rWlcq01px5q37PbXRthEFpDg1lOzkZU0A0DgP6rj/HdSzHs6/yFc/GfRA3ncL4RiyfGTQPZmK6UPA1UarttBtNZzZ3xQ1eZG4alpAbUglxJGbq5hUoLVU5NfIy3RjF/Fgmis1wXcYQJnVxvFIo6nQ/6jxv5Dz4LWuC5A4CaZtWV+yj3zOHEfsxv4nJWsRYKySnE93w4BZuRav6o18Wj/tmrFZ8Hefm52f9V8OdUpLJU1K1LfbmxML35Abt5O4DmV556Z8XnebYIy9/Rrd7jwCoFvt75ZC52bjuGjRuAHD+6+71vR0z8TujW7mjh6a8Sein9iNkXWiQOcO6FOASfs+2KMrhJIMhouxwQBjQAMgvK7rA2Jga0UoFtKxAREQBERAEREAXxNEHAg6FfaIDl21uxb4nmaCuuKjTQg11BGhWzst7SqERW003Nmp6CQDT8WnGi6NJGHChFQqHtbsAJKviydw3FWz9kYL1FIHAFpBBzBBqD0K87TY2v114jVcaufaW1XdJgPejBzif4dcyx2rTy05LqGzm1sFsb9m6jwO9E+ge3y0I5jJQ19BM9sD4ubfUf0UJfGyNktZxEdjLpjZkHfibo7zFVcKrVmu5pzGR5aeilSa2iJRUtNHIb72EtNnJODtY9ccWdB+8zUeVeqr1Phry6ru2CSPTMeoUVedx2S05yxYX/tGd13qNfOq1w5LX9jDZwk9xOPLNVdrz9l8nissrZB7kndd5OGRPUeaq143JPB/nRPZTeRVv8wyWmNsZezFOmcPRrdgZI8DfE17n4Kjvgsa0EV1c3AcjueaZ1r5Bsgezso3te0ahrg4nU4t2GopnlTXllufBejp3HIveRTQucR8Tmsd3C/ZZ5xZ73B/OPjcf9EoJreDNtDe0fhpTEaAeEcQOVa05UXiFkrZsN2SzGkTHO5gd0dXHL4rcmorDZ8/LM5NpdmrRTez+z5mIkkB7H7oGTpiNGt/d4uU3c+wzW0dOQ937MH7MfiOWPoKDqrHLI2MVOZpQaClNwA0HILNbeuomyjivuZrCIRjG+laUaAKNa0aNaNwCi57QXmp/ss2u1l7qn03Baks7WNLnGjQKkncF57eT1FoWu1NjYXvNGtzP5ADeeSoN8Xw6d+I5NFcDOA4mm/n5L0vy+zO7eIx4Gf8AI8yF6bN7PPtMoAGVRUqqBs7JbLPtUoy7tc13S5LmZZ4w1o3Zrw2c2fZZogAM95UyrkBERAEREAREQBERAEREAWCFlEBA7QbJxWlpq0B3Gi5Vfey01kfibiyPde0kOb0cMwu5rwtVibIKOAPUKU8ENHL9nvao+OjLW0yN07RoAkHNzdHdR6LpV2XxFaGY4Xte3kcxyI1BVH2k9mwdV0OR4KhPs9osUuJpfG4febUV67iORU6ZG0foFeUtka7Uee9c0uD2tOFG2tmIadrHr1czf5HyXQbrvyG0txQyNeN9DmOrdR5qGmicmJLq911P1xXw6OUZHvDnQqTCUUZJKpa9nrK81kskdTqWjAT1wrROyFj/AGJ6do/6q8PbktKZq6KT+yjrh7RWYdmrMw1bZ46je5uI/wD0t4igpoBoBkB5BbUrlozORtvslRiukeU9p4KHtUp3rctD1E2mUAEkgACpJ0A4lUZY8pZAKlxoACSToAN55KjbQX92xoKiNpyG95H3jx30C9r/AL97Y4WVEYP/ALCN/TgFJbJbDvtRq4Ublu3KhJBXFcb7VKABlVd02V2XZZoxkMVNV97PbKR2VvdAqp5WICIiAIiIAiIgCIiAIiIAiIgCIiAIiIAo68rjimBD2jPkpFEBy6//AGZkVdCedFSZ7DNZpA6jmPacntJaR0cF+hiFH3jcUUwIe0Z71KbRGDl9ze1O0xUEoE7eJ7klPxDI+YCvNz+0SyT0Hadk4/cl7mfDF4T5FV2+/ZgMzEfJUe89m5oTRzCRxopymRs792gIqDUHSmYK05nLgFlvKaD/ACpZI+THOA/l0+C327dW4f8AkPP4gw/8VKS+xk7BO5R1qlAFTkBqTkFye0ba212toeOgYP8Aioe2WuSXOWR8n43OI9Dl8EbRKOhXxtjBHUNd2juDDUV5v0HxVJvS+5LQe+aMBqGDwjhU/ePNRgp1Uvcuz0tpeA1ppxoVRsHvstcxtM4AHd6Lvl03a2GMNaNwULsdsk2ysFR3laEJCIiAIiIAiIgCIiAIiIAiIgCIiAIiIAiIgCIiAIiIAte0WBjxRzQfJbCICpXr7PIJcwKKu2n2Rj7rviF09EBySf2RSU7p+LfqtP8A7QWjfT+Zq7OiA5hdPskwkGX5hX267higaAxoUkiAxRZ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AutoShape 10" descr="data:image/jpeg;base64,/9j/4AAQSkZJRgABAQAAAQABAAD/2wCEAAkGBxQSEhEUEhQQFBAUEBcVFBAQEhAVFBUVFBQWFhQRFRQYHCggGBolHBQUITEhJSkrLi4uGB8zODMsNygtLisBCgoKDgwOFxAQGiwkHh8sLCs3MywsLSwsLCwsLDcsLDcvLywsNywsLC8vLC8tOCstLCwsLCwuLjcwLywyLC4sLP/AABEIANgA6QMBIgACEQEDEQH/xAAbAAEAAgMBAQAAAAAAAAAAAAAABQYBAwQCB//EAD8QAAIBAgQDBQUGBAYBBQAAAAECAAMRBAUSITFBUSIyYXGBBhNSkcEzQmKhsdFygpLwFBUjouHxwiRTc5Oy/8QAGAEBAQEBAQAAAAAAAAAAAAAAAAECAwT/xAApEQEBAAIBAwMDAwUAAAAAAAAAAQIRIQMSMUFhcROB8ARR0SKRobHB/9oADAMBAAIRAxEAPwD7jERAREQEREBERAREQEREBERARNNTEoOLL8/pOd81pjqfIfvA7okU2dDkp9TPK5z1UfMiBLxI1M6pXsxKH8Q2+YkirAgEEEHgRuIGYiICIiAiIgIiICIiAiIgIiICIiAiaquIVeJHlz+U5amZj7oJ89oHfME2kNUzBzwsPIfvOZ2J4knzMCaqY5B96/lvOapmvwqfMn6SNiB0VMwqHgQPIfvOd3ZuLE+ZMRaEeNEaZ7tFoGsrGme4tA5q9AEWPz6f8TzlmObDvpa/uye0On4hOoiaa+H1C3PkfpAtasCARuCLgjp1mZXPZ/MCp9y/C/YJ5H4f2ljhSIiAiIgIiICIiAiIgJ5dwBc8J5r1tI8eQkXjKjMD5GBurZn8I9TOOpinbixt0G00odtp6hHmJ6MQMRMxAxaJmIC0REgxaLTMQMTFp6iB5mCJ6tMQObF4fULjvD8/HzkzkeY+8XS32i8fxD4v3kfac1VSjComzA7j++RlVbYnPgMWKqBh5EcweYnRAREQEREBERAREQOPGDceU59N55zGqVqBvujY+R4n++k2iREXp0sR4z3NuYU+DfOahKEREBETMDETMQMTMTIkGImZiAmJmDAxERAxaY/v/iZMxA8YesaD6hc022Zf75iWVHBAINwRcEdJXCOPQ8R9Z0ZTivdt7tj2GPYboTy8j+vnKqdiIgIiICIiAmuq9hNk5sUdjAjqlQOXXmBf04TGAqXBU8V29OR+npIPG400qyv929mHVTx/f0kpVbQ6uO6diRzU8/0MiJF01KR4SNp9Om0lEM4sZT0tfkf7/eBriIlCIiAiIgJmYmZAiIgYiIgJiZiFYmJmIRieHQEWPDkehmyYAvsASeggSWU4wsCj/aL/ALh1kjKviGNNlI769P0MsyNcA9Rf5yq9REQEREBOfErtOieKogUvP8Pe82ZBiPe0TTPepbfynun03HpJLN6FwZV8ur+5xCn7rHQ3kx4+hsYFty2rddJ7ybenI/T0nTiqWpZwVf8ATqBvunZvI85KrIIpDMz1XTS3gf7/AGnmVCImIGYmIgZiYiBmBESBBiIUiAP+zsJpq4qmvecX6JufnwgbZ6WmTvaw+I7D5mRdbObdxQPxPuf2kJmXtCoNqlQs/wAC3Zv6RwgWmpiqScW1nomw/qnHi87sDutNOdiB8zKl/jMRV+zQUl+Kpu39I2HzM7MJkwJDVC1Rur8B5DgPSESuEzAOwsCy33JuAR0EvWHqhlBHAj5eEoxdKVtRVfDn8hJrI8xHJgabGxI5Hr4SqscREBERATBEzECOx1K4Mo2e4exn0Oul5Vs+wlwYG7KcV7+gCe+vZfzHA+osZIZbV20nvLt6cj9PSU/2cxnuq2k9yp2T4N90/T1lpqdhw3Lg3l1kR246ldbjiJwgyV4iRdRNJIPWUJiY1QDAzE9Ckx5H9J5bSO86D1v+kBMXmipj6K/eZvIWHznNUzxR3KY82N5BJKCeAPpPTJbvFV/iIH5St4z2gcC7VFRfMKJAYj2mpk7M9VulMM359385ReK+YUk+8WPRBt8zOCtnJ+4qr4ncynjH4mp9nRFMfFVNz/Sv7z2mR1qv21aoR8FPsL5dnc+sCTzHP0U2q1Rq+AG7eiDf8pGnOalTahRa3x1eyPMDcn8pJ4D2cpU+CKPG2/znc70qXEi9tgBcn5SKgaeU16v21VrfBSui+VxufUyVwORJTHZVQOtvrNi5g7/Y09uGtrWH059ZH4wuxs1RXewIpISSb3uAijci281MbWbZElUxdKnz1Hou/wCfCcGJzd22WyDw4/P9poC7gBVBsL+9JZt1sV92gZl6glR5iaaz3N7ADu7LpsyAXDLyNmU7bEN5gb7NM97wTfjx6mSvs5itNTQe7U2/m+6f1HrIqZViCCNiDcHxHAxVfWcsr6lse8ux8uRnZK5lGNuab8BUUXHS/wCxljnNsiIgIiIHlhIrMqFwZLznxFO4gfNM1w+lj58pa8sxQr0FY962l/4hxP19Zwe0OE4mR3sxjPd1TTPdqbeTDh8+HygW7LcSANLmxXbfmBwnJmeZ9rYCw5HnNmJwwfzlXzfK69z7ttvxXMiJM50eSJ57zVUzupbiFHgAPzlX/wAmxbd6qw/gAX9JhfY7Ub1GqOfxuTKqRxvtLTF9eIW/QPqPyG8i6ntPTP2aVqp/ChA+bWkphfZWkvBF+V5IDL6VPvFV8yBAq3+Z4qp9nQVB1qsT/tFv1ntMnxdX7SuVHw0lC/7uP5yyHG0E4G5/CCfz4TRVz34E9WP0H7y6qbcGF9jKQOqpqqN8VRix/OTCZZSpDgij0Eia+bVW+9pH4bD8+P5zlszDXuVPCoxCofAVHIUnwvLMLUuUicbG0lIC3dibAKOZ4bmbq2KtUCDSAF1VG46QOQ/vnIXB0mVgw7RB2CqxHDmzaQPNdYnX/hWJYmwLd7V/qE+BBApkfyes8/W6PWzz1jlrHV+d3+Jz586WdTGTw8NiGqA7sQ7doKC3u6YP3rd0nqek00ajXYgU9+ACisygbAKQfd2t1ccBtO7/AAq7artbgHJIX+FeC+gm4Cd+l0MenbfN9/z9pJ9vlzyztcAwrMSW52vrY22FgRTp6QD4FmEisTUr/wCIOGoigFFNajmqWRXQmxK0aSqrbi1ybjnyvZJFZ/T0KuJRDUrYcMwVWsWpsLVU4drbtAdVE7sRsyDHLWoq4QU2BKVKQt/p1EOl6Z8iPlaecyw/avyqaVJ5CoL+6cnkLsyE8hUJ5TjGOCYmi1M0zh8Yl7IE1CqBdKxtuQy2Uk8Cq9Z11McHqvh6iWVlZVY6jqIUEgjTYXUkixPce9iLQrhB8/IixHgRyMzPVUNe7d7UVc9aihbv/MrI1/iL9J5mLNNy7i0+zlXVQI+ByPQ9ofmTLvg6upFPUb+fAz597KN9sPBT/wDofUS7ZI90I6N+v9mc75biRiIkUiIgJhhMxAhc3wupTKHmFIo1xsQbg9COBn0/EU7iU72gwPEwJXLsYKtNH5kbjoRsR8501k4HqP8AuVX2WxWl2pHg26/xAbj1A/KW6l2lK8xuPqJEQucY9aCg6dTMbKOHmSekrtbPqp4aF/hW5/3Xk37UYbVS1Dihv/Kdj9D6SoTeMmkroq46o3F38gSB8hNCqSdrk/vwkmmXaCFYa6jbItIF+0CVdSNgSpsdjbx5TRiK+lfdkXKEjUGFr3Nj2bgkX68uc5ZdXLu7ccfX4nz7rqa3a1rgm56RsxuWFuxYsNr2O/Oa8RR0kC4N1BuCDx4i48bz22NZjdu1xsLna/G3h4cJqq1b22UAcAotM9P6/dO/Wvb82t7dcN2WKpqaW4stqbbXWpcEAX4FgCoI3uQBxMlFw631Wu3xsSzHzY7yBI8SDxBHEEbgg9Qd5YKNf3iLU2Ba4cDgtRbawByBuGA6Os9k5jheL8vcTEQjMxM1bLbWVS/DWQt/4Qd29Lzkq5lTHd11D4DQv9TDV/tgdU9FdixsEHF2IVR5sdhImpmlQkBAqknsqi66jeA1Xuf4QDM4rKsQENarSraFG9WqQWUdSGbWB6bSjxSwuDouXSnTNUndqVMFv/sawA/hJ8oxGZgHUEpI1tPvHs7gX4BiAtvAqZowtIPUpozFEeoqs4AJUMbXF9uJAudhe54T6Vhsoo4UA0aGqpuNezVOBO7tuASOW2/Kc7n6R2x6U1vKqAmW4qv2hSrvbgWAQAG19AcqtjYd3jYSP+YIJBBFiCDYgjkQQRafXcM9Ukl1RUtsASWvfny4T5/7aYRKeKJRlPvV1vTBF0cWBJHIMLEeKuZnuu+W+3Gy6nhj2VPbqf8Ax/8AkJdMhP2g8vrKl7KUDao54WCj03b6S2ZBxqfy/WS+WYmIiJFIiICIiBhhInNMLqBkvNVZLwPmWPpNSqBl2KtceYlwwWL1qlReYvb9R+onDn+AuCZG+zuL0s1JuZuvn94fX5wLRi6YIuBdW4j9VM+f5tgDRqFfundD1HTzEv2HrWuG3Q8fDxE4s5y0VFKHjxR/r5dYl0l5Uk419OjV2egCgnjsWAuRudiec0TZiKDIxVhZhxH1HhNc6MkRMEwMzvyVzrdbEq6gm1rqynsuASBwZgee446QJHK4PAg+RBkx7N0C71BqSmBTBao9zYFrdlRa5vbe4ttxnPrXq44X6c/q9/H3J25a34bTixZSqkhqmgFyF35sFFyy+qmceNxz6SQ+ga2A90NHZW2+rd97/FyllpZThlVAFxFT4Kj1DTtqO5ULpF/Ai+46yp5nhyjGi2q9MFS1tJOollqDpdWU+HDlMz6vfLbxv0/bnX/PvtNYyeOUlgvZWu/bqaKCtvqrG9QnroG5/mIPhOfPcmbCtTBYVEqLdagUruO8pFzbYgjfffpLVlmY08VT947U1xFJQKisVQXFz7y53CHcgjhuORnB7RZthnwppKwqVhpZWohmQOu2r3jbabXBsSbEiejm3VjPEm5Xj2BxSK1ZNK+/azoxsCyAANTDeBGq34z0Jlup0aj396aeggg0lFwQQQQxPmPDjPlCOVIZSVZTdWUkEEcwZuxmOq1vtalSoPhZuz/QLL+UzZvlqbnDxj8KtOpVpBhURHKhgQQy2BAJ5kAgHxBk1gva7EU6YT/TqECy1KoctbkGsRq89j1ud5BU0JICgk8goufQCSmEyGq3esg/Fu3oo+tpMtW7awtxmmnG53iK19dapb4KZ92vlZbEj+ImYyjKGqkWGmnfdgLX8F6mWDD5LSpbv2m/Hv8AJBt851PjLbILePP06TO5PDVtvl6fTTQU0AFuIHK33fqZKez/AHWPU2+Q/wCZXqlUDcmWPJxZBIJaJgTMBERAREQEwRMxAj8fh9QMo2bYMo+pbgg3BHIifRnW8hM2wQYGBGZXmAqr0YbMvQ9fIyRp19tLd3keYlQxNB6TaluCP7sZJ5Zmoqdl7Cp05N5ftCO3OcpFVeQYDsVBwPgfCUzE4dqbFXFmHL6jqJeadYrtxXoZqxuEp1ls3LgR3l8pZdFijy4ZBgKK4WjWVEqV2HaesCypUFwwA4IA219jbmZXsdlFSnfbUnxqL/McpnJ83fD6woR6b2LUql9OocHHQ7DzsOgnSXjhizmLbneGOMw7aVBrUe3TK/eNjemOXaXxte3SVbKsR7ul79NyriwuQHRtIZCRuAQb35EKeU9Y32lxNTb3gpr8NBdG38W7D0InmjS/9MiqONQCwHIE/tPF+tzuGPSkvnPH+3m/6b6c7rl8LBic+pJqZUrl1Fyl1pgF7WWo9zqt1UHa/G5vXM/zBq9Yu6opVdFkudlJO7Hvbk8hO6tl1RzWsuzOliSBdV4nf0g+zxZmZnUAsTZQWO5vxNrS/put1M5LnNcT/Mxvr77XPCT1/OVfKg8QNuF56VSTYAk9ALn5SzU8ooJxux/E30X6zqSqqiyKAPwgD9J6e5nSv4fJarcQEHVzb8hvJTD5BTXeoxbw7q/LiZ0tiT5eU0NUk3V076b06YsigfwgAep4meHxrcuyPD95wPVtxNhI6vnCjZAXPhsPnzmVS7VJG43O6VNtGrVV/wDap9pvNrd0eLWE5VStW6gdF2/5kvlPs0Ba4HkBKNWWYV6zhnFlHBeQ/c+MvWDpWAE0YHAhBsJIqsD1ERAREQEREBERATRWp3m+YIgV3MMvB5SsY/KyNxcEcCOIn0OpSvODE4IGBT8Bmpvoq7NwD8j4HoZINUtNWb5Ne9hK7isxqYZTqRqqLxC98LzK371un/UC008Zbjf0ioaL94Uyerpv895WcBntCuP9KopPwk6W/pO87NcCU93QHCnSP8oP6zcuMA2AAHQC0iFrT0cSBxIHmYEk2MM0vXJ4mRdTM0HMnyBmk5r0VvW0CWLzw9YDjIdsXUbui0ymAqvxJgdtbMVXnOJ8zY9xfUzvwuQdRJrCZEBygVVMFUqntXt05Sfyz2eAsSJY8NlgHKSVLDgQI3C5aF5SRo0LTeFnqBgLMxEBERAREQEREBERAREQE8sk9RA46+HBkDmeTBr7S0kTW9K8D5HnHsXTcktTBPxLdW9SOPrOXA+zJpG6tX8jWqlf6b2n1ypgweU0/wCXDpA+f0coc8S3qTO6lkJ6S7JgR0m9cKOkClp7PeE6qWQAcpbRQE9e5ECt0cmA5Tvo5YBykuKYnoLA46WDA5ToWiBNsQMBZmIgIiICIiAiIgIiICIiAiIgIiICIiAiIgJi0RAza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AutoShape 12" descr="data:image/jpeg;base64,/9j/4AAQSkZJRgABAQAAAQABAAD/2wCEAAkGBxQQEhUUEBIWFhQVGBgVFRcVFRUaGBoYFxQWFxkZFRUYHisgGhomHRQUITEhJSkrLi4uGB8zODMsNygtLisBCgoKDgwOFA8QFSwcFxwsKywsLCssKywrLCwsLCssKywsLCwsLCwsLCwsLCsrKysrKyssKyw3LCwrKysrKysrK//AABEIALoAxQMBIgACEQEDEQH/xAAcAAEAAQUBAQAAAAAAAAAAAAAABQEDBAYHAgj/xABCEAABAwIDBAYGCQEHBQAAAAABAAIDBBEFEiEGMUFREyJhcYGRBzJCcqGxFCMzUmKSosHRQ1NjgrLh8PEVFjRz0v/EABgBAQEBAQEAAAAAAAAAAAAAAAABAgME/8QAHxEBAQEAAgICAwAAAAAAAAAAAAERAiEDEjFRIkFh/9oADAMBAAIRAxEAPwDuKIiAiIgIiICIiAiIgIiICIiAiIgIiICIiAiIgIiICIiAiIgIiICIiAiIgIiICIiAiIgIiICIiAiIgIiICIiAiIgIiICIiAiIgIiICIiAiIgIiICIiAiIgIiICIiAiIgIiICIiAiIgIioUFUUbW45Tw6STxtPLMC78o1UHV+kCmZ6gfJ7rbfF1kNbcqXXOKv0jSn7KBje17nOPkLD4lQ9TtdVyb5i0cmAN/1VxNdee8AXJAA3kmyi6naWlj3zsJ5MOc/puuQTzuk1ke55/E4u8rqmZMTXV4dsaRxt0hb2ua4DzspelrY5ReORjx+FwPyXEM6tmSxuNCOI0PgQmLrvSquI021dXD6lQ4gcH2eP1AqXpPSpMz7eBkg5xuLD32NwT4hZV1dFpGH+lChkt0jnwn+8YbDvc24W04bi8FSL088co45HtdbvAOh71RnIiICIiAiIgIiICt1E7Y2l0jmtaN7nEADvJXsmy0v0jTGSBohddzXhzgBmBblcCDpY7wglKzbOjj/q5z/dgu+O5QdZ6R2/0YHHte4N+Dblc8ZO0+sMh42uW+LT1m/qXst0vcEcHA3B8Rpfs3rWRm2tkq9uquT1XMjH4Ga+biVCVeKTTfazPdfgXG35QbLFVETVAEQrzdB6C9Aq3dMyKvZlQvVkvXh0iaLrpVYkmVmSVWW5nmzWlx5NBJ8gs2rFZZViyOUizCZXesAz3iL/AJRr5rJZgrB9pIT7uVv6nX+Sitce1eIaB8jgYWPLxudG11x25m+qt2osOZ/SgzHnlLv1P08hZT1PgtS8AENY3k438mCwCDW8FrcXpxpVWaAbMmcJr6brC5/Uu2YRWdNDG82zOY0vaD6ri0EjwN1pdLsn/aSOd2CzW/BT8NG2EXuGBo3k2t3kqo2FVWFQVjXgWcHA7nNIINu0LNRRERAREQYOMSWid22HmVrnyUztC+wY3mSfIW/dQqCOxHAYZ9bWdzGhWr1+zM0BLoyXDjbfbtG5y3lemy8Dqmo5d0ttHtsewW/Mw7u8eSrfS4II5jdfkfunsNiuiV+DwzjVovzGhWq4lstJGc0RzfB3dpvV1MQhK8Eo+NzXWcC093zZoD4EeKlKjCWtDT017i5AYdPMhNMRV15LlnOiYDaKN8ruZuQPBlh4ElZtHglVJuaIx4D/AC/ymmIYwO4jL75yn8p6x8k+jt9p5Pui36nbvJbhR7DE6yyHtA0U/Q7Iwx+xc8z/AKqarnVNSgn6uEvPNwL/AOG/BTVLgdTILZcjTwOg8WtW+SMp6cfWPjj7HEA+A3nwCjKra6mZpGHyHsFh5u1+CZamxGUmxpP2khPY2wCnKPZiGPUMF+btSoCq2xqHD6qNkbeZ1PgXEDyBUBWYpNN9rK93ZfTyGi16VPZ0OoxClp9HSsBHstIJ8m/uo2Ta1p0pqd8h57h42ufktSpX/VEQxsdONeuL5m8S29xdu+1rkDjZZtL0xjd9Ma1lxwcG528gDa72nVpAtvB36bnjie1SUuL1kptnjiBuPq7OINrhpIJOYi9t17LWq/Eog76wzTuH3jlYO+9z8v2WfheGRwXka+R0bhldmysjIB4ySW6wPEXINuSxMVr3wuYWRwu6W46c3c0kcDwDueguT2rc4xNSWC4oaa0sQJgcQJY9eo4jQtJ7jY94K6VhmINlY1zXBzXC4P7HkRyXE6mWaX7Wod3MAawHu1upPZfaF9K8teLt0ztG4jhJHyPZ4cis8+G9z5anTtCLAwzEGysa5rg5rh1XD5HkRyWeuLYiIg1P0hOkigbURb4XdZpvZzH6OBA7Q034W7TeIwbGY6pt4zZw9Zh9Zv8AI7VL+kzHWUOHyySwmZrrR5LkAl+gLnDcO1fPOB7SvzhzTkkbqC0/zw7DdUd/K8rX9mtqWVQDJLMm5ey73L8dPV+a2BRC6uNn4FWivJUVcqsMjnHWYD4K1T7Jw3uWX7yT81l4bUZXAHcdFXa+pnihz07soB65ABOU6AgncL/NWdpemXDhkcQvZrQOJsB5rAqtqKKE5ema92vVj6507Rp8VznFQ+pZeWZxN9LkmxHO+ijvojARcnQ3Dbkm/OzRfmu/HxT91j3dDqdtydKeDxeSf0M/lQtZj9TLfPPkH3WWH+TXzKhw6RwADTb8ZyjyGq8yUcpt1hv1AOTT3rOJPZotTxz6YvJ7kkYNXEk8S42HnvPmqR1DnfZMJ7WtsPzu3+ZWJFM1gkLWF7gXFgc22jHBj8pN3HLq7cCeA3LJfVylzSHNZbqlhsQ597i7t+V7M2Ui2o47lcRksoJHauc1vm53gdB81bqKN0VruzNOlyALHlYcCreG1TY3tAc94kIAJzG4cXFr+NnNPUeNNwNgpSaQ9Jle1ro3NI/GDbda9yDu0CdYd6jGEtILSQRuI0I8lKzSTSRh1FkbJoHgsLnZuZeOtY8DwO9Yk+HSxNDnxvawmzXPaRfiLg637eKtwSFjgRrzFzYjeQbcNFltLVVL0sYbUACTMCQ2z3h9tJBG3gfVe079413+BhcUUT433yyakTOYyxto5kTAX3A04aL1P0z/APx79G7cI2huXm1+W1iOZ3jVR8GENiJMlTcn2RZ5BuSdWnLx57lURNXh+WQRzuLgATGW2tI3g4OIJzNsPLvVJadrWjrZSNQ86a8TrwPEKengE8YhhikfZ2YO3uafwho6oO/UlZeHbAyOs6QNZ2vOd/8AvxS3jO2owNk9pHQm++Mmz2cL/eYflzGnd1nDMQbK1rmuDmuF2n9jyPYtZo9j6ePWQukP4jZv5W/uSpdj442hsbQANwaLALhzst6WdJ9FiYfMXsuRxsiy2u1NMyVpZI0Oa4Wc1wBBHaCtPm9FeFFxcKQNcb6skkFtLXa3NlB8FuyoUHz5tfshNhjs2slOT1JgNWngJLeq7t3FS2zG2m6OrdyDZf2k/wDrz5rtFRA2RpY9oc1wIc1wuCDwIO9cZ289HL6TNPQtc+DUviF3Pj5lnF7OzeO1But77teOn7cwqFcw2W2tdT2Y+74eXtN7WHiPw+Vl0mkqmTMD4nBzTuI+XYexLBcJU5QyiaMseL6FrgeLT/yoMq7RVPRvB4bj3KI07FsONNM+J18p1afwm+V37HxVmkbvaRZwue/mt82wwv6RD0jBd8YLhbeWb3Dt01Hd2rQNSA4HrNtfu4Hw3eS9Pj5a5c4yEus/D8NdUMMgc1rQcpABe++m5g7+azYKKlhcPpGZ3MSPAdxtlgjueXrldL5JPjtznCtUnonyPHQO1LmuLWsLnZmnVzQ3e5zeqb3FgOSk6PZFw+0AY2QBjWzOuModmDWRNBdoTpmNxoBZSVTtMyNpZG0Zb3AAbE3S9haPrOFjxI3KEkxuZ98l2tP3B0bdNN/rHvuVz/K/x06bDFhNNTjLNI7q2sy/RMIJ1ytZeQjee1W/+4I4dKeMAaeq3o9QR7di+xA11B13qCoMOmmPVjLyT7INv8TibLY6HYmR2sz2sHJvWd56BZuT5qxB1uLSTXBsGusCGg6hpBGYuJcbWG8qxSUEkptFG5x/CNPPcF0Oi2XpotSzOfvSG/6fVHkpPpmtFmjQcGjT+Fm8/prGlUOxszh9a8RtOpaDmPiAcvxU9RbK08Wrml5HGQ6eDRYfNSL6o8NP981q2O7c0VJcTVLXPGhjjPSPvyIbo095CxeVq42wSsYLMAA5NAAViWrNidABvP8AqVxnHPTJIbiigawf2k3Wd4RggA95d3KEp8IxjGz1mzSMJvmk+qhGvAGzTb8IJUXHUMc9ItDT3Bn6Z49mHr68i/1R5rVYduMRxSXocKpQwcXuGYtHN7zaNndYnldSuz3oNY3K6uqC4jfHAMo7jI4E27gPBdYwfCYaSJsVNE2ONo0a0fEne48ydShixs/QOp6eOKWQySNb9ZId73nVx7rk2HKyKUsiKqiIgoiqqIOZbf8Ao1E2aow8Bs298OgZJxuzg1/wPZvXM8GxqaikIALSDaSJ4I3aEOadQ7t37l9Mladt3sFFiQ6Rloqlos2QDRw+7K0es3t3jgghMExuKrZeM9Yesw+s3+R2hSDlxuoiqcPqOjlDoZmHTXQj7zHbnsP/ACBuW/7N7VsqbMlsyXcODX+7yPZ5JiN+wSquMh3jd3LT9pcM+jT3aPq5LubysfWZ8fIjkpiGUscHDeFO19FHWRAOuBo5rha7T4+VlePL1qcpsc1LnMDujktfgCRf3rK1R4XNPoxrj/626eLyuj0OzNPFqWZzzeb+Q3BSZlY3QW04NC6Xy/UY9WkYdsK7fK5rOOnXd57vitkotmKeLXJncPakN/0+r8FmvqzwH8qIxrH6elGaqqGRjeA53WPusHWd4Bc7z5X5anGJ0zNaLDhwG5WXVZO4WXJ8c9MkDLijhdKeD5Oozy9Y92i0er2wxXFHdHE6Qg6dFSscB5tu7h7RUadwx7a2ko7/AEqpY1w9gHNJ4RtufE6Ln2OemZou2ipy48HzGw8I2m58wo3Z30J1tQQ+rc2nadSHHPKdeIabC/aT3Lp2zvojw6ks58ZqJB7U5u2/ZELN8wT2ori//UcXxo5Y+nkaT6sLejiHY5ws0D3itt2d9BUz7Orp2xD7kQD3eLz1QfArusMLWDKxoa0bg0ADyCuINU2d9HeH0NjFTh7x/Ul67/AnRv8AhAC2posqqqCiWVUQEREBERAREQFQhVRBBbV7LwYjD0c7dRrHI2wfG7m0/sdCuCbT7NVGGS5Jxdh+ymaDkf2fheOLT3i6+l1h4rhsVVG6KojD43izmn5g7weRGoQcQ2a2wLbR1Ru3c2TeW+/zHbv7107BKvqHIQWmxBFiNRvBXLNuNgpcNJkhzS0m/PvfF2Sji3dZ/nbjqE+09TTM6OlqHsDjq1hHHly8ER9C4ni0UDc1TMyNvOR4b5A7z2LQ8b9L9HDcUzX1DuBALGX95wvbwXN8I2DxTE3CToZLO0M1Q4tFteL+sRf7oK6Xs76CYWWdXTukO8si6je4vPWPhZDHPcW9JOJVrskLuia69o6dhzEdr9Xk25EDsCyMC9FOJ1zs8zDC12pkqHdc/wCDV5PvW719D4Fs3S0LctJTxxDm0Xcfee67nHtJUtZFcu2d9CVDBZ1S59S4cCSyO+nst1OvM25hdGw/DYadgZTxMjYNzY2ho8h3rLslkCyKqIKKqIgIiICIiAiIgIiICIiAiIgKiqiDy9twQRcHQg7iO0KEw7Y+ip5DJDRwskcblwYL678t/VHYLKdRBQBFVEFEsq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8" name="AutoShape 14" descr="data:image/jpeg;base64,/9j/4AAQSkZJRgABAQAAAQABAAD/2wCEAAkGBhISEBQUExQUEhQUFBQUFRUUFhgXFxUUFBAVFRUUFBQYGyYeFxojGRQUHy8gIycpLCwsFR8xNTAqNSYrLCkBCQoKDgwNFA8PFiocFB01KSw1NTUtKSktNTUqNSkpNSwpNS8pNSkpNS0pKSkuKSkpKik2LDUqKSkpNSopLCkvKf/AABEIAJ4A8AMBIgACEQEDEQH/xAAbAAABBQEBAAAAAAAAAAAAAAAAAQIDBAUGB//EAD4QAAIBAgMFAwoEBAcBAQAAAAECAAMRBBIhBTFBUXEGYYETIjJCUnKRobHBYoKS0UOy4fAUI1NjosLxMxb/xAAYAQEBAQEBAAAAAAAAAAAAAAAAAQIEA//EAB4RAQADAAMBAQEBAAAAAAAAAAABAhEDEiExQSIT/9oADAMBAAIRAxEAPwD2/LDLHQgNywyx0IDcsMsdCA3LDLHQgNywtFZrShjds06YuxAHC/HoN5gXrRlSoBvM5DH9sWOlNbfib7KPvMTE4+pU9N2buvYfpEmq7XF9pqCaZsx5Lr9JVXtgnsNOQURwEDsV7X0eKuPAGSL2rw/Nh1X9pxd4sDuU7SYY/wAQDqCPtLFPa9Bt1VPj+889vACB6SmIQ7mU9CJLPMcokiV2G5mHQn94HpVoWnnqbYrruqv4m/1lmn2mxA9cHqolHc2hacfT7Y1RvRG+Ilqn209qkfBh9xA6bLDLMWl2voHfnXqt/oZbpdoMO26oPEEfWEX8sMsjp4tG9FlPQiSBoBlhlixYBCEIBCEIBCERmtACZVxGOAvbhvJ3CV8bjwASTZRx5ziNtbZNY5VuKYO72rcTz6QNPava25tSN/xkafkX7mc9UqljmYlid5J1+MgIiiRpKDHgyICKFMCXNFzyO0LwJQ0M0jvFvAeGjg0jvC8glzRM0ZC8okzQzSO8LwH5oXjLxbwHZo5apEivEdwqlnIVR6x3eHOBLX2n5GnUrMbCmpI4XciyKD1Im52F2hWr4JatY5ixbI1rFkGgY89b6zh6WAqbWrCimangqTXq1PaPsrzci4A9UEkz1FKaU0WmgCKihVUblVRYAeErP1q4Y+aJNKOFr2ABl0QFhCEAhCEAlLHVDcL4mWqlUAXOgmVWxmZr5TbdpqfEQMrtFsA4qlk8o1PfewuDfnqCOoM5v/8ABV0WyVma3+4fo6n6zuBiV5294EfWSA33a9P6Sjzqp2Zxic26oG+aN9pWOExC7wniWT+YT04iKV8YHnFHBYg7qLN7jI3/AGg9OqvpUqydabfUXE9BfA0zvRf0j7QXBqPRLL0ZhJi686/xi8WA6m31kq1wdxB6G89AfCk72Le8Ff6iVKuwqTelSoN1p5T8VkNcaKkXMJ1T9lcMf4WX3Kjr8iTIH7IUeDV1/MrfVZRzlxC4m2/ZDlXYe/SH1UyFuyVXhVot1zr9jIusu8S80G7L4kcKTe7UH3AkT7AxI/gsfdKN9DCKhMS8tHZlUelSqj8ht8RI6mGspbQKN5ZlAHzv8IVDeOVSZkYjtHTDZKatWqHcqgm/RF84+Npew/ZHaGLt5Zhg6Xsmxc9Ka6A+8ZcTVfaO36VHT/6udAqnS/LTVugljZXYnFY1hVxpahR3rRGlRhytupL851ew+y+EwetJM9XjVqee552O5fATTrYj2jb79OZlQUKVOki06KhEUWVVGgH78yYtHzjf1R/yP7CRqhbfcD2eJ948OksXtAmLTQw1S6j4TIDS5gKmtuf2gaEIQkBEZrRZn47E+qPGBWxVU1G/CNw+8VUsJXxVfyaX3sTlUc2P2G/wmcKj7/KVL8TfQ/l3SjbjTSHIfD7zMTG1R6yt7y/dSJKu034oD7rW+TD7wL4p95Hj+8XXn8RKibVXirj8oP8AKftJF2lSPrge9df5gIE+Y90XN3QRwdxB6EGOtCG5x3/CAYc46JlhSgwieTETIO/4mEOhG5O8xMp5/EQHEDkPhG+SXkInnfh+cMzeyP1fuIUj4VSCNQCCDZiND4zEfsVgeNItzBqOR8Awm2ah9k+BEiqsx3I3iVHzvAq4PD0aC5aFJKI45FAv1tqfEx1bEW9I25X+wguFc7zl7kFz+s/YSxRwSqdBY8zqx/MdYRVUO24ZRzYa+CfvJqWFA11J4sdT07h3CWGAEheoTClzDhEEaBFvAeJLQqWYdZBFTfA3oQkdaqFFzIGYmvlHed37zMGp/vfFqVCxuePyErY+uUpm3pN5ie83HwFzKKWJr56hPqrdF6+u3x08DGiNRAAANwFot7anQDU9IAzHQKMzMbKOZ4kngANTLDYOoOA+J+4lnY+D/itvYWQeyl+Ped58JfLzUM6wyjD1Pgw+8C54q4/KT9LzaPS/97o3ya8h1g1gu9MbwP0kH6CZxx9RT5rGw4rnAN/ZGu77TrTQHjMzaVelTamhQ1atUt5Omigs2QXZyTYKg0uxIGolrMR+azaJn9xnYHblYmzMbbtAHJa+nm2va3GawxtQcUPVSPoZlYHaeHemzlWw9qpw+Um7NVUXyUvJFhVO8ebfUHkZNgsZSqq7U6rqKbZanlQUNNiAwDrVUFdCDFsmfIxaxMR7OtMbRfiinox+4jhtPmjeBU/cTOwddaq5qNWlWW9rpYi/IlCQD1kxVx6oPusPoQJjGl4bRTiHHVT9o9doU/aA6gj6iZgq6gEMpN7AjlvsRJLwrTXF0zudf1CPDA7iD0IMyCL8AZG9MaAKCzGyi3G2pPcN5gbsczaXkWFo5VVblrAC53mw3yR//IDKaW6yOtWtu3wq1bacZVYwAm5hARC1hcmwG8wHSOviUT0mC9x3/AazOxO0mY5ad+o3npyESjs0Dzqmp328OJ4wJn22g3Bm+A+sdhdql3VQmpIHpf0mMTck87ma/ZynapmPco8eMDratUKCTuEya9cuddOQ5f1lvabaAd/0lJViA60ytoVM1a3CmP8Am41+C/WawIGp3DU9BrMCixYFzvcl/idPlaUTCcziu2lJqjUko1qyqcpqU8oQld9ixFxf42m1tZqgoVDRXPUy2Vd172BtzIBM5L/APWyqMNVJsFLVF8mqi4JOZh/es6eDiraJm3xy83LasxWseui2J21XE1GpU3xAZASwqIhC2IGrW5zeGLr+0D1p/cGcztCmuGolUbLWr5Qanm52yLYuASB5oNh1E5an2fKaLUq+cQudHqM6sWAvlAsd+u7cZY4Yvs18hJ5umRb2XqS7SqDetM9Cw+xj12qeNI/ldT8jac72W2dWo4cDEVGqVWJZszFgnAIpPdr4zWNQA6kDqbTmt5OR66Y9jfi8u1k9Zai68Uv81M5+nRxJ8sDiaN6tQN5UM6VRSDaUaauuSiAtvOF9bm1zcashx2NSlTapUIVEGZiddO4cTuHjJ9FXD4bFeUqZKNFGRimFq3pmjh6DEBjTRfPaow85gbAmw0A1q0ktUqJ/hKjGhVL4emy1AteqSA2Lr12uh1YkakoASNbAQYftfgagzXZB7T0mA03+ct5s7P2hTqJmoV8yA6lKl1BAvqDe2nOatS1fsYzFqz8loYDZgoLUZRnq1Cajk2GdwtlUWACoNFGmg363lnD1G8mGqhUfLdwDmVSN4zHfacxh+3eGYkLi0NtP8ymQDra4cAC3fNIbR8uoAei6XBY03zXA1C2G4X3xNZr9jFi0T8k9GzE1CLZvRHsoNw6neesfFiEzDZGewuf75W5numhs/Blbs3pMBp7K7wo+p75HgMHch2HuKeH427+Q4TS3QDdIar26yQyvVgQMYyOMSUIxABJ0HEzKxNY1O5AdO/w4/SPxuIzGw9EfM84UAo3283fca34W56zIfQZVVbDV9O867zfhGbSxQCEXuSbact/hKu1dspTtmvmN8tNdajg/yiVcN2XxWNINf/Io8Ka8R+I72+kiqNHa9J3yq6sfw+d/LvnY7DwjEg5WVRrdgVvysDqZp7I2DRwy2pqBpYmwuZo2mtRSx+9ehlcU5NtOqFsSQBu17zGLAjelcEEaEEHvBGomc2xrehUYADQOAw6X0M1hFtAw2wNYeqrj8DWP6W/eQO2X0ldfeU/UXE6HKIZeUDkcds6jiMuYm63ytTezDN6QuOB5GLgthUqTBwGdxueqxdlvvy8F6idPWwSN6SK3UD6yu2x6fAMvuuw+Wom/9L9eu+POeOu9s9ZOOdxTY0xdraf+TH2BivNIqU2Lccy3LHqZ1R2QeFRvzKrfPQxjbOqjc1NvBl/cTOt4q4SkVQA79dN+W5uF8Jidq8WB5NHsqG753F1Lg5RT3WDAHNfpOiOFqj1AfdcfcCMak1rNScg7xlDjxAJm+O0VtEzGsclZtXInHEYfZyVWVE/zA9wwLMyFRvLWvksDv01taaeOwVPBYBaKhmWo/k3fvqXLO9tToAtp0KlUFgpQcvJsv/W0Q4mmdCykcmt8wZ7W5+1o2P5h414OtZyf6lw1SlSprbzCbZQAoXMxHm5qai5B7p0fZfsumE8owHn1SDbfkS1xTBOpsxJudd006NCgGzKtINawYZcwHIHfLDON9x1vHLz9q9YOLg6W2TryxgsHnszDzd6g+sfaI5ch4xuDwWezMLJvVT63JmHLkJrATldRYQtFgNaVq0smUq1YE2HxgRkyljsR6o/N+0mxWIyjvO795hY3GLTUs7BVGpJ/vf3QJi+vz+AlBMdVxFTyeEGY3s1a3mJwOX2z37usi2bsytj29alhzw3NVF/X5L+H4z0XZmyqdCmEpqFAFtONpBl9n+x9LD+e3+bWOrVH1JPjOgtFhAIQhA5zb2Hcm4BYW4akeE56lj61E+uF5WuB1U/adjjSVPolhzXf8JQrbSpj0iVOvpKw4HulhJUKHac285Vcc0NvkZeobfot6xX3h9xKmJ2jQN/OU662Vj6yE7l10vOf2g3+lTqMfdyLx3l7ceUo7mnWVvRYN0IMkInma4qqvpIVP4Gv87CW8P2qdNPKMvc1/vpIr0CLeclhu2LcQr94/pNCl2tpn0lYdNYRu3iTOp9oKDevbrLdPHUzudT4iFTRLQDX74sAB74HXv6/1iGJAa2GQ71Q9VX9oxcDTBuKaA8woksSBLeGccxIGkLQLbYhRxkD48cB8ZXIkbQHVcQzbz4RnlABc7hKOI2tTXQHOeS6/Ftwmfi9qWTO+7cqjiTuAHEmA7a21FpqXc9wA1JPBFHEytsbs9UxVQVcQLKDenS4L+Jvabv+Ek2LsJ61QVqw871E4IDwHfzM77B4QILSB2Ewi01CqLWk8IQCEIQCEIQGst5BUwKnulmEDKrbKPAzOxGx3nTQgcRW2WeIlKtsoHevynoDUgeEgqbNQ8IHm9bs+h1tY92krPsNx6LsPG/1no1XYKndKdXs8eGsDz58JiF3EN1H7SI4isu+nf3SfvO6q7DflK1TYrcRKY5BNuuu8VV6a/QyzT7XMP4rD3gRN6psXmsq1NhqfV+UGIKPbOpwqKetpcp9sKn4T4D7TOq9mkPqyq/ZZOAt0hHRL2vbii/MSVe1p/0x8TOUbs2R6LMPEyN+zlYnSq/6iPpB67I9qv8Ab/5f0kFXtO1tEQdWb7ASTs1sin5ELVGeoMwYsTmIJ0N+hj8V2JoOfSqjrUJ4jv75RkV+09Q8UX3VufixP0mVjdug/wD0qE9zN/1GnynSp2Bww9K7bt5PEnv7pfwmwcPS1p0kB55RfcDvteE9chhXqurPTosVVWbM3mKcovYX1N+4TT2BsipVK1a2p9VQLKl+AH3nTNTLaHjpbn+81cBs8J4bpJaiDsFggo75chCQEIQgEIQgEIQgJeF42EKdeF42EB14XjYQHXheNhAdEsIkICGkDwEjbBoeAksIFZ9mIeEgfYtMy/CBlN2fTnBdgKOM1YQMw7DEVdluN1U+Nm+s0osDOGAqf6i/o7784q7MbjUP5VA+ZvL8IEWHwKJqBcnexNyfEyxeNhAdeF42EB14XjYQHXheNhAdeF42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0" name="AutoShape 16" descr="data:image/jpeg;base64,/9j/4AAQSkZJRgABAQAAAQABAAD/2wCEAAkGBxQSEhUUEhMVFRQXFRQUFhYYFxcXGBQVFRcXGBcVFhoYHCggGBolHBQXITIhJSkrLi4uFx8zODMsNygtLysBCgoKDg0OFxAQGiweHBwsLSwsLCstLCwsLCwsLCssLCwsLSwsLCwsLCssLCw3LCwuLDcsLC8sLCssKyssLCwsLP/AABEIAM8A8wMBIgACEQEDEQH/xAAcAAEAAgIDAQAAAAAAAAAAAAAABQYDBAECBwj/xABFEAACAQIDBQUFBgMECgMBAAABAgADEQQhMQUSQVFhBhMicYEyQlKRoQcUYrHB0SOCkjNDcuEXJCVTVHSistLwZMLxFf/EABgBAQEBAQEAAAAAAAAAAAAAAAABAgME/8QAJxEBAQACAQMCBQUAAAAAAAAAAAECEQMSITEEYRNBUXGBFDKRocH/2gAMAwEAAhEDEQA/APcYiICIiAiIgIiICIiAiJwzAa5QOYmrUxyDjfymrU2kfdAHnnAlIkG2Lc+8fTKdqePccb+cCaiamHx6tr4TyP7zbgIiICIiAiIgIiICIiAiIgIiICIiAiIgInBNpr1Mcg438oGzEjKm0j7ot55zVq4tjqx8tPygTNSuq6kCatTaI4An6SINXlOhY84EhVx7HiB5f5zVetfU3+swWiBk70R3o6zHOJBk70dYNQTHEDKD1mahjGTQ3HI/+5TTtECfw+0FbI+E8j+hm5KqGmzh8cyaG45H9OUosMTSw20kbI+E9f0M3YCIiAiIgIiICIiAiIgJ0q1QuZIE7ypf/wBPvKjhsirsoHQEgflAn6u01GgJ+k1am0WOlh5f5zQvF5NjM9QnUk+ec6gzHecMZR2epynScCcyKTmcRA5nERATicziAiIgcTicziAgxOHOUBebGGx7pobjkdP8pp3i8IseF2mj5HwnkdPQzelO3psYfabUuN1GoP6cpRaYnWm+8ARoQCPIztAREQEREBERATyvaJK16vA94/p4jPVJTO1lOlUeyD+KMmYaH8JHEjn+cCPwG1eD/P8AeSy1L5iVEqVNjkZuYTGFdMxykFkDTkGaVDFBhlM2/A2ImNKgMyQpERAREQOIiICIiBxE4ZgNTMFTFcoGZ2A1mBql5rVK/MzC+K5D5wN7emKpilHGRtSuTxP6TC15Bu1doH3RaRuLrFhmSZ2YHhJLY2wxXb+JUCAH2feby4D6yi+YD+yp/wCBP+0TPOtNQAAMgBYeQ0naVCIiAiIgIiIHDG082djcm9mJJueZznomMayMfwt+Upj0Li0lHk3aftbjqNUU6lOkm6b2CkrVXmrE6eViOMsHZ3tDSxa3Q7tQe1TJ8S9R8S9R62lh23saniKZp1kDLqDoynmp90zyrbnZGtgnFSm53QbpVXIr0a3snhyP0gep0qluOcksPjL5NrznnvZztVv2p4gqtTQOMlqefwt9D00lxp1OBhU1edlrEcZH0q9uo/KbaODpA2VxXMfKZBiV6/KalotA3O/XnOe+X4hNEidbQN44hef5zq2LXqZpGYmqDzkRvNjOQ+cw1MUedvpNUsT0nQj185VZGrX0uZieoefynBPWa20MfSoLvVqiU15sQL+Q1PpAymdbXlI2v9pFJbjDUzVbgzeBT5D2m+QlWx/aXE4hT3rsq6lEui9Rlm3qTA9G2x2mw2HuHqBnHuU/G1+Rtkv8xEo+2PtFrNcYemKQ+JrO/mB7K/WVtCvpJbZ2watfNKRt8TeFfmdfS8DFsztjiaT75qu5PtK/iB9OHpaemdnu0r4imXegaeY3PFfe5ta1wJBbG7FU1ILjvX5Wsi+nH1+UtJoomTsBb3VzP+UIs/Z7tS28Kdb2TkG4jz5iXQGeSJVpsbAFT7pvkTybz4Wl47KbW3lFJz4gPCTxA909R+XlKLJERAREQEREDU2q1qTeVvmQJXSkn9sf2dubKPrf9JE7kgj6iTSr4QEEEBlIsVOYI5W4yXdJrskK8s7UdiSt6mGBZdTT1Zee58Q6a+ch9gdr3oEU613paX9+mPX2lHLUcOU9kqUr+cpfa/sSmJvUpWp19T8NT/FbQ/i+cCWwGNWogemwdDoQbg8//wAm6rcV+X7TxPBbQxOzq7LYqQf4lJvZfr520YfXSendnO0dLFrembMPapt7S9fxL1EItNDEX85kNTkRITaDHdutww0INjMeD7TYhcmKsPxJTJ+drwqdNTmRMRrX0HrNJcT3jbxzy00A8hpMjVYGc9TOt/SRW1u0GHww/j1lQ/De7nyUXb6Sk7V+1NcxhqX89T8win829IHpTMB6a9JWNs9usJQBs/esPdpeIX5F/Z+RJ6TyzbHaetiRaozMORNl9EXL11kMbsc84Fv2v9pOKq3FELQXp43/AKmFh6ASvJji7h6waqb+IlzvMOW817fKSWxuyGIr57m4nxPkPQan5S87F7B4el4qgNd+RyX+kajzJEIgNndoapG5s/AU6fAvZqz3t7ztZR6zYTs3iMQ29jKxv8K2YjplZF9AZ6A6JTUBitJLZIoF7cgo09Jo1drquVFB/ibM+g4RIWtfZPZWjR8S0xcZ95VNyOovkPMATer7QpJkL1W6ZL8+PpIitXqVT4izHW3L0GkwTXSm29iNq1Hyvur8K5f5zVRpzTQWJO8RdVAUbzMzXIAHkpzm/QwLkXZVoqBvNvL3lSwz94WGVtANRJcpOz2en9Byc2PX2mP1v+TzWutSTmzMZcg3s4IzHxDMN62J9DylfqW1U3UkjLS6mxtzGhHRhM2Gq2PG2htrbmOoIBHUCXzHm5OPLizuGXmPYNjbQFZL+8MmHXmOh/eSE8/2JtFkIfVhkwGjrrcdCLEfXjL5h6wdQym4IuDIyyREQERECH7V4hqWHaqiGp3dnZB7RQe3u82Ckm3G1pG7L2jSxNNatFw6NoR9QeRHKWqeY9ttnHZTff8ACELSd1XEYfSmxY2FRbewb5eZHUQLY6TWdZh2DtyljKQqUj0ZT7SHkw/XQzdqJIrSZZhdZuOkwOsgr/aXs3RxibtVbML7lRfaQ/qOanlPGdu7CxGz6wJJXO9OslwG8jwNtVP1Gc+g7TU2js9KqMlRA6Nqp/Mdeso8fwP2j1AoXEUg5A9tPCT5rpfytJjC9t8Gy7z9+pGo7oN8iHkH217Cvhb1aN6mH56tS6PzH4vnzkDscUtKpsORBzHpFpFvxP2kU0v3FCo/Ivup62UtK7je2GMxBINTul+Gn4Pm3tfWZMS+AF92nVc28IUlQTwuWzA8gYwHZXE4j2aXdUzxckZeviPyiXZpWMQniJv+55kzPgtmVKp3aaFj0H5z0zZP2fUEsarNWb4RdE+QO8fn6S2UsFSoLYhKS8FAAPoozMqPN9j/AGd1Hsazbg5CxP7D6y7bI7J4ehnSpC41qv4m9Ccl/ltNqvttRlTS/V9PRR+8jMTjKlU+Ni3JeHooyiTabTFbGUafvd4eS6erH9JHYjbNRsltTX8Op8z+1pkwmwqr5kbg/Fr/AE/vaTOH2NRpZt4jzbT0Gn5zcwS1W8LgalU+FSebHT5nWTOD7OgZ1Gv0XIfPU/STHfE5Kvqch6DX8ppYzFKtN3YmoEBLKtjpqN29uHGdZxud5JDFY2jhqZYKdxbbxprvbovYsTxtx1Mh9v7PVWFZACr8RwJzy6EZzJgtutUNNa9AU6WIDCk2+HDZAhX3cgWXesPw9Z22Ugps+Bq5oVL4Zjxpcad/ipki3S3KXLHsY523VRWGrbp42ORtrzBF+IP7aGZcTWD51aj1tbKR3aLfhkxNshkCNNZjq4JlqFCcxlwC2Ge98s5JYPZQI3mYEZWPAk20sbnUcuORtaeXKTfd7uD1nNw42YXX4m59r8kdcvYBQAL2VRYKOJ/cn1M706OudyASd1SwUDUsRwHMXEzd3YFd0bwKsUuSrWvYZG+d9L625zer7Q3Ramiqoa93XdFxyW9ychfqLydX408+VuV6r3tcbIxW6263DTqututr7w6FuYl42Bju7bu2PhY5fhbl5H8/OeXvVsV3SfCNdMwSbjkM5btlYwVqV/eHhYciBkR0/aa+W0ekxI7YeN72mCfaXwt1ItY+oIPzkjCkREBNPa2zaeJpPRrKHpuN1lPEa6jMEEAgjS03IgeV477OKuA/1jZdaozrmaNQq2+nFFIA3vJteYNpL9l+09PGqQPBWX+0pNkykZEi+ov6jjL7KT217EfeG+9YRu5xi+IMPCKtuD8mtlvehuNAk2SYHpyC7Ldqu+Y4fFL3OLTJkIsHI1K9eNvUXEsrLIrQZZ0Im3USYHWQYKtG/wCo4ESibc7DYZqm8oamDnZSLX4ixGX+cv4kT2lutM1lUtue2oPu8WHMjlAgdl7BoULd3TAPxHNvmdPSbuNx1GiD3jglfaA0U6WZjx4WGc70KiugYG6stweYM1ceoRu+3Ube3ldWUEd7umzdAxAvpcGoL5ibwkt7s5WydjGY6oA1wcMq2uzLYZ8S19/dHFgtlsb2sZG/carVGTdZnBs3H1LHK3WYqVS6HvFRWqsGxAG5VWpu2sUTd3FYtvMWfeI3ja+Vp7s9tTequrWHeHeXoQLbv9IHy6zvnjhLJHPDLK+XXBdmTrVa34V1+ZkvQo0qOSKL6Gwu38x4epEz4inc5k25XsPW2Z9cpjC2yAsPkJrHBjPl12dK+IIBZitNRmWJGQ5knwr9ZFbX2qtCmtRFFUuwpqxcBd5shvVDcKL5cr5ZTX7WbLNUUqopiv3TgvQIBFRDk26D741HA5gzC2CpUi9Ko4OFxbWppnZKrgl1VhkqsRvLya9pvTnvq8uuJrVsSlbC1d2jiQi1E3GbcqKQNDqVDXQ+hmHZ+GXDrTxSJ92pCmaeKouG8IUsQ4FiSyuWNzqr3jHbRKJUTeWjiMLumm9Uqe/oG1ruwv4wu61tGEzGjUqH71hFQjEUgtWlVNkLCyq5te9l3lNvaAFpB2SlSosuFtalV3q2HqNuuiVQd7cQEWG7k65nUjhOmHqtjcPcMoxWHfw1FIKd6mjKRkUcDMdSDN3ZuwVGGXD192sFvYWayjMbq3JawBIuTobaSYwmBWmoVFVFGiqAoHoMopJb4Qz1xiaK4hVs67yVafEEZVKZ8s7dDea+CxaoDvFSlvD1zzDAeI6+Vx1kpX2jQob24AWY7z7gHiawF3bnYAcZVmNyTa2d7cp5+THvuV6o2cXiwxJA9qwJOpAtYW4aDnoM5rFr6zLhsK7+ypPC+g+f6aybwWwAM6hv00H7n6eU56kXvUFQw7ObKL/kPM6CWTYuzmpXLHM2y8gcvrJGnSVAAoAtplp5cp23YtWRNdlKv8VxzQH+k2/+0tErfZXDEM7H4QPrf9JZICIiAiIgIiIFY7Z9jaWPQNfu8QmdOsuTAjMBre0t/UcLSrbC7SVaNX7ntId3XGSVT7FYcDfS54HjobHKeoSG7Udm6OOpGnWXmUce1Tbmp/MHIwNdlmvUSVDBbWr7MqrhdoktROVDFZkFRoHPIdc16rmLtkRcZg5g8CDxEg0mWdCvMXByI5jlNp0mJlkVRsNhzhsQ+GPsG9XDk/Dq1MeWfy6ySKBgVb2WFj05MOoOc2+1WyzWo71PKtSPeUj1GZX1t+U0cJWFSklRdHGY+FxkyHyOnQiUVvEUDTdkbVTY/uOh19Z1RiCCMiMweRGknNs4bfQVB7SZN1TgfQm3kRykGJuMWL1s3FivSDe9ow5MP/b+s7ESr7Ax/c1Mz4GsrdOTeh+hMt2IXj856MMnDlx+bBeVXGdnK26+HpNSGFd+8G+rM1HMMUpBSMt8Fgbi15a1F9OPE5X8ufpMDV7G5Xwg5u5CqLGxAGpOs3bHPDDJrHZaPumqoqsu6FZ1U2IFrjLUm5zvmTabWLLIFITf8QBAYKFXixLchfLKRW09vUgwKAsV0JJVB13feOUr+N2tUrXuS3IaKPQdM7mYuW/DrOOTys+09t0VUqvj8jZf6uPpK9j9tVKuV8tN1cgPPifXlMOF2RVqkE3twLZX6qozOvAevGWTZ/ZxEzbM9QPouaj13vSc8s5Pd1kquYDA1ahuBkdCcl9OfpeWPBdnwM6mZ66f0/v8pM00C6D11J8zMgznK5bbk0wJTC5KLftyHL0nZVJm3TwZOuX5yH2z2sw2FPdretWvYUqXibe5MRoemZ6GZVLU8ITrIbanarD0G7qkDiK5NlpUhvEtyJF7eQuek6Ybs7tHaWeLf7lhj/c0/wC1YcmPD+b+iXrs72Xw2BXdw9IKSLM58Tt/iY526aDgJUd+zOHqrRU4gKKr+N1XSnfSmDxsNTxN7ZWktEQEREBERAREQEREDR2zsmliqTUq6B0bhxB4Mp1VhwInmbfeNiOErFq2z2a1Ora7UL6Kw/TQ8OU9amHF4VKqMlRQ6MN1lYXDA6ggwIDD1lqIHRgyMAVYG4IPEQySobS2VX2K5q4cNW2exvUpE3fD31ZSdV6+jfFLVs7H08RTWrRcOjaEcDxDDgRykoFZWVwYo4lqRypYi70jwWuNU6b37S2MsjdubP76iyj2x46ZGq1FzUj8vWFQW8VbMZZhgeI0KmV7aWF7pyuq+0p5qdCevA9QZaFxH3miuIAswO5WHw1BYNceoP8AN0mptHCd9SNs3S7L1FvEvyF/TrLKleeL2mQn2cr21ubc9PpPR9h7dpmkBUcAqBYm53l90jmbflPIMfsSojncQshN1K52HIjWWrZNFlpU1b2gtiNc75DLU8PSbxtjNWfaO3kDF6a58HfO3+FfTjIHFbQeqQSxbjcnTgbDQcPnN7BdnnY3qXB5EXfPhug5fzES0bP2GtPO1jz1f56L/KAZq5z7klVPBbEqPbfy8xmR0UZ+psOssuz9goliR87E+nBfqesmEphfZFv184J5TncrWpJHCU1XQW5nifM8ZwTfSbVPCFtch9ZD7c7W4TBXXe7yrp3aWZr/AIm0T1z6GZEpSwZOuXTjInbXa/C4Tw37yre3d0/E29wDNovlr0kdh9mbV2pm5+44U8LHvHXyyZvXcHQy7dl+w+EwIBpU96r/AL6pZn67uVkHRQJRTsNsbae086zfccMfcAPeup4EZEfzbv8AhMu/ZrsfhcCP4FMb9rGq3iqN/NwHQWEnxEAIiICIiAiIgIiICIiAiIgIiIHDLcWOhnhfanGtsfajjDpuUKipU7rMU3BFmC/CQwa1tMhplPdZF7f7P4fG0+7xNJai5kXyZCRa6MM1NuRgQOwdt0cZSFSi1+DKfapt8LD9dDN4iVXa32fPgiMRslmDoLPQdi4rLe9gWOZ/CTnYWsdZPsx2kp41DYFKq5VKLe0hGR11F/UaGxkEZ3Zw2OK2/wBWxmTD4Kum8Otz9ek2lw7UqhQ6ry/MSU2vs9a9PcccQwPEMND+h5gmUfaPayvQqBMag3g7GnWA8NSmTmoPTkcxp5lbe0ezatULIzqpNyihSM9d0k+H1Bkps3Y60x4Ru8zq582P5CwnfZm2qNVQVcX5Xzm42LXnnw43lRnp0wosotOpabNHCE65DlxkXtztRhMDcO29V/3SWZ/5s7J/MR6yKkaeDJ1yH1kTtztVhMFcM2/VH92li1/xHRPUyKpUdq7U9kfccKfeN+8ZemjN6bg6mW7st2AwmCswTva2ve1LMwPNB7KegvzJl0in0MHtXav/AMHCnncO6+WTt/0jzlz7LdgsJgbMid5VH97UszA/hGiegv1loAnMAIiICIiAiIgIiICIiAiIgIiICIiAiIgIiIHBEpvbDsX37fecI3cYxcw4yWrb3anW2W96G40ucQPMtk9sULGhjR92xK+Fg/hRjzDaLfrlyJmXaFAPvK9NatJzfdK76N1HXqJbu0fZfDY5bYikGI9lwd118mGduhuOko1T7JqlM/6ptCrSX4WDX/qpuo/6YGtT7AUajXp08RRHECoQg9GBPpN/EbU2fstSneGpUHuhu8qE9STZPW06U/swxT5V9qVWTio7w3H81S30Ms3ZrsBgsEQyUzUqj+8q2ZgeaiwVfQAxoVKkm1dqewv3DCn3jcVHXpox9N0dTLb2X7BYTBWYJ3tXXvalib81Gi+mfWWkCcwOAJzEQEREBERAREQEgts9r8HhKndYjELTfdD7pDE7puAcgfhPyk7PC/tZWidsL95ZlojCKW3c2a3flETLUuFFzYZ6iduDjmeWr/TOdsm49J/0j7M/4yn8n/8AGP8ASPsz/jKfyf8A8Z42mC2OVDfeK4O453X13iUKId2nYkKzAkEC9M6ggnhMDsm/irm38EXV6pJub13ANAZAZKNSczujKdcuHjnjq/hy+Jl7PZf9I+zP+MT+l/8AxnE+aGty/WcR+nx92fjZfR9iRETyPSREQEREBERAREQEREBERAREQEREBERAREQEREBERAT58+3Q/wC0x/ytL/vrT6Dnz39urf7TH/LUf++tPR6XLWe3Pl/a4wXZSvQo03omj31QGo1V6Nap3aXsi0gaDKCbMWJF8wBlmav2n3xV3Koomqg8b0qZp7+9mA6lEG8OYUe0NYwm21amtLEtX3ULGnUpP40DZsjKxs6XzGYIJOdjaaO069FmHcirax3nqsGdzzsuSgDK1z5z0TK9Xdwvjs1bxOt4m9uW3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440761" cy="408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229600" cy="489654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dirty="0" smtClean="0"/>
              <a:t>2.Addizionare </a:t>
            </a:r>
            <a:r>
              <a:rPr lang="it-IT" dirty="0" smtClean="0"/>
              <a:t>acqua distillata e solubilizzare l’acido ascorbico con una bacchetta di vetro (agitare fino alla scomparsa dell’effervescenza tenendo presente che possono restare </a:t>
            </a:r>
            <a:r>
              <a:rPr lang="it-IT" dirty="0" err="1" smtClean="0"/>
              <a:t>indisciolte</a:t>
            </a:r>
            <a:r>
              <a:rPr lang="it-IT" dirty="0" smtClean="0"/>
              <a:t> </a:t>
            </a:r>
            <a:r>
              <a:rPr lang="it-IT" dirty="0" smtClean="0"/>
              <a:t>piccole particelle di aggreganti)</a:t>
            </a:r>
            <a:endParaRPr lang="it-IT" dirty="0"/>
          </a:p>
        </p:txBody>
      </p:sp>
      <p:pic>
        <p:nvPicPr>
          <p:cNvPr id="17411" name="Picture 3" descr="C:\Users\Nicola\Downloads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644008" cy="309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3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75951" y="496040"/>
            <a:ext cx="8229600" cy="446449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it-IT" dirty="0" smtClean="0"/>
              <a:t>3.Trasferire la soluzione in un matraccio da </a:t>
            </a:r>
            <a:r>
              <a:rPr lang="it-IT" dirty="0" smtClean="0"/>
              <a:t>250mL </a:t>
            </a:r>
            <a:r>
              <a:rPr lang="it-IT" dirty="0" smtClean="0"/>
              <a:t>mediante un imbuto, lavando con cura le pareti del becher e la bacchetta di vetro</a:t>
            </a:r>
          </a:p>
          <a:p>
            <a:pPr>
              <a:buNone/>
            </a:pPr>
            <a:r>
              <a:rPr lang="it-IT" dirty="0" smtClean="0"/>
              <a:t>4.Portare a volume con acqua distillata (aiutandosi con la pipetta), tappare ed agitare il matraccio</a:t>
            </a:r>
            <a:endParaRPr lang="it-IT" dirty="0"/>
          </a:p>
        </p:txBody>
      </p:sp>
      <p:pic>
        <p:nvPicPr>
          <p:cNvPr id="18434" name="Picture 2" descr="C:\Users\Nicola\Downloads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788024" cy="3187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7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7292280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7200" b="1" dirty="0" smtClean="0"/>
              <a:t>Strumentazione e vetreria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206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7200" b="1" dirty="0" smtClean="0"/>
              <a:t>Parte </a:t>
            </a:r>
            <a:r>
              <a:rPr lang="it-IT" sz="7200" b="1" dirty="0"/>
              <a:t>II</a:t>
            </a:r>
            <a:r>
              <a:rPr lang="it-IT" sz="7200" b="1" dirty="0" smtClean="0"/>
              <a:t>:</a:t>
            </a:r>
          </a:p>
          <a:p>
            <a:pPr marL="45720" indent="0">
              <a:buNone/>
            </a:pPr>
            <a:r>
              <a:rPr lang="it-IT" sz="7200" b="1" dirty="0" smtClean="0"/>
              <a:t> </a:t>
            </a:r>
            <a:r>
              <a:rPr lang="it-IT" sz="7200" b="1" dirty="0"/>
              <a:t>preparazione della soluzione titolante</a:t>
            </a: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698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7344816" cy="1395536"/>
          </a:xfrm>
        </p:spPr>
        <p:txBody>
          <a:bodyPr>
            <a:normAutofit/>
          </a:bodyPr>
          <a:lstStyle/>
          <a:p>
            <a:r>
              <a:rPr lang="it-IT" b="0" dirty="0" smtClean="0"/>
              <a:t>6. Avvinare la buretta da 25 </a:t>
            </a:r>
            <a:r>
              <a:rPr lang="it-IT" b="0" dirty="0" err="1" smtClean="0"/>
              <a:t>mL</a:t>
            </a:r>
            <a:r>
              <a:rPr lang="it-IT" b="0" dirty="0" smtClean="0"/>
              <a:t> con la soluzione standard di Na</a:t>
            </a:r>
            <a:r>
              <a:rPr lang="it-IT" sz="2000" b="0" dirty="0" smtClean="0"/>
              <a:t>2</a:t>
            </a:r>
            <a:r>
              <a:rPr lang="it-IT" b="0" dirty="0" smtClean="0"/>
              <a:t>S</a:t>
            </a:r>
            <a:r>
              <a:rPr lang="it-IT" sz="2000" b="0" dirty="0" smtClean="0"/>
              <a:t>2</a:t>
            </a:r>
            <a:r>
              <a:rPr lang="it-IT" b="0" dirty="0" smtClean="0"/>
              <a:t>O</a:t>
            </a:r>
            <a:r>
              <a:rPr lang="it-IT" sz="2000" b="0" dirty="0" smtClean="0"/>
              <a:t>3</a:t>
            </a:r>
            <a:r>
              <a:rPr lang="it-IT" b="0" dirty="0" smtClean="0"/>
              <a:t> </a:t>
            </a:r>
          </a:p>
          <a:p>
            <a:r>
              <a:rPr lang="it-IT" b="0" dirty="0" smtClean="0"/>
              <a:t>7. Riempire ed azzerare la buretta</a:t>
            </a:r>
            <a:endParaRPr lang="it-IT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7848872" cy="38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4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0" y="116632"/>
            <a:ext cx="8892480" cy="6336704"/>
          </a:xfrm>
        </p:spPr>
        <p:txBody>
          <a:bodyPr/>
          <a:lstStyle/>
          <a:p>
            <a:pPr marL="45720" indent="0">
              <a:buNone/>
            </a:pPr>
            <a:endParaRPr lang="it-IT" b="1" dirty="0"/>
          </a:p>
          <a:p>
            <a:pPr marL="45720" indent="0">
              <a:buNone/>
            </a:pPr>
            <a:r>
              <a:rPr lang="it-IT" sz="7200" b="1" dirty="0" smtClean="0"/>
              <a:t>Parte </a:t>
            </a:r>
            <a:r>
              <a:rPr lang="it-IT" sz="7200" b="1" dirty="0"/>
              <a:t>III: preparazione della soluzione da titolare</a:t>
            </a:r>
            <a:endParaRPr lang="it-IT" sz="7200" dirty="0"/>
          </a:p>
          <a:p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9722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3645"/>
            <a:ext cx="8936300" cy="4525963"/>
          </a:xfrm>
        </p:spPr>
        <p:txBody>
          <a:bodyPr/>
          <a:lstStyle/>
          <a:p>
            <a:pPr marL="0" indent="0" algn="r">
              <a:buNone/>
            </a:pPr>
            <a:r>
              <a:rPr lang="it-IT" sz="2800" dirty="0" smtClean="0"/>
              <a:t>8. Avvinare la buretta da 50 </a:t>
            </a:r>
            <a:r>
              <a:rPr lang="it-IT" sz="2800" dirty="0" err="1" smtClean="0"/>
              <a:t>mL</a:t>
            </a:r>
            <a:r>
              <a:rPr lang="it-IT" sz="2800" dirty="0" smtClean="0"/>
              <a:t> con la soluzione di acido ascorbico preparata nel matraccio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" y="1035046"/>
            <a:ext cx="4575688" cy="25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21" y="3642953"/>
            <a:ext cx="774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/>
              <a:t>9. Riempire ed azzerare la buretta con la soluzione</a:t>
            </a:r>
            <a:endParaRPr lang="it-IT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21" y="4124927"/>
            <a:ext cx="4687079" cy="25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circolare in giù 1"/>
          <p:cNvSpPr/>
          <p:nvPr/>
        </p:nvSpPr>
        <p:spPr>
          <a:xfrm rot="1826363">
            <a:off x="5118390" y="1869377"/>
            <a:ext cx="2930940" cy="1388428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800" dirty="0" smtClean="0"/>
              <a:t>10. Prelevare </a:t>
            </a:r>
            <a:r>
              <a:rPr lang="it-IT" sz="2800" dirty="0"/>
              <a:t>50 </a:t>
            </a:r>
            <a:r>
              <a:rPr lang="it-IT" sz="2800" dirty="0" err="1"/>
              <a:t>mL</a:t>
            </a:r>
            <a:r>
              <a:rPr lang="it-IT" sz="2800" dirty="0"/>
              <a:t> di soluzione in una beuta da 250 </a:t>
            </a:r>
            <a:r>
              <a:rPr lang="it-IT" sz="2800" dirty="0" err="1"/>
              <a:t>mL</a:t>
            </a:r>
            <a:r>
              <a:rPr lang="it-IT" sz="2800" dirty="0"/>
              <a:t> ed </a:t>
            </a:r>
            <a:r>
              <a:rPr lang="it-IT" sz="2800" dirty="0" smtClean="0"/>
              <a:t>annotare </a:t>
            </a:r>
            <a:r>
              <a:rPr lang="it-IT" sz="2800" dirty="0"/>
              <a:t>il volume esatto </a:t>
            </a:r>
            <a:r>
              <a:rPr lang="it-IT" sz="2800" dirty="0" smtClean="0"/>
              <a:t>prelevato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3969930"/>
            <a:ext cx="889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11. Addizionare alla beuta 10 ml di 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SO</a:t>
            </a:r>
            <a:r>
              <a:rPr lang="it-IT" sz="2400" baseline="-25000" dirty="0" smtClean="0"/>
              <a:t>4</a:t>
            </a:r>
            <a:r>
              <a:rPr lang="it-IT" sz="2400" dirty="0" smtClean="0"/>
              <a:t> 1M, 40 </a:t>
            </a:r>
            <a:r>
              <a:rPr lang="it-IT" sz="2400" dirty="0" err="1" smtClean="0"/>
              <a:t>mL</a:t>
            </a:r>
            <a:r>
              <a:rPr lang="it-IT" sz="2400" dirty="0" smtClean="0"/>
              <a:t> di </a:t>
            </a:r>
            <a:r>
              <a:rPr lang="it-IT" sz="2400" dirty="0" smtClean="0"/>
              <a:t>soluzione standard di KIO</a:t>
            </a:r>
            <a:r>
              <a:rPr lang="it-IT" sz="2400" baseline="-25000" dirty="0" smtClean="0"/>
              <a:t>3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e </a:t>
            </a:r>
            <a:r>
              <a:rPr lang="it-IT" sz="2400" dirty="0" smtClean="0"/>
              <a:t>un eccesso di KI (circa 2 g)</a:t>
            </a:r>
          </a:p>
        </p:txBody>
      </p:sp>
      <p:pic>
        <p:nvPicPr>
          <p:cNvPr id="2053" name="Picture 5" descr="C:\Users\tutti.PCACER\Desktop\IKBAL\2014-01-31\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526853"/>
            <a:ext cx="4713637" cy="23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utti.PCACER\Desktop\IKBAL\2014-01-31\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5" y="908720"/>
            <a:ext cx="5806427" cy="3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tti.PCACER\Desktop\IKBAL\2014-01-31\0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351" y="1772816"/>
            <a:ext cx="6193746" cy="41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404664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Agitare </a:t>
            </a:r>
            <a:r>
              <a:rPr lang="it-IT" sz="2400" dirty="0" smtClean="0"/>
              <a:t>facendo roteare la beuta. Nella beuta si sviluppa la colorazione marrone intensa dello </a:t>
            </a:r>
            <a:r>
              <a:rPr lang="it-IT" sz="2400" dirty="0" smtClean="0"/>
              <a:t>iodio</a:t>
            </a:r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1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7200" b="1" dirty="0" smtClean="0"/>
              <a:t>Parte IV: </a:t>
            </a:r>
          </a:p>
          <a:p>
            <a:pPr marL="0" indent="0">
              <a:buNone/>
            </a:pPr>
            <a:r>
              <a:rPr lang="it-IT" sz="7200" b="1" dirty="0" smtClean="0"/>
              <a:t>Titolazione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1285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12. Iniziare </a:t>
            </a:r>
            <a:r>
              <a:rPr lang="it-IT" dirty="0"/>
              <a:t>immediatamente la titolazione facendo sgocciolare nella beuta la soluzione standard di Na</a:t>
            </a:r>
            <a:r>
              <a:rPr lang="it-IT" baseline="-25000" dirty="0"/>
              <a:t>2</a:t>
            </a:r>
            <a:r>
              <a:rPr lang="it-IT" dirty="0"/>
              <a:t>S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 </a:t>
            </a:r>
            <a:r>
              <a:rPr lang="it-IT" dirty="0"/>
              <a:t> finché l’intensa colorazione marrone dello iodio non sia sbiadita ad arancio chiaro</a:t>
            </a:r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68072" cy="463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 smtClean="0"/>
              <a:t>13. Aggiungere </a:t>
            </a:r>
            <a:r>
              <a:rPr lang="it-IT" dirty="0"/>
              <a:t>alla beuta 2 </a:t>
            </a:r>
            <a:r>
              <a:rPr lang="it-IT" dirty="0" err="1"/>
              <a:t>mL</a:t>
            </a:r>
            <a:r>
              <a:rPr lang="it-IT" dirty="0"/>
              <a:t> di salda </a:t>
            </a:r>
            <a:r>
              <a:rPr lang="it-IT" dirty="0" smtClean="0"/>
              <a:t>d’amido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240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668480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9807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/>
              <a:t>Si </a:t>
            </a:r>
            <a:r>
              <a:rPr lang="it-IT" sz="2400" dirty="0" smtClean="0"/>
              <a:t>svilupperà un’intensa </a:t>
            </a:r>
            <a:r>
              <a:rPr lang="it-IT" sz="2400" dirty="0"/>
              <a:t>colorazione blu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241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220272" cy="3945592"/>
          </a:xfrm>
        </p:spPr>
        <p:txBody>
          <a:bodyPr/>
          <a:lstStyle/>
          <a:p>
            <a:pPr marL="45720" indent="0">
              <a:buNone/>
            </a:pPr>
            <a:r>
              <a:rPr lang="it-IT" dirty="0"/>
              <a:t>Matraccio </a:t>
            </a:r>
            <a:r>
              <a:rPr lang="it-IT" dirty="0" smtClean="0"/>
              <a:t>da 250mL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1" y="446425"/>
            <a:ext cx="3600400" cy="63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14. Continuare </a:t>
            </a:r>
            <a:r>
              <a:rPr lang="it-IT" dirty="0"/>
              <a:t>la titolazione goccia a goccia fino a scomparsa della colorazione blu (attenzione a fermarsi alla prima goccia che decolora la soluzione in modo permanente</a:t>
            </a:r>
            <a:r>
              <a:rPr lang="it-IT" dirty="0" smtClean="0"/>
              <a:t>). Annotare </a:t>
            </a:r>
            <a:r>
              <a:rPr lang="it-IT" dirty="0"/>
              <a:t>il volume </a:t>
            </a:r>
            <a:r>
              <a:rPr lang="it-IT" dirty="0" smtClean="0"/>
              <a:t>del </a:t>
            </a:r>
            <a:r>
              <a:rPr lang="it-IT" dirty="0"/>
              <a:t>titolante consumato </a:t>
            </a:r>
            <a:r>
              <a:rPr lang="it-IT" dirty="0" smtClean="0"/>
              <a:t> </a:t>
            </a:r>
            <a:endParaRPr lang="it-IT" dirty="0"/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4" descr="C:\Users\tutti.PCACER\Desktop\IKBAL\2014-01-31\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5" y="1556792"/>
            <a:ext cx="6476939" cy="51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b="1" dirty="0" smtClean="0"/>
              <a:t>Foto:</a:t>
            </a:r>
          </a:p>
          <a:p>
            <a:pPr marL="45720" indent="0">
              <a:buNone/>
            </a:pPr>
            <a:r>
              <a:rPr lang="it-IT" sz="3600" b="1" dirty="0" smtClean="0"/>
              <a:t>NANA POWEL</a:t>
            </a:r>
          </a:p>
          <a:p>
            <a:pPr marL="45720" indent="0">
              <a:buNone/>
            </a:pPr>
            <a:r>
              <a:rPr lang="it-IT" sz="3600" b="1" dirty="0" smtClean="0"/>
              <a:t>Progettazione e testi:</a:t>
            </a:r>
          </a:p>
          <a:p>
            <a:pPr marL="45720" indent="0">
              <a:buNone/>
            </a:pPr>
            <a:r>
              <a:rPr lang="it-IT" sz="3600" b="1" dirty="0" smtClean="0"/>
              <a:t>IKBAL KHAFI</a:t>
            </a:r>
            <a:br>
              <a:rPr lang="it-IT" sz="3600" b="1" dirty="0" smtClean="0"/>
            </a:br>
            <a:r>
              <a:rPr lang="it-IT" sz="3600" b="1" dirty="0" smtClean="0"/>
              <a:t>NICOLA BOFFELLI</a:t>
            </a:r>
            <a:br>
              <a:rPr lang="it-IT" sz="3600" b="1" dirty="0" smtClean="0"/>
            </a:br>
            <a:r>
              <a:rPr lang="it-IT" sz="3600" b="1" dirty="0" smtClean="0"/>
              <a:t>LUCA MUTTONI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78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it-IT" dirty="0" smtClean="0"/>
              <a:t>2 Burette</a:t>
            </a:r>
          </a:p>
          <a:p>
            <a:pPr marL="45720" indent="0">
              <a:buNone/>
            </a:pPr>
            <a:r>
              <a:rPr lang="it-IT" dirty="0" smtClean="0"/>
              <a:t> da 25mL </a:t>
            </a:r>
            <a:r>
              <a:rPr lang="it-IT" dirty="0"/>
              <a:t>e </a:t>
            </a:r>
            <a:r>
              <a:rPr lang="it-IT" dirty="0" smtClean="0"/>
              <a:t>50mL</a:t>
            </a:r>
            <a:endParaRPr lang="it-IT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8089"/>
            <a:ext cx="3600400" cy="6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8078" y="332656"/>
            <a:ext cx="4680520" cy="504056"/>
          </a:xfrm>
        </p:spPr>
        <p:txBody>
          <a:bodyPr/>
          <a:lstStyle/>
          <a:p>
            <a:r>
              <a:rPr lang="it-IT" dirty="0" smtClean="0"/>
              <a:t>Beuta </a:t>
            </a:r>
            <a:r>
              <a:rPr lang="it-IT" dirty="0" smtClean="0"/>
              <a:t>da 250mL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4941168"/>
            <a:ext cx="3346704" cy="639762"/>
          </a:xfrm>
        </p:spPr>
        <p:txBody>
          <a:bodyPr/>
          <a:lstStyle/>
          <a:p>
            <a:r>
              <a:rPr lang="it-IT" dirty="0" smtClean="0"/>
              <a:t>Becher da 250mL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2938012" cy="3096344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2952352" cy="3474162"/>
          </a:xfrm>
        </p:spPr>
      </p:pic>
      <p:cxnSp>
        <p:nvCxnSpPr>
          <p:cNvPr id="14" name="Connettore 2 13"/>
          <p:cNvCxnSpPr/>
          <p:nvPr/>
        </p:nvCxnSpPr>
        <p:spPr>
          <a:xfrm>
            <a:off x="1835696" y="1916832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4283968" y="573325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3346704" cy="639762"/>
          </a:xfrm>
        </p:spPr>
        <p:txBody>
          <a:bodyPr/>
          <a:lstStyle/>
          <a:p>
            <a:r>
              <a:rPr lang="it-IT" dirty="0" smtClean="0"/>
              <a:t>2 </a:t>
            </a:r>
            <a:r>
              <a:rPr lang="it-IT" dirty="0" smtClean="0"/>
              <a:t>Becher </a:t>
            </a:r>
            <a:r>
              <a:rPr lang="it-IT" dirty="0" smtClean="0"/>
              <a:t>da </a:t>
            </a:r>
            <a:r>
              <a:rPr lang="it-IT" dirty="0" smtClean="0"/>
              <a:t>100mL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Pipette Pasteur</a:t>
            </a:r>
            <a:endParaRPr lang="it-IT" dirty="0"/>
          </a:p>
        </p:txBody>
      </p:sp>
      <p:pic>
        <p:nvPicPr>
          <p:cNvPr id="3075" name="Picture 3" descr="C:\Users\Utente\Desktop\chiavetta da 16gb\ll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3988" y="2384884"/>
            <a:ext cx="3528391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ngle"/>
            <a:bevelB prst="angle"/>
          </a:sp3d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988840"/>
            <a:ext cx="3112837" cy="3816424"/>
          </a:xfrm>
        </p:spPr>
      </p:pic>
    </p:spTree>
    <p:extLst>
      <p:ext uri="{BB962C8B-B14F-4D97-AF65-F5344CB8AC3E}">
        <p14:creationId xmlns:p14="http://schemas.microsoft.com/office/powerpoint/2010/main" val="12185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3346704" cy="639762"/>
          </a:xfrm>
        </p:spPr>
        <p:txBody>
          <a:bodyPr/>
          <a:lstStyle/>
          <a:p>
            <a:r>
              <a:rPr lang="it-IT" dirty="0" smtClean="0"/>
              <a:t>Vetro d’orologio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92080" y="4509120"/>
            <a:ext cx="3346704" cy="639762"/>
          </a:xfrm>
        </p:spPr>
        <p:txBody>
          <a:bodyPr/>
          <a:lstStyle/>
          <a:p>
            <a:r>
              <a:rPr lang="it-IT" dirty="0" smtClean="0"/>
              <a:t>Agitatore di vetro</a:t>
            </a:r>
            <a:endParaRPr lang="it-IT" dirty="0"/>
          </a:p>
        </p:txBody>
      </p:sp>
      <p:pic>
        <p:nvPicPr>
          <p:cNvPr id="4099" name="Picture 3" descr="C:\Users\Utente\Desktop\chiavetta da 16gb\w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810000" cy="3562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ngle"/>
            <a:bevelB prst="angle"/>
          </a:sp3d>
        </p:spPr>
      </p:pic>
      <p:cxnSp>
        <p:nvCxnSpPr>
          <p:cNvPr id="7" name="Connettore 2 6"/>
          <p:cNvCxnSpPr/>
          <p:nvPr/>
        </p:nvCxnSpPr>
        <p:spPr>
          <a:xfrm>
            <a:off x="2195736" y="1628800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4644008" y="544522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3346704" cy="639762"/>
          </a:xfrm>
        </p:spPr>
        <p:txBody>
          <a:bodyPr/>
          <a:lstStyle/>
          <a:p>
            <a:r>
              <a:rPr lang="it-IT" dirty="0" smtClean="0"/>
              <a:t>Imbuto a gambo lungo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Spruzzetta con acqua distillata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44824"/>
            <a:ext cx="3227035" cy="3888432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032787" cy="5242452"/>
          </a:xfrm>
        </p:spPr>
      </p:pic>
    </p:spTree>
    <p:extLst>
      <p:ext uri="{BB962C8B-B14F-4D97-AF65-F5344CB8AC3E}">
        <p14:creationId xmlns:p14="http://schemas.microsoft.com/office/powerpoint/2010/main" val="37743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7584" y="206084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7200" b="1" dirty="0" smtClean="0"/>
              <a:t>Reagenti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951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420</Words>
  <Application>Microsoft Office PowerPoint</Application>
  <PresentationFormat>Presentazione su schermo (4:3)</PresentationFormat>
  <Paragraphs>67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Elica</vt:lpstr>
      <vt:lpstr>DOSAGGIO DELL’ACIDO ASCORBICO IN UN INTEGRATORE ALIMENTARE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III: preparazione della soluzione da titolare</dc:title>
  <dc:creator>tutti</dc:creator>
  <cp:lastModifiedBy>Francesca</cp:lastModifiedBy>
  <cp:revision>21</cp:revision>
  <dcterms:created xsi:type="dcterms:W3CDTF">2014-04-02T14:15:41Z</dcterms:created>
  <dcterms:modified xsi:type="dcterms:W3CDTF">2014-04-09T08:04:21Z</dcterms:modified>
</cp:coreProperties>
</file>