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655B3B-A9E1-4689-B6B7-9B804D31DFCB}" type="datetimeFigureOut">
              <a:rPr lang="it-IT" smtClean="0"/>
              <a:pPr/>
              <a:t>18/12/2013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550359-82BD-4E91-A69C-127BB3253252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njhjhgjghgjhg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66942" y="0"/>
            <a:ext cx="9310942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9635870" flipV="1">
            <a:off x="898861" y="848546"/>
            <a:ext cx="2828416" cy="912644"/>
          </a:xfrm>
        </p:spPr>
        <p:txBody>
          <a:bodyPr>
            <a:noAutofit/>
          </a:bodyPr>
          <a:lstStyle/>
          <a:p>
            <a:r>
              <a:rPr lang="it-IT" sz="6600" dirty="0" smtClean="0"/>
              <a:t>L’alcool</a:t>
            </a:r>
            <a:endParaRPr lang="it-IT" sz="6600" dirty="0"/>
          </a:p>
        </p:txBody>
      </p:sp>
      <p:pic>
        <p:nvPicPr>
          <p:cNvPr id="5" name="Segnaposto contenuto 4" descr="njgnhjgf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 rot="775820">
            <a:off x="5436096" y="476672"/>
            <a:ext cx="2143125" cy="2143125"/>
          </a:xfrm>
        </p:spPr>
      </p:pic>
      <p:pic>
        <p:nvPicPr>
          <p:cNvPr id="6" name="Immagine 5" descr="untitle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865643">
            <a:off x="354910" y="2409924"/>
            <a:ext cx="3694712" cy="3744416"/>
          </a:xfrm>
          <a:prstGeom prst="rect">
            <a:avLst/>
          </a:prstGeom>
        </p:spPr>
      </p:pic>
      <p:pic>
        <p:nvPicPr>
          <p:cNvPr id="9" name="Immagine 8" descr="untitle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3645024"/>
            <a:ext cx="3240360" cy="28921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L’alcolismo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141592"/>
          </a:xfrm>
        </p:spPr>
        <p:txBody>
          <a:bodyPr/>
          <a:lstStyle/>
          <a:p>
            <a:r>
              <a:rPr lang="it-IT" dirty="0" smtClean="0"/>
              <a:t>l'alcolismo è considerato un disturbo che crea dipendenza. È caratterizzato da un consumo compulsivo e incontrollato di alcool, solitamente è anche causato dalla salute del bevitore, dalle sue relazioni e dalla posizione sociale.</a:t>
            </a:r>
            <a:endParaRPr lang="it-IT" dirty="0"/>
          </a:p>
        </p:txBody>
      </p:sp>
      <p:pic>
        <p:nvPicPr>
          <p:cNvPr id="4" name="Immagine 3" descr="n,,vjh,lh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820584">
            <a:off x="5837729" y="4019301"/>
            <a:ext cx="2241300" cy="2447925"/>
          </a:xfrm>
          <a:prstGeom prst="rect">
            <a:avLst/>
          </a:prstGeom>
        </p:spPr>
      </p:pic>
      <p:pic>
        <p:nvPicPr>
          <p:cNvPr id="5" name="Immagine 4" descr="hjhfghjfgnhfghfghf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1243361">
            <a:off x="1115616" y="4293096"/>
            <a:ext cx="3168352" cy="18870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1006764">
            <a:off x="52128" y="516356"/>
            <a:ext cx="3898776" cy="944397"/>
          </a:xfrm>
        </p:spPr>
        <p:txBody>
          <a:bodyPr/>
          <a:lstStyle/>
          <a:p>
            <a:r>
              <a:rPr lang="it-IT" dirty="0" smtClean="0"/>
              <a:t>Tipi di bevitore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 lnSpcReduction="10000"/>
          </a:bodyPr>
          <a:lstStyle/>
          <a:p>
            <a:r>
              <a:rPr lang="it-IT" sz="2400" b="1" dirty="0" smtClean="0"/>
              <a:t>Bevitore compulsivo: </a:t>
            </a:r>
            <a:r>
              <a:rPr lang="it-IT" sz="2400" dirty="0" smtClean="0"/>
              <a:t>Beve </a:t>
            </a:r>
            <a:r>
              <a:rPr lang="it-IT" sz="2000" dirty="0" smtClean="0"/>
              <a:t>ogni giorno fino ad ubriacarsi; dopo aver iniziato a bere, non riesce più a controllarsi.</a:t>
            </a:r>
            <a:endParaRPr lang="it-IT" b="1" dirty="0" smtClean="0"/>
          </a:p>
          <a:p>
            <a:r>
              <a:rPr lang="it-IT" sz="2400" b="1" dirty="0" smtClean="0"/>
              <a:t>Bevitore gregario: </a:t>
            </a:r>
            <a:r>
              <a:rPr lang="it-IT" sz="2000" dirty="0" smtClean="0"/>
              <a:t>Corrisponde all’alcolista da bar o da trattoria del paese che di rado perde totalmente il controllo esso ingerisce grandi quantità di alcool ma riesce a smaltirle.</a:t>
            </a:r>
          </a:p>
          <a:p>
            <a:r>
              <a:rPr lang="it-IT" sz="2400" b="1" dirty="0" smtClean="0"/>
              <a:t>Bevitore autistico: </a:t>
            </a:r>
            <a:r>
              <a:rPr lang="it-IT" sz="2000" dirty="0" smtClean="0"/>
              <a:t>Sono in genere persone emarginate dalla società.</a:t>
            </a:r>
          </a:p>
          <a:p>
            <a:r>
              <a:rPr lang="it-IT" sz="2400" b="1" dirty="0" smtClean="0"/>
              <a:t>Bevitore solipsistico: </a:t>
            </a:r>
            <a:r>
              <a:rPr lang="it-IT" sz="2000" dirty="0" smtClean="0"/>
              <a:t>Corrisponde al professionista che si chiude nello studio e passa buona parte del tempo a bere.</a:t>
            </a:r>
          </a:p>
          <a:p>
            <a:r>
              <a:rPr lang="it-IT" sz="2400" b="1" dirty="0" smtClean="0"/>
              <a:t>Bevitore regressivo: </a:t>
            </a:r>
            <a:r>
              <a:rPr lang="it-IT" sz="2000" dirty="0" smtClean="0"/>
              <a:t>Beve periodicamente controllandosi ma quando è in compagnia comincia bere di più.</a:t>
            </a:r>
          </a:p>
          <a:p>
            <a:r>
              <a:rPr lang="it-IT" sz="2400" b="1" dirty="0" smtClean="0"/>
              <a:t>Bevitore reattivo: </a:t>
            </a:r>
            <a:r>
              <a:rPr lang="it-IT" sz="2000" dirty="0" smtClean="0"/>
              <a:t>Incontra l’alcool quando c’é una situazione dolorosa un lutto in famiglia,un litigio con la moglie ecc..</a:t>
            </a:r>
          </a:p>
          <a:p>
            <a:r>
              <a:rPr lang="it-IT" sz="2400" b="1" dirty="0" smtClean="0"/>
              <a:t>Bevitore pulsionale: </a:t>
            </a:r>
            <a:r>
              <a:rPr lang="it-IT" sz="2000" dirty="0" smtClean="0"/>
              <a:t>E’colui che beve in modo eccessivo se sollecitato emotivamente.</a:t>
            </a:r>
            <a:endParaRPr lang="it-IT" sz="2400" b="1" dirty="0" smtClean="0"/>
          </a:p>
          <a:p>
            <a:endParaRPr lang="it-IT" sz="2000" b="1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1305072">
            <a:off x="22554" y="659282"/>
            <a:ext cx="5976664" cy="78296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Perche si beve alcool 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Come mai si viene “attratti”dall’ alcool? Che cosa si nasconde dietro di esso ? L’ alcool crea assuefazione,dipendenza e alla lunga problemi ancor più gravi,senza contare i numerosi incidenti causati per il suo abuso. Secondo i ricercatori dell’ Università del Colorado,bere alcool dipende da una predisposizione dei geni,legati al piacere generato dalle bevande alcoliche.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  <p:pic>
        <p:nvPicPr>
          <p:cNvPr id="4" name="Immagine 3" descr="imagesCA1B9PJ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361219">
            <a:off x="1600443" y="5142536"/>
            <a:ext cx="2828925" cy="1619250"/>
          </a:xfrm>
          <a:prstGeom prst="rect">
            <a:avLst/>
          </a:prstGeom>
        </p:spPr>
      </p:pic>
      <p:pic>
        <p:nvPicPr>
          <p:cNvPr id="5" name="Immagine 4" descr="imagesCA4IWY7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1422096">
            <a:off x="5622151" y="4937990"/>
            <a:ext cx="2705100" cy="1695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 cos’è composto l’alcool?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 rot="21381248">
            <a:off x="457200" y="1935480"/>
            <a:ext cx="8229600" cy="4389120"/>
          </a:xfrm>
        </p:spPr>
        <p:txBody>
          <a:bodyPr/>
          <a:lstStyle/>
          <a:p>
            <a:r>
              <a:rPr lang="it-IT" dirty="0" smtClean="0"/>
              <a:t>L’alcool e una sostanza naturale che deriva da cereali,frutta e verdura fermentati. La fermentazione è un processo che utilizza lieviti e batteri per modificare gli zuccheri negli alimenti e trasformarli in alcool.</a:t>
            </a:r>
            <a:endParaRPr lang="it-IT" dirty="0"/>
          </a:p>
        </p:txBody>
      </p:sp>
      <p:pic>
        <p:nvPicPr>
          <p:cNvPr id="4" name="Immagine 3" descr="untitl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152827">
            <a:off x="4355202" y="3801283"/>
            <a:ext cx="3679097" cy="2448272"/>
          </a:xfrm>
          <a:prstGeom prst="rect">
            <a:avLst/>
          </a:prstGeom>
        </p:spPr>
      </p:pic>
      <p:pic>
        <p:nvPicPr>
          <p:cNvPr id="5" name="Immagine 4" descr="nnbbbbb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3861048"/>
            <a:ext cx="2952328" cy="27126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1403946">
            <a:off x="270521" y="459540"/>
            <a:ext cx="4474840" cy="79435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 </a:t>
            </a:r>
            <a:r>
              <a:rPr lang="it-IT" smtClean="0"/>
              <a:t>danni dell’alcool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000" dirty="0" smtClean="0"/>
              <a:t>L’organo più danneggiato dall’ alcool è il fegato,continuando a bere queste sostanze possono insorgere:</a:t>
            </a:r>
          </a:p>
          <a:p>
            <a:pPr>
              <a:buNone/>
            </a:pPr>
            <a:r>
              <a:rPr lang="it-IT" sz="2000" dirty="0" smtClean="0"/>
              <a:t>-</a:t>
            </a:r>
            <a:r>
              <a:rPr lang="it-IT" sz="2000" b="1" dirty="0" smtClean="0"/>
              <a:t>steatosi epatica </a:t>
            </a:r>
            <a:r>
              <a:rPr lang="it-IT" sz="2000" dirty="0" smtClean="0"/>
              <a:t>(accumulo di trigliceridi a livello epatico)</a:t>
            </a:r>
          </a:p>
          <a:p>
            <a:pPr>
              <a:buNone/>
            </a:pPr>
            <a:r>
              <a:rPr lang="it-IT" sz="2000" dirty="0" smtClean="0"/>
              <a:t>-</a:t>
            </a:r>
            <a:r>
              <a:rPr lang="it-IT" sz="2000" b="1" dirty="0" smtClean="0"/>
              <a:t>cirrosi epatica</a:t>
            </a:r>
            <a:r>
              <a:rPr lang="it-IT" sz="2000" dirty="0" smtClean="0"/>
              <a:t>(causa un tumore al fegato)</a:t>
            </a:r>
          </a:p>
          <a:p>
            <a:pPr>
              <a:buNone/>
            </a:pPr>
            <a:r>
              <a:rPr lang="it-IT" sz="2000" dirty="0" smtClean="0"/>
              <a:t>-</a:t>
            </a:r>
            <a:r>
              <a:rPr lang="it-IT" sz="2000" b="1" dirty="0" smtClean="0"/>
              <a:t>avitaminosi</a:t>
            </a:r>
            <a:r>
              <a:rPr lang="it-IT" sz="2000" dirty="0" smtClean="0"/>
              <a:t>(ridotta assunzione di frutta e verdura fresca)</a:t>
            </a:r>
          </a:p>
          <a:p>
            <a:pPr>
              <a:buNone/>
            </a:pPr>
            <a:r>
              <a:rPr lang="it-IT" sz="2000" dirty="0" smtClean="0"/>
              <a:t>-</a:t>
            </a:r>
            <a:r>
              <a:rPr lang="it-IT" sz="2000" b="1" dirty="0" smtClean="0"/>
              <a:t>esofagite,gastrite,pancreatite</a:t>
            </a:r>
            <a:r>
              <a:rPr lang="it-IT" sz="2000" dirty="0" smtClean="0"/>
              <a:t>(infiammazione del tubo digerente)</a:t>
            </a:r>
          </a:p>
          <a:p>
            <a:pPr>
              <a:buNone/>
            </a:pPr>
            <a:r>
              <a:rPr lang="it-IT" sz="2000" dirty="0" smtClean="0"/>
              <a:t>-</a:t>
            </a:r>
            <a:r>
              <a:rPr lang="it-IT" sz="2000" b="1" dirty="0" smtClean="0"/>
              <a:t>cardiopatia alcolica</a:t>
            </a:r>
            <a:r>
              <a:rPr lang="it-IT" sz="2000" dirty="0" smtClean="0"/>
              <a:t>(dilatazione delle cavità cardiache,riduzione della gittata)</a:t>
            </a:r>
          </a:p>
          <a:p>
            <a:pPr>
              <a:buNone/>
            </a:pPr>
            <a:r>
              <a:rPr lang="it-IT" sz="2000" dirty="0" smtClean="0"/>
              <a:t>-</a:t>
            </a:r>
            <a:r>
              <a:rPr lang="it-IT" sz="2000" b="1" dirty="0" smtClean="0"/>
              <a:t>alterazione della sessualità</a:t>
            </a:r>
            <a:r>
              <a:rPr lang="it-IT" sz="2000" dirty="0" smtClean="0"/>
              <a:t>(infertilità,calo della libido,impotenza)</a:t>
            </a:r>
          </a:p>
          <a:p>
            <a:pPr>
              <a:buNone/>
            </a:pPr>
            <a:r>
              <a:rPr lang="it-IT" sz="2000" dirty="0" smtClean="0"/>
              <a:t>-</a:t>
            </a:r>
            <a:r>
              <a:rPr lang="it-IT" sz="2000" b="1" dirty="0" smtClean="0"/>
              <a:t>tumori al tubo digerente</a:t>
            </a:r>
            <a:r>
              <a:rPr lang="it-IT" sz="2000" dirty="0" smtClean="0"/>
              <a:t>(cavo orale,esofago)</a:t>
            </a:r>
          </a:p>
          <a:p>
            <a:pPr>
              <a:buNone/>
            </a:pPr>
            <a:r>
              <a:rPr lang="it-IT" sz="2000" b="1" dirty="0" smtClean="0"/>
              <a:t>Più grave di tutti è il coma etilico, colpisce sopratutto i giovani</a:t>
            </a:r>
            <a:r>
              <a:rPr lang="it-IT" sz="2000" dirty="0" smtClean="0"/>
              <a:t>(porta al collasso e può portare nei casi estremi anche alla morte)</a:t>
            </a:r>
          </a:p>
        </p:txBody>
      </p:sp>
      <p:pic>
        <p:nvPicPr>
          <p:cNvPr id="5" name="Immagine 4" descr="gfgf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158358"/>
            <a:ext cx="2476360" cy="1699642"/>
          </a:xfrm>
          <a:prstGeom prst="rect">
            <a:avLst/>
          </a:prstGeom>
        </p:spPr>
      </p:pic>
      <p:pic>
        <p:nvPicPr>
          <p:cNvPr id="6" name="Immagine 5" descr="imagesCADN2BU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01803">
            <a:off x="6344991" y="5104269"/>
            <a:ext cx="2372816" cy="17796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ghghghghggfhgghhgfhgf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625964">
            <a:off x="6394554" y="4741296"/>
            <a:ext cx="1625586" cy="1985938"/>
          </a:xfrm>
          <a:prstGeom prst="rect">
            <a:avLst/>
          </a:prstGeom>
        </p:spPr>
      </p:pic>
      <p:pic>
        <p:nvPicPr>
          <p:cNvPr id="5" name="Immagine 4" descr="hghfg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344904">
            <a:off x="3510485" y="4671741"/>
            <a:ext cx="1905000" cy="1905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1391379">
            <a:off x="206598" y="94119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Perche le donne in cinta non possono bere alcool 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246888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Alcool e gravidanza sono due parole che non vanno d’ accordo l’ assunzione quotidiana di alcolici in moltissimi casi provoca gravi danni al </a:t>
            </a:r>
            <a:r>
              <a:rPr lang="it-IT" dirty="0" err="1" smtClean="0"/>
              <a:t>feto.L</a:t>
            </a:r>
            <a:r>
              <a:rPr lang="it-IT" dirty="0" smtClean="0"/>
              <a:t>’ alcool può portare un parto prematuro,la denutrizione del bambino o la FAS (disabilità fisica e mentale) e anomalie croniche.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</TotalTime>
  <Words>439</Words>
  <Application>Microsoft Office PowerPoint</Application>
  <PresentationFormat>Presentazione su schermo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Equinozio</vt:lpstr>
      <vt:lpstr>L’alcool</vt:lpstr>
      <vt:lpstr>L’alcolismo</vt:lpstr>
      <vt:lpstr>Tipi di bevitore</vt:lpstr>
      <vt:lpstr>Perche si beve alcool ?</vt:lpstr>
      <vt:lpstr>Da cos’è composto l’alcool?</vt:lpstr>
      <vt:lpstr>I danni dell’alcool</vt:lpstr>
      <vt:lpstr>Perche le donne in cinta non possono bere alcool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L’alcool</dc:title>
  <dc:creator>Utente2</dc:creator>
  <cp:lastModifiedBy>Utente2</cp:lastModifiedBy>
  <cp:revision>19</cp:revision>
  <dcterms:created xsi:type="dcterms:W3CDTF">2013-12-05T15:57:51Z</dcterms:created>
  <dcterms:modified xsi:type="dcterms:W3CDTF">2013-12-18T17:05:17Z</dcterms:modified>
</cp:coreProperties>
</file>