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1" r:id="rId25"/>
    <p:sldId id="279" r:id="rId26"/>
    <p:sldId id="282" r:id="rId27"/>
    <p:sldId id="283" r:id="rId28"/>
    <p:sldId id="285" r:id="rId29"/>
    <p:sldId id="286" r:id="rId30"/>
    <p:sldId id="287" r:id="rId31"/>
    <p:sldId id="288" r:id="rId32"/>
    <p:sldId id="284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2DAEB6E-7611-4345-B58F-C9118EAC5FBA}" type="datetimeFigureOut">
              <a:rPr lang="es-ES"/>
              <a:pPr>
                <a:defRPr/>
              </a:pPr>
              <a:t>09/01/2014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5EC5191-C263-420D-BC76-AEB801B2557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B8F29C9-E128-41CD-8707-06DF73946F54}" type="slidenum">
              <a:rPr lang="en-US" alt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>
              <a:cs typeface="Arial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0 Rectángulo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32 Rectángulo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21 Rectángulo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31 Rectángulo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10" name="27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E9BABAFE-9686-4B17-A4A9-5BA89E5EA7FF}" type="datetimeFigureOut">
              <a:rPr lang="es-ES"/>
              <a:pPr>
                <a:defRPr/>
              </a:pPr>
              <a:t>09/01/2014</a:t>
            </a:fld>
            <a:endParaRPr lang="es-ES"/>
          </a:p>
        </p:txBody>
      </p:sp>
      <p:sp>
        <p:nvSpPr>
          <p:cNvPr id="11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0B678-43D2-46CB-834F-BD756577F08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29D9D-ED76-43D8-BC35-62F8BD3100C5}" type="datetimeFigureOut">
              <a:rPr lang="es-ES"/>
              <a:pPr>
                <a:defRPr/>
              </a:pPr>
              <a:t>09/01/2014</a:t>
            </a:fld>
            <a:endParaRPr lang="es-ES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A7581-38A9-4167-9171-37315B9EE31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7 Triángulo isósceles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8 Conector recto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508B3-D0D1-40CC-B8DC-04C5F9849EAF}" type="datetimeFigureOut">
              <a:rPr lang="es-ES"/>
              <a:pPr>
                <a:defRPr/>
              </a:pPr>
              <a:t>09/01/2014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53159-AD3D-4649-AAC2-F816D6EAFBA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90E8D-62A1-41B3-997D-429528CE7DB3}" type="datetimeFigureOut">
              <a:rPr lang="es-ES"/>
              <a:pPr>
                <a:defRPr/>
              </a:pPr>
              <a:t>09/01/2014</a:t>
            </a:fld>
            <a:endParaRPr lang="es-ES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E861D-BA35-4EDB-8358-AA3CC050B98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Rectángulo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7 Rectángulo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CD233-4021-4ED3-BBF2-1CA40DB8CF18}" type="datetimeFigureOut">
              <a:rPr lang="es-ES"/>
              <a:pPr>
                <a:defRPr/>
              </a:pPr>
              <a:t>09/01/2014</a:t>
            </a:fld>
            <a:endParaRPr lang="es-ES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5C9AA-BCC7-4B0C-BD12-CC6C6814123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FC3B4-A644-44D5-82A8-3343A1AB9EEA}" type="datetimeFigureOut">
              <a:rPr lang="es-ES"/>
              <a:pPr>
                <a:defRPr/>
              </a:pPr>
              <a:t>09/01/2014</a:t>
            </a:fld>
            <a:endParaRPr lang="es-ES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73B9A-AD00-41CB-BA22-9EEACB3CB1B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A1864-992C-4E82-BA58-A171D312DDDC}" type="datetimeFigureOut">
              <a:rPr lang="es-ES"/>
              <a:pPr>
                <a:defRPr/>
              </a:pPr>
              <a:t>09/01/2014</a:t>
            </a:fld>
            <a:endParaRPr lang="es-ES"/>
          </a:p>
        </p:txBody>
      </p:sp>
      <p:sp>
        <p:nvSpPr>
          <p:cNvPr id="8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50AB3-08F6-4615-BE71-973B90001DF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0ACE8-BD51-4A54-BBD6-79D41ECD6338}" type="datetimeFigureOut">
              <a:rPr lang="es-ES"/>
              <a:pPr>
                <a:defRPr/>
              </a:pPr>
              <a:t>09/01/2014</a:t>
            </a:fld>
            <a:endParaRPr lang="es-ES"/>
          </a:p>
        </p:txBody>
      </p:sp>
      <p:sp>
        <p:nvSpPr>
          <p:cNvPr id="5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4A546-B750-4C10-A347-A0FC10ECEFD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30E84-EA6C-461D-A8CD-4A288A0ED800}" type="datetimeFigureOut">
              <a:rPr lang="es-ES"/>
              <a:pPr>
                <a:defRPr/>
              </a:pPr>
              <a:t>09/01/2014</a:t>
            </a:fld>
            <a:endParaRPr lang="es-ES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8511B-C502-46F1-8F8B-AAC89DD7FBC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9 Conector recto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11 Marcador de contenido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8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B1BCC-AC42-465E-B86E-6D9D9D95025B}" type="datetimeFigureOut">
              <a:rPr lang="es-ES"/>
              <a:pPr>
                <a:defRPr/>
              </a:pPr>
              <a:t>09/01/2014</a:t>
            </a:fld>
            <a:endParaRPr lang="es-ES"/>
          </a:p>
        </p:txBody>
      </p:sp>
      <p:sp>
        <p:nvSpPr>
          <p:cNvPr id="9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6253-AC55-49BA-AFC6-2D69F8EAF61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9 Rectángulo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74D89-B5B4-4359-A602-3EFF131E2346}" type="datetimeFigureOut">
              <a:rPr lang="es-ES"/>
              <a:pPr>
                <a:defRPr/>
              </a:pPr>
              <a:t>09/01/2014</a:t>
            </a:fld>
            <a:endParaRPr lang="es-ES"/>
          </a:p>
        </p:txBody>
      </p:sp>
      <p:sp>
        <p:nvSpPr>
          <p:cNvPr id="9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76758-E03C-4CE1-82E0-A29C92E1144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2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7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E523B5-44FC-4D90-99D6-AD0CA0821D1A}" type="datetimeFigureOut">
              <a:rPr lang="es-ES"/>
              <a:pPr>
                <a:defRPr/>
              </a:pPr>
              <a:t>09/01/2014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1B1330-BAA9-417F-8DB6-6A8B87A9239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28" name="2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28 Conector recto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9 Triángulo isósceles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74" r:id="rId6"/>
    <p:sldLayoutId id="2147483675" r:id="rId7"/>
    <p:sldLayoutId id="2147483676" r:id="rId8"/>
    <p:sldLayoutId id="2147483677" r:id="rId9"/>
    <p:sldLayoutId id="2147483668" r:id="rId10"/>
    <p:sldLayoutId id="214748367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tu-1OUrG7_8" TargetMode="External"/><Relationship Id="rId2" Type="http://schemas.openxmlformats.org/officeDocument/2006/relationships/hyperlink" Target="http://www.lourdes-luengo.es/unidadesbio/metabolismo/flash/krebs_2parte.sw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cmapspublic.ihmc.us/rid=1MG3RZC05-15SWQRG-24GW/29Metabolismo.cmap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manasinc.com/webcontent/animations/content/atpsynthase.html" TargetMode="External"/><Relationship Id="rId2" Type="http://schemas.openxmlformats.org/officeDocument/2006/relationships/hyperlink" Target="http://www.mhhe.com/sem/Spanish_Animations/sp_electron_transport.sw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ourdes-luengo.es/unidadesbio/metabolismo/flash/fosforilacion_oxidativa.swf" TargetMode="External"/><Relationship Id="rId5" Type="http://schemas.openxmlformats.org/officeDocument/2006/relationships/hyperlink" Target="http://www.lourdes-luengo.es/unidadesbio/metabolismo/flash/cadena_avanzado.swf" TargetMode="External"/><Relationship Id="rId4" Type="http://schemas.openxmlformats.org/officeDocument/2006/relationships/hyperlink" Target="http://www.lourdes-luengo.es/unidadesbio/metabolismo/flash/cadena%20transportadora%20electrones.swf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Gr4W7aZ1Uo&amp;feature=related" TargetMode="External"/><Relationship Id="rId2" Type="http://schemas.openxmlformats.org/officeDocument/2006/relationships/hyperlink" Target="http://www.youtube.com/watch?v=WtoQn7Pa-FI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LC24HuPySXM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manasinc.com/webcontent/animations/content/cellularrespiration.html" TargetMode="External"/><Relationship Id="rId2" Type="http://schemas.openxmlformats.org/officeDocument/2006/relationships/hyperlink" Target="http://www.lourdes-luengo.es/unidadesbio/metabolismo/flash/fermentacion.sw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ourdes-luengo.es/unidadesbio/metabolismo/flash/4glycolysis5.swf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3"/>
              <a:buNone/>
              <a:defRPr/>
            </a:pPr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2786050" y="3929066"/>
            <a:ext cx="429476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Catabolismo</a:t>
            </a:r>
            <a:endParaRPr lang="es-E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La respiración aerobia</a:t>
            </a:r>
            <a:endParaRPr lang="es-ES" smtClean="0"/>
          </a:p>
        </p:txBody>
      </p:sp>
      <p:sp>
        <p:nvSpPr>
          <p:cNvPr id="24578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s-ES_tradnl" smtClean="0"/>
              <a:t>Respiración: procesos moleculares mediante los cuáles la </a:t>
            </a:r>
            <a:r>
              <a:rPr lang="es-ES_tradnl" b="1" smtClean="0"/>
              <a:t>célula</a:t>
            </a:r>
            <a:r>
              <a:rPr lang="es-ES_tradnl" smtClean="0"/>
              <a:t> oxida moléculas orgánicas “combustibles” hasta CO2 y agua. </a:t>
            </a:r>
            <a:r>
              <a:rPr lang="es-ES_tradnl" b="1" smtClean="0"/>
              <a:t>Respiración celular.</a:t>
            </a:r>
          </a:p>
          <a:p>
            <a:r>
              <a:rPr lang="es-ES_tradnl" smtClean="0"/>
              <a:t>La oxidación total de la glucosa mediante la respiración celular es un proceso complejo que se puede dividir en diferentes etapas:</a:t>
            </a:r>
          </a:p>
          <a:p>
            <a:pPr lvl="1"/>
            <a:r>
              <a:rPr lang="es-ES_tradnl" smtClean="0"/>
              <a:t>Formación del acetil-CoA.</a:t>
            </a:r>
          </a:p>
          <a:p>
            <a:pPr lvl="1"/>
            <a:r>
              <a:rPr lang="es-ES_tradnl" smtClean="0"/>
              <a:t>Ciclo de Krebs o de los ácido tricarboxílicos.</a:t>
            </a:r>
          </a:p>
          <a:p>
            <a:pPr lvl="1"/>
            <a:r>
              <a:rPr lang="es-ES_tradnl" smtClean="0"/>
              <a:t>Fosforilación oxidativa:</a:t>
            </a:r>
          </a:p>
          <a:p>
            <a:pPr lvl="2"/>
            <a:r>
              <a:rPr lang="es-ES_tradnl" smtClean="0"/>
              <a:t>Transporte electrónico.</a:t>
            </a:r>
          </a:p>
          <a:p>
            <a:pPr lvl="2"/>
            <a:r>
              <a:rPr lang="es-ES_tradnl" smtClean="0"/>
              <a:t>Formación del gradiente quimiosmótico.</a:t>
            </a:r>
          </a:p>
          <a:p>
            <a:pPr lvl="2"/>
            <a:r>
              <a:rPr lang="es-ES_tradnl" smtClean="0"/>
              <a:t>Síntesis de ATP.</a:t>
            </a:r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Formación de acetil-CoA</a:t>
            </a:r>
            <a:endParaRPr lang="es-ES" smtClean="0"/>
          </a:p>
        </p:txBody>
      </p:sp>
      <p:sp>
        <p:nvSpPr>
          <p:cNvPr id="25602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s-ES" dirty="0" smtClean="0">
                <a:hlinkClick r:id="rId2"/>
              </a:rPr>
              <a:t>Animación que relaciona formación de </a:t>
            </a:r>
            <a:r>
              <a:rPr lang="es-ES" dirty="0" err="1" smtClean="0">
                <a:hlinkClick r:id="rId2"/>
              </a:rPr>
              <a:t>acetil_CoA</a:t>
            </a:r>
            <a:r>
              <a:rPr lang="es-ES" dirty="0" smtClean="0">
                <a:hlinkClick r:id="rId2"/>
              </a:rPr>
              <a:t>, ciclo de </a:t>
            </a:r>
            <a:r>
              <a:rPr lang="es-ES" dirty="0" err="1" smtClean="0">
                <a:hlinkClick r:id="rId2"/>
              </a:rPr>
              <a:t>Krebs</a:t>
            </a:r>
            <a:r>
              <a:rPr lang="es-ES" dirty="0" smtClean="0">
                <a:hlinkClick r:id="rId2"/>
              </a:rPr>
              <a:t> y transporte de e-</a:t>
            </a:r>
            <a:endParaRPr lang="es-ES" dirty="0" smtClean="0"/>
          </a:p>
          <a:p>
            <a:r>
              <a:rPr lang="es-ES" dirty="0" smtClean="0">
                <a:hlinkClick r:id="rId3"/>
              </a:rPr>
              <a:t>Video. Formación de </a:t>
            </a:r>
            <a:r>
              <a:rPr lang="es-ES" dirty="0" err="1" smtClean="0">
                <a:hlinkClick r:id="rId3"/>
              </a:rPr>
              <a:t>acetil_CoA_Villanuaeva</a:t>
            </a:r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</p:txBody>
      </p:sp>
      <p:pic>
        <p:nvPicPr>
          <p:cNvPr id="25603" name="Picture 2" descr="&#10;F16-02.GIF002                                                  00005C8ESumanas' Hard Drive            B4EBCDA7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2781300"/>
            <a:ext cx="68580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Ciclo de Krebs.</a:t>
            </a:r>
          </a:p>
        </p:txBody>
      </p:sp>
      <p:pic>
        <p:nvPicPr>
          <p:cNvPr id="26626" name="Picture 5" descr="&#10;F16-07.JPG                                                     00014CF9&#10;ECONOMICS 2.0                  B088F83F: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98688" y="1219200"/>
            <a:ext cx="5181600" cy="5389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1. Condensación.</a:t>
            </a:r>
          </a:p>
        </p:txBody>
      </p:sp>
      <p:pic>
        <p:nvPicPr>
          <p:cNvPr id="27650" name="Picture 2" descr="F16-07.1.GIF008                                                00005C8ESumanas' Hard Drive            B4EBCDA7: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0075" y="1957388"/>
            <a:ext cx="7643813" cy="28543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2a y 2b. Deshidratación e hidratación</a:t>
            </a:r>
          </a:p>
        </p:txBody>
      </p:sp>
      <p:pic>
        <p:nvPicPr>
          <p:cNvPr id="28674" name="Picture 2" descr="F16-08.0.GIF009                                                00005C8ESumanas' Hard Drive            B4EBCDA7: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1963" y="1916113"/>
            <a:ext cx="8067675" cy="28082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3. Descarboxilación oxidativa</a:t>
            </a:r>
          </a:p>
        </p:txBody>
      </p:sp>
      <p:pic>
        <p:nvPicPr>
          <p:cNvPr id="29698" name="Picture 2" descr="UN16-p574-bottom.GIF                                           0001B473&#10;ECONOMICS 2.0                  B088F83F: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0738" y="1916113"/>
            <a:ext cx="7523162" cy="2952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4. Descarboxilación oxidativa</a:t>
            </a:r>
          </a:p>
        </p:txBody>
      </p:sp>
      <p:pic>
        <p:nvPicPr>
          <p:cNvPr id="30722" name="Picture 2" descr="F16-09.2.GIF012                                                00005C8ESumanas' Hard Drive            B4EBCDA7: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62100" y="2506663"/>
            <a:ext cx="6019800" cy="236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5. Fosforilación a nivel de sustrato.</a:t>
            </a:r>
          </a:p>
        </p:txBody>
      </p:sp>
      <p:pic>
        <p:nvPicPr>
          <p:cNvPr id="31746" name="Picture 2" descr="F16-09.3.GIF013                                                00005C8ESumanas' Hard Drive            B4EBCDA7: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62100" y="2316163"/>
            <a:ext cx="6019800" cy="2743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6.Deshidrogenación</a:t>
            </a:r>
          </a:p>
        </p:txBody>
      </p:sp>
      <p:pic>
        <p:nvPicPr>
          <p:cNvPr id="32770" name="Picture 2" descr="F16-10.1b.GIF016                                               00005C8ESumanas' Hard Drive            B4EBCDA7: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62100" y="1878013"/>
            <a:ext cx="6019800" cy="3619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7. Hidratación</a:t>
            </a:r>
          </a:p>
        </p:txBody>
      </p:sp>
      <p:pic>
        <p:nvPicPr>
          <p:cNvPr id="33794" name="Picture 2" descr="F16-10.4b.GIF019                                               00005C8ESumanas' Hard Drive            B4EBCDA7: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62100" y="1706563"/>
            <a:ext cx="6019800" cy="3962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Catabolismo.</a:t>
            </a:r>
            <a:endParaRPr lang="es-ES" smtClean="0"/>
          </a:p>
        </p:txBody>
      </p:sp>
      <p:sp>
        <p:nvSpPr>
          <p:cNvPr id="15362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s-ES_tradnl" dirty="0" smtClean="0"/>
              <a:t>Definición: Reacciones de degradación de moléculas orgánicas. Su finalidad es: proporcionar energía, poder reductor y precursores metabólicos.</a:t>
            </a:r>
          </a:p>
          <a:p>
            <a:pPr lvl="1"/>
            <a:r>
              <a:rPr lang="es-ES_tradnl" dirty="0" smtClean="0"/>
              <a:t>La energía útil para la célula se acumula en forma de ATP.</a:t>
            </a:r>
          </a:p>
          <a:p>
            <a:pPr lvl="1"/>
            <a:r>
              <a:rPr lang="es-ES_tradnl" dirty="0" smtClean="0"/>
              <a:t>Poder reductor por la formación de compuestos reducidos tales como: NADH, NADPH y FADH</a:t>
            </a:r>
            <a:r>
              <a:rPr lang="es-ES_tradnl" sz="1800" dirty="0" smtClean="0"/>
              <a:t>2.</a:t>
            </a:r>
          </a:p>
          <a:p>
            <a:pPr lvl="1"/>
            <a:r>
              <a:rPr lang="es-ES_tradnl" sz="2400" dirty="0" smtClean="0"/>
              <a:t>Precursores metabólicos. </a:t>
            </a:r>
          </a:p>
          <a:p>
            <a:pPr lvl="1">
              <a:buFont typeface="Wingdings 3" pitchFamily="18" charset="2"/>
              <a:buNone/>
            </a:pPr>
            <a:r>
              <a:rPr lang="es-ES_tradnl" sz="2400" dirty="0" smtClean="0"/>
              <a:t>Ejercicio 17.11 Explica que </a:t>
            </a:r>
            <a:r>
              <a:rPr lang="es-ES_tradnl" sz="2400" dirty="0" smtClean="0"/>
              <a:t>formas </a:t>
            </a:r>
            <a:r>
              <a:rPr lang="es-ES_tradnl" sz="2400" dirty="0" smtClean="0"/>
              <a:t>utilizan las células para almacenar energía útil.</a:t>
            </a:r>
          </a:p>
          <a:p>
            <a:pPr lvl="1">
              <a:buFont typeface="Wingdings 3" pitchFamily="18" charset="2"/>
              <a:buNone/>
            </a:pPr>
            <a:r>
              <a:rPr lang="es-ES" sz="2000" dirty="0" smtClean="0">
                <a:hlinkClick r:id="rId2"/>
              </a:rPr>
              <a:t>Rutas metabólicas</a:t>
            </a:r>
            <a:endParaRPr lang="es-E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8. Deshidrogenación</a:t>
            </a:r>
          </a:p>
        </p:txBody>
      </p:sp>
      <p:pic>
        <p:nvPicPr>
          <p:cNvPr id="34818" name="Picture 2" descr="F16-10.5b.GIF020                                               00005C8ESumanas' Hard Drive            B4EBCDA7: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2613" y="1638300"/>
            <a:ext cx="7445375" cy="3440113"/>
          </a:xfrm>
        </p:spPr>
      </p:pic>
      <p:sp>
        <p:nvSpPr>
          <p:cNvPr id="34819" name="4 CuadroTexto"/>
          <p:cNvSpPr txBox="1">
            <a:spLocks noChangeArrowheads="1"/>
          </p:cNvSpPr>
          <p:nvPr/>
        </p:nvSpPr>
        <p:spPr bwMode="auto">
          <a:xfrm>
            <a:off x="755650" y="5229225"/>
            <a:ext cx="73453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Gill Sans MT" pitchFamily="34" charset="0"/>
              </a:rPr>
              <a:t>Ejercicios 17.2 y 17.3 de pág 226 y 227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Fosforilación oxidativa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ES" dirty="0" smtClean="0">
                <a:hlinkClick r:id="rId2"/>
              </a:rPr>
              <a:t>Sistema de transporte de </a:t>
            </a:r>
            <a:r>
              <a:rPr lang="es-ES" dirty="0" err="1" smtClean="0">
                <a:hlinkClick r:id="rId2"/>
              </a:rPr>
              <a:t>elctrones</a:t>
            </a:r>
            <a:r>
              <a:rPr lang="es-ES" dirty="0" smtClean="0">
                <a:hlinkClick r:id="rId2"/>
              </a:rPr>
              <a:t> y síntesis de ATP</a:t>
            </a:r>
            <a:r>
              <a:rPr lang="es-ES" dirty="0" smtClean="0"/>
              <a:t> Mac </a:t>
            </a:r>
            <a:r>
              <a:rPr lang="es-ES" dirty="0" err="1" smtClean="0"/>
              <a:t>Graw</a:t>
            </a:r>
            <a:r>
              <a:rPr lang="es-ES" dirty="0" smtClean="0"/>
              <a:t> Hill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ES" dirty="0" smtClean="0">
                <a:hlinkClick r:id="rId3"/>
              </a:rPr>
              <a:t>Funcionamiento de la </a:t>
            </a:r>
            <a:r>
              <a:rPr lang="es-ES" dirty="0" err="1" smtClean="0">
                <a:hlinkClick r:id="rId3"/>
              </a:rPr>
              <a:t>ATPsintasa</a:t>
            </a:r>
            <a:r>
              <a:rPr lang="es-ES" dirty="0" smtClean="0"/>
              <a:t>. </a:t>
            </a:r>
            <a:r>
              <a:rPr lang="es-ES" dirty="0" smtClean="0"/>
              <a:t>mecanismo </a:t>
            </a:r>
            <a:r>
              <a:rPr lang="es-ES" dirty="0" err="1" smtClean="0"/>
              <a:t>ATPasa</a:t>
            </a:r>
            <a:r>
              <a:rPr lang="es-ES" dirty="0" smtClean="0"/>
              <a:t>. NO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ES" dirty="0" smtClean="0">
                <a:hlinkClick r:id="rId4"/>
              </a:rPr>
              <a:t>Movimiento de protones y electrones en la cadena de transporte de </a:t>
            </a:r>
            <a:r>
              <a:rPr lang="es-ES" dirty="0" err="1" smtClean="0">
                <a:hlinkClick r:id="rId4"/>
              </a:rPr>
              <a:t>electrones</a:t>
            </a:r>
            <a:r>
              <a:rPr lang="es-ES" dirty="0" err="1" smtClean="0"/>
              <a:t>Ver</a:t>
            </a:r>
            <a:r>
              <a:rPr lang="es-ES" dirty="0" smtClean="0"/>
              <a:t> </a:t>
            </a:r>
            <a:r>
              <a:rPr lang="es-ES" dirty="0" smtClean="0"/>
              <a:t>los complejos enzimáticos.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ES" dirty="0" smtClean="0">
                <a:hlinkClick r:id="rId5"/>
              </a:rPr>
              <a:t>detalle de la cadena de </a:t>
            </a:r>
            <a:r>
              <a:rPr lang="es-ES" dirty="0" err="1" smtClean="0">
                <a:hlinkClick r:id="rId5"/>
              </a:rPr>
              <a:t>transpoete</a:t>
            </a:r>
            <a:r>
              <a:rPr lang="es-ES" dirty="0" smtClean="0">
                <a:hlinkClick r:id="rId5"/>
              </a:rPr>
              <a:t> de electrones</a:t>
            </a:r>
            <a:r>
              <a:rPr lang="es-ES" dirty="0" smtClean="0"/>
              <a:t> nivel </a:t>
            </a:r>
            <a:r>
              <a:rPr lang="es-ES" dirty="0" smtClean="0"/>
              <a:t>al que se incorporan a la cadena algunos sustratos. NO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ES" dirty="0" smtClean="0">
                <a:hlinkClick r:id="rId6"/>
              </a:rPr>
              <a:t>Descripción detallada de la cadena de transporte de electrones.</a:t>
            </a:r>
            <a:r>
              <a:rPr lang="es-ES" dirty="0" smtClean="0"/>
              <a:t> Descripción </a:t>
            </a:r>
            <a:r>
              <a:rPr lang="es-ES" dirty="0" smtClean="0"/>
              <a:t>detalle  del destino de los electrones y los protones, en inglés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&#10;F19-16.GIF028                                                  00006716Sumanas' Hard Drive            B4EBCDA7: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862013"/>
            <a:ext cx="7129463" cy="5429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Rendimiento energético de la respiración aerobia.</a:t>
            </a:r>
            <a:endParaRPr lang="es-ES" dirty="0"/>
          </a:p>
        </p:txBody>
      </p:sp>
      <p:sp>
        <p:nvSpPr>
          <p:cNvPr id="37890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s-ES" dirty="0" smtClean="0"/>
              <a:t>Ejercicio 17.13 Observa la tabla de la página 231, justifica los valores de los diferentes elementos que aparecen en la tabla.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Otros tipos de respiración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 fontScale="92500"/>
          </a:bodyPr>
          <a:lstStyle/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ES" dirty="0" smtClean="0"/>
              <a:t>Estos tipos diferentes de respiración son propios de bacterias: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ES" b="1" dirty="0" smtClean="0"/>
              <a:t>Respiración anaerobia:  </a:t>
            </a:r>
            <a:r>
              <a:rPr lang="es-ES" dirty="0" smtClean="0"/>
              <a:t>Ahora el aceptor final de electrones no es el oxígeno, aquí el ATP se obtiene por </a:t>
            </a:r>
            <a:r>
              <a:rPr lang="es-ES" b="1" dirty="0" err="1" smtClean="0"/>
              <a:t>fosforilación</a:t>
            </a:r>
            <a:r>
              <a:rPr lang="es-ES" b="1" dirty="0" smtClean="0"/>
              <a:t> </a:t>
            </a:r>
            <a:r>
              <a:rPr lang="es-ES" b="1" dirty="0" err="1" smtClean="0"/>
              <a:t>oxidativa</a:t>
            </a:r>
            <a:r>
              <a:rPr lang="es-ES" b="1" dirty="0" smtClean="0"/>
              <a:t>. </a:t>
            </a:r>
            <a:r>
              <a:rPr lang="es-ES" dirty="0" smtClean="0"/>
              <a:t>El aceptor final puede ser el nitrito, algunas compuestos orgánicos, el hierro.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ES" b="1" dirty="0" smtClean="0"/>
              <a:t>Respiración </a:t>
            </a:r>
            <a:r>
              <a:rPr lang="es-ES" b="1" dirty="0" err="1" smtClean="0"/>
              <a:t>quimiolitotrofa</a:t>
            </a:r>
            <a:r>
              <a:rPr lang="es-ES" b="1" dirty="0" smtClean="0"/>
              <a:t>: </a:t>
            </a:r>
            <a:r>
              <a:rPr lang="es-ES" dirty="0" smtClean="0"/>
              <a:t>Aquí la diferencia esencial es que el donador de electrones es un compuesto inorgánico (NH3, compuestos de hierro o de azufre). Su fuente de carbono, dado que no oxidan compuestos orgánicos debe ser el CO2, en consecuencia, son organismos autótrofos.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ES" dirty="0" smtClean="0"/>
              <a:t>Ejercicio 17.4 de la página 232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Fermentaciones.</a:t>
            </a:r>
          </a:p>
        </p:txBody>
      </p:sp>
      <p:sp>
        <p:nvSpPr>
          <p:cNvPr id="39938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s-ES" smtClean="0"/>
              <a:t>Es el metabolismo más primitivo.</a:t>
            </a:r>
          </a:p>
          <a:p>
            <a:r>
              <a:rPr lang="es-ES" smtClean="0"/>
              <a:t>La oxidación de los compuesto orgánicos es incompleta y el rendimiento energético pobre.</a:t>
            </a:r>
          </a:p>
          <a:p>
            <a:r>
              <a:rPr lang="es-ES" smtClean="0"/>
              <a:t>El ATP se obtiene por </a:t>
            </a:r>
            <a:r>
              <a:rPr lang="es-ES" b="1" smtClean="0"/>
              <a:t>fosforilación a nivel de sustrato</a:t>
            </a:r>
            <a:r>
              <a:rPr lang="es-ES" smtClean="0"/>
              <a:t>, en consecuencia, no es necesario el oxígeno.</a:t>
            </a:r>
          </a:p>
          <a:p>
            <a:r>
              <a:rPr lang="es-ES" smtClean="0"/>
              <a:t>La fermentación de glúcidos comienza con la glucólisis, generándose  ATP y NADH, como el NADH no se consume, el proceso se detendría por ausencia de NAD. Para evitarlo el pírúvico se reduce a expensas del NADH y se regenera el NAD. Hay dos etapas, de </a:t>
            </a:r>
            <a:r>
              <a:rPr lang="es-ES" b="1" smtClean="0"/>
              <a:t>oxidación </a:t>
            </a:r>
            <a:r>
              <a:rPr lang="es-ES" smtClean="0"/>
              <a:t>de la glucosa hasta pirúvico, de </a:t>
            </a:r>
            <a:r>
              <a:rPr lang="es-ES" b="1" smtClean="0"/>
              <a:t>reducción </a:t>
            </a:r>
            <a:r>
              <a:rPr lang="es-ES" smtClean="0"/>
              <a:t>del pirúvico.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¿Quién realiza las fermentaciones?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276475"/>
            <a:ext cx="3938587" cy="393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4213" y="2060575"/>
            <a:ext cx="3095625" cy="2360613"/>
          </a:xfrm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4365625"/>
            <a:ext cx="2305050" cy="2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5 CuadroTexto"/>
          <p:cNvSpPr txBox="1">
            <a:spLocks noChangeArrowheads="1"/>
          </p:cNvSpPr>
          <p:nvPr/>
        </p:nvSpPr>
        <p:spPr bwMode="auto">
          <a:xfrm>
            <a:off x="827088" y="1268413"/>
            <a:ext cx="71294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Gill Sans MT" pitchFamily="34" charset="0"/>
              </a:rPr>
              <a:t>La fermentación la realizan bacterias y en ocasiones células eucariotas, tales como Sacharomices cerevisiae o células del músculo de metazoos.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Fermentación láctica y alcohólica</a:t>
            </a:r>
          </a:p>
        </p:txBody>
      </p:sp>
      <p:pic>
        <p:nvPicPr>
          <p:cNvPr id="41986" name="Picture 2" descr="F15-08.1.GIF024                                                00005B99Sumanas' Hard Drive            B4EBCDA7: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628775"/>
            <a:ext cx="3200400" cy="4076700"/>
          </a:xfrm>
        </p:spPr>
      </p:pic>
      <p:pic>
        <p:nvPicPr>
          <p:cNvPr id="41987" name="Picture 2" descr="F15-08.3.GIF026                                                00005B99Sumanas' Hard Drive            B4EBCDA7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484313"/>
            <a:ext cx="3313112" cy="492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Catabolismo de las grasas. Formación de </a:t>
            </a:r>
            <a:r>
              <a:rPr lang="es-ES" dirty="0" err="1" smtClean="0"/>
              <a:t>acil-CoA</a:t>
            </a:r>
            <a:endParaRPr lang="es-ES" dirty="0"/>
          </a:p>
        </p:txBody>
      </p:sp>
      <p:pic>
        <p:nvPicPr>
          <p:cNvPr id="43010" name="Picture 3" descr="&#10;F17-05.GIF005                                                  00005CBASumanas' Hard Drive            B4EBCDA7: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4638" y="1257300"/>
            <a:ext cx="6515100" cy="50514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Catabolismo de lípidos. Introducción en la mitocondria</a:t>
            </a:r>
            <a:endParaRPr lang="es-ES" dirty="0"/>
          </a:p>
        </p:txBody>
      </p:sp>
      <p:pic>
        <p:nvPicPr>
          <p:cNvPr id="44034" name="Picture 3" descr="F17-06.0.GIF006                                                00005CBASumanas' Hard Drive            B4EBCDA7: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2275" y="1916113"/>
            <a:ext cx="8435975" cy="30972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Oxidación de los compuestos biológicos</a:t>
            </a:r>
            <a:endParaRPr lang="es-ES" smtClean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ES_tradnl" dirty="0" smtClean="0"/>
              <a:t>Mediante la fermentación:</a:t>
            </a:r>
          </a:p>
          <a:p>
            <a:pPr marL="548640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ES_tradnl" dirty="0" smtClean="0"/>
              <a:t>Oxidación incompleta de los compuestos orgánicos, el aceptor final de electrones es otro compuesto orgánico.</a:t>
            </a:r>
          </a:p>
          <a:p>
            <a:pPr marL="548640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ES_tradnl" dirty="0" smtClean="0"/>
              <a:t>El ATP se forma por </a:t>
            </a:r>
            <a:r>
              <a:rPr lang="es-ES_tradnl" dirty="0" err="1" smtClean="0"/>
              <a:t>fosforilación</a:t>
            </a:r>
            <a:r>
              <a:rPr lang="es-ES_tradnl" dirty="0" smtClean="0"/>
              <a:t> a nivel de sustrato.</a:t>
            </a:r>
          </a:p>
          <a:p>
            <a:pPr marL="548640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ES_tradnl" dirty="0" smtClean="0"/>
              <a:t>Se realiza en el citoplasma.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ES_tradnl" dirty="0" smtClean="0"/>
              <a:t>Mediante la respiración celular:</a:t>
            </a:r>
          </a:p>
          <a:p>
            <a:pPr marL="548640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ES_tradnl" dirty="0" smtClean="0"/>
              <a:t>Oxidación completa, el aceptor final de electrones es un compuesto inorgánico, si es el oxígeno se habla de respiración aerobia, si es otro compuesto inorgánico, es respiración anaerobia.</a:t>
            </a:r>
          </a:p>
          <a:p>
            <a:pPr marL="548640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ES_tradnl" dirty="0" smtClean="0"/>
              <a:t>El ATP se forma por </a:t>
            </a:r>
            <a:r>
              <a:rPr lang="es-ES_tradnl" dirty="0" err="1" smtClean="0"/>
              <a:t>fosforilación</a:t>
            </a:r>
            <a:r>
              <a:rPr lang="es-ES_tradnl" dirty="0" smtClean="0"/>
              <a:t> </a:t>
            </a:r>
            <a:r>
              <a:rPr lang="es-ES_tradnl" dirty="0" err="1" smtClean="0"/>
              <a:t>oxidativa</a:t>
            </a:r>
            <a:r>
              <a:rPr lang="es-ES_tradnl" dirty="0" smtClean="0"/>
              <a:t>, que esta asociada a la creación de un gradiente </a:t>
            </a:r>
            <a:r>
              <a:rPr lang="es-ES_tradnl" dirty="0" err="1" smtClean="0"/>
              <a:t>quimiosmótico</a:t>
            </a:r>
            <a:r>
              <a:rPr lang="es-ES_tradnl" dirty="0" smtClean="0"/>
              <a:t>.</a:t>
            </a:r>
          </a:p>
          <a:p>
            <a:pPr marL="548640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ES_tradnl" dirty="0" smtClean="0"/>
              <a:t>Se produce en la mitocondria.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F17-06.1.GIF007                                                00005CBASumanas' Hard Drive            B4EBCDA7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800" y="1752600"/>
            <a:ext cx="8026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4" descr="&#10;F17-07.GIF008                                                  00005CBASumanas' Hard Drive            B4EBCDA7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1196975"/>
            <a:ext cx="3327400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>
                <a:sym typeface="Symbol" pitchFamily="18" charset="2"/>
              </a:rPr>
              <a:t>-oxidación de los ácidos grasos</a:t>
            </a:r>
            <a:endParaRPr lang="es-ES" smtClean="0"/>
          </a:p>
        </p:txBody>
      </p:sp>
      <p:sp>
        <p:nvSpPr>
          <p:cNvPr id="46083" name="5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s-ES" b="1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5" descr="F17-08a.JPG                                                    00014CF9&#10;ECONOMICS 2.0                  B088F83F: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71775" y="260350"/>
            <a:ext cx="3443288" cy="6337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 descr="F17-08.0b.GIF010                                               00005CBASumanas' Hard Drive            B4EBCDA7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5200" y="711200"/>
            <a:ext cx="46736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Balance energético de la </a:t>
            </a:r>
            <a:r>
              <a:rPr lang="es-ES" smtClean="0">
                <a:sym typeface="Symbol" pitchFamily="18" charset="2"/>
              </a:rPr>
              <a:t>-oxidación</a:t>
            </a:r>
            <a:endParaRPr lang="es-ES" smtClean="0"/>
          </a:p>
        </p:txBody>
      </p:sp>
      <p:sp>
        <p:nvSpPr>
          <p:cNvPr id="49154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s-ES" dirty="0" smtClean="0">
                <a:hlinkClick r:id="rId2"/>
              </a:rPr>
              <a:t>Video: rendimiento energético de la Beta-oxidación</a:t>
            </a:r>
            <a:endParaRPr lang="es-ES" dirty="0" smtClean="0"/>
          </a:p>
          <a:p>
            <a:r>
              <a:rPr lang="es-ES" dirty="0" smtClean="0"/>
              <a:t>Ejercicios 17.8 y 17.9 de las páginas236 y 237</a:t>
            </a:r>
          </a:p>
          <a:p>
            <a:r>
              <a:rPr lang="es-ES" dirty="0" smtClean="0">
                <a:hlinkClick r:id="rId3"/>
              </a:rPr>
              <a:t>Video: descripción de la beta oxidación de ácidos grasos.</a:t>
            </a:r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Metabolismo del glicerol</a:t>
            </a:r>
          </a:p>
        </p:txBody>
      </p:sp>
      <p:pic>
        <p:nvPicPr>
          <p:cNvPr id="50178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49613" y="1219200"/>
            <a:ext cx="2644775" cy="4937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Catabolismo de proteínas</a:t>
            </a:r>
          </a:p>
        </p:txBody>
      </p:sp>
      <p:sp>
        <p:nvSpPr>
          <p:cNvPr id="51202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s-ES" dirty="0" smtClean="0"/>
              <a:t>Las proteasas o </a:t>
            </a:r>
            <a:r>
              <a:rPr lang="es-ES" dirty="0" err="1" smtClean="0"/>
              <a:t>peptidasas</a:t>
            </a:r>
            <a:r>
              <a:rPr lang="es-ES" dirty="0" smtClean="0"/>
              <a:t> degradan las proteínas para rendir aminoácidos.</a:t>
            </a:r>
          </a:p>
          <a:p>
            <a:r>
              <a:rPr lang="es-ES" dirty="0" smtClean="0"/>
              <a:t>La degradación de </a:t>
            </a:r>
            <a:r>
              <a:rPr lang="es-ES" dirty="0" err="1" smtClean="0"/>
              <a:t>aa</a:t>
            </a:r>
            <a:r>
              <a:rPr lang="es-ES" dirty="0" smtClean="0"/>
              <a:t> se produce si: </a:t>
            </a:r>
          </a:p>
          <a:p>
            <a:pPr lvl="1"/>
            <a:r>
              <a:rPr lang="es-ES" dirty="0" smtClean="0"/>
              <a:t>Dietas excesivamente ricas en proteínas.</a:t>
            </a:r>
          </a:p>
          <a:p>
            <a:pPr lvl="1"/>
            <a:r>
              <a:rPr lang="es-ES" dirty="0" smtClean="0"/>
              <a:t>En condiciones de ayuno y en la diabetes </a:t>
            </a:r>
            <a:r>
              <a:rPr lang="es-ES" dirty="0" err="1" smtClean="0"/>
              <a:t>mellitus</a:t>
            </a:r>
            <a:r>
              <a:rPr lang="es-ES" dirty="0" smtClean="0"/>
              <a:t>.</a:t>
            </a:r>
          </a:p>
          <a:p>
            <a:pPr lvl="1"/>
            <a:r>
              <a:rPr lang="es-ES" dirty="0" smtClean="0"/>
              <a:t>Si hay un exceso de algún aa.</a:t>
            </a:r>
          </a:p>
          <a:p>
            <a:r>
              <a:rPr lang="es-ES" dirty="0" smtClean="0"/>
              <a:t>El catabolismo de </a:t>
            </a:r>
            <a:r>
              <a:rPr lang="es-ES" dirty="0" err="1" smtClean="0"/>
              <a:t>aa</a:t>
            </a:r>
            <a:r>
              <a:rPr lang="es-ES" dirty="0" smtClean="0"/>
              <a:t> se produce en dos etapas:</a:t>
            </a:r>
          </a:p>
          <a:p>
            <a:pPr lvl="1"/>
            <a:r>
              <a:rPr lang="es-ES" dirty="0" smtClean="0"/>
              <a:t>Eliminación del grupo amino.</a:t>
            </a:r>
          </a:p>
          <a:p>
            <a:pPr lvl="1"/>
            <a:r>
              <a:rPr lang="es-ES" dirty="0" smtClean="0"/>
              <a:t>Oxidación de la cadena carbonada.</a:t>
            </a:r>
          </a:p>
          <a:p>
            <a:r>
              <a:rPr lang="es-ES" dirty="0" smtClean="0">
                <a:hlinkClick r:id="rId2"/>
              </a:rPr>
              <a:t>Video: metabolismo de los aminoácidos</a:t>
            </a:r>
            <a:endParaRPr lang="es-ES" dirty="0" smtClean="0"/>
          </a:p>
          <a:p>
            <a:pPr lvl="1">
              <a:buNone/>
            </a:pP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Eliminación del grupo amino</a:t>
            </a:r>
          </a:p>
        </p:txBody>
      </p:sp>
      <p:sp>
        <p:nvSpPr>
          <p:cNvPr id="52226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s-ES" smtClean="0"/>
              <a:t>Transaminación y desaminación oxidativa</a:t>
            </a:r>
          </a:p>
          <a:p>
            <a:endParaRPr lang="es-ES" smtClean="0"/>
          </a:p>
        </p:txBody>
      </p:sp>
      <p:pic>
        <p:nvPicPr>
          <p:cNvPr id="52227" name="Picture 2" descr="F18-02a.GIF002                                                 00006045Sumanas' Hard Drive            B4EBCDA7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773238"/>
            <a:ext cx="6292850" cy="480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 err="1" smtClean="0"/>
              <a:t>Transaminación</a:t>
            </a:r>
            <a:r>
              <a:rPr lang="es-ES" dirty="0" smtClean="0"/>
              <a:t> y </a:t>
            </a:r>
            <a:r>
              <a:rPr lang="es-ES" dirty="0" err="1" smtClean="0"/>
              <a:t>desaminación</a:t>
            </a:r>
            <a:r>
              <a:rPr lang="es-ES" dirty="0" smtClean="0"/>
              <a:t> </a:t>
            </a:r>
            <a:r>
              <a:rPr lang="es-ES" dirty="0" err="1" smtClean="0"/>
              <a:t>oxidativa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53250" name="Picture 2" descr="&#10;F18-04.GIF005                                                  00006045Sumanas' Hard Drive            B4EBCDA7: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913" y="1557338"/>
            <a:ext cx="6019800" cy="1790700"/>
          </a:xfrm>
        </p:spPr>
      </p:pic>
      <p:pic>
        <p:nvPicPr>
          <p:cNvPr id="53251" name="Picture 2" descr="F18-07.0.GIF011                                                00006045Sumanas' Hard Drive            B4EBCDA7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3357563"/>
            <a:ext cx="6389687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Eliminación del amoniaco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ES" dirty="0" smtClean="0"/>
              <a:t>El amoniaco es altamente tóxico, hace que suba el pH.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ES" dirty="0" smtClean="0"/>
              <a:t>Los animales </a:t>
            </a:r>
            <a:r>
              <a:rPr lang="es-ES" dirty="0" err="1" smtClean="0"/>
              <a:t>amoniotélicos</a:t>
            </a:r>
            <a:r>
              <a:rPr lang="es-ES" dirty="0" smtClean="0"/>
              <a:t>, como los peces de agua dulce, excretan directamente amoniaco, muy diluido.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ES" dirty="0" smtClean="0"/>
              <a:t>Los animales </a:t>
            </a:r>
            <a:r>
              <a:rPr lang="es-ES" dirty="0" err="1" smtClean="0"/>
              <a:t>ureotélicos</a:t>
            </a:r>
            <a:r>
              <a:rPr lang="es-ES" dirty="0" smtClean="0"/>
              <a:t>, mamíferos, peces de agua salada y anfibios adultos, expulsan urea, menos tóxica. 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ES" dirty="0" smtClean="0"/>
              <a:t>La urea se forma en el hígado en el ciclo de la urea desde donde pasa a la sangre.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ES" dirty="0" smtClean="0"/>
              <a:t>Los insectos, las aves y los reptiles fabrican ácido úrico que posee una toxicidad baja.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ES" dirty="0" smtClean="0"/>
              <a:t>En las plantas, que suelen ser deficitarias en N, el amoniaco no constituye un problema ya que se gasta rápidamente.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Catabolismo de glúcidos.</a:t>
            </a:r>
            <a:endParaRPr lang="es-ES" smtClean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14625" y="1373188"/>
            <a:ext cx="3714750" cy="4629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Oxidación de la cadena carbonada</a:t>
            </a:r>
          </a:p>
        </p:txBody>
      </p:sp>
      <p:sp>
        <p:nvSpPr>
          <p:cNvPr id="55298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s-ES" smtClean="0"/>
              <a:t>El esqueleto carbonado de los aa sigue dos rutas de degradación:</a:t>
            </a:r>
          </a:p>
          <a:p>
            <a:r>
              <a:rPr lang="es-ES" smtClean="0"/>
              <a:t>Los aa </a:t>
            </a:r>
            <a:r>
              <a:rPr lang="es-ES" b="1" smtClean="0"/>
              <a:t>glucogénicos</a:t>
            </a:r>
            <a:r>
              <a:rPr lang="es-ES" smtClean="0"/>
              <a:t>,  se transforma en piruvato y en intermediarios del ciclo de Krebs, tales como </a:t>
            </a:r>
            <a:r>
              <a:rPr lang="el-GR" smtClean="0">
                <a:latin typeface="Constantia" pitchFamily="18" charset="0"/>
              </a:rPr>
              <a:t>α</a:t>
            </a:r>
            <a:r>
              <a:rPr lang="es-ES" smtClean="0">
                <a:latin typeface="Constantia" pitchFamily="18" charset="0"/>
              </a:rPr>
              <a:t>-cetoglutarato y succinil-CoA.</a:t>
            </a:r>
          </a:p>
          <a:p>
            <a:r>
              <a:rPr lang="es-ES" smtClean="0">
                <a:latin typeface="Constantia" pitchFamily="18" charset="0"/>
              </a:rPr>
              <a:t>Los aa </a:t>
            </a:r>
            <a:r>
              <a:rPr lang="es-ES" b="1" smtClean="0">
                <a:latin typeface="Constantia" pitchFamily="18" charset="0"/>
              </a:rPr>
              <a:t>cetogénicos </a:t>
            </a:r>
            <a:r>
              <a:rPr lang="es-ES" smtClean="0">
                <a:latin typeface="Constantia" pitchFamily="18" charset="0"/>
              </a:rPr>
              <a:t>forman actil-CoA.</a:t>
            </a:r>
          </a:p>
          <a:p>
            <a:r>
              <a:rPr lang="es-ES" smtClean="0">
                <a:latin typeface="Constantia" pitchFamily="18" charset="0"/>
              </a:rPr>
              <a:t>Algunos aa aromáticos se escinden en moléculas que siguen las dos vías.</a:t>
            </a:r>
          </a:p>
          <a:p>
            <a:r>
              <a:rPr lang="es-ES" smtClean="0">
                <a:latin typeface="Constantia" pitchFamily="18" charset="0"/>
              </a:rPr>
              <a:t>Ver figura 17.22</a:t>
            </a:r>
          </a:p>
          <a:p>
            <a:r>
              <a:rPr lang="es-ES" smtClean="0">
                <a:latin typeface="Constantia" pitchFamily="18" charset="0"/>
              </a:rPr>
              <a:t>Ejercicio 17.10 página 240</a:t>
            </a:r>
          </a:p>
          <a:p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Catabolismo de ácidos nucleicos</a:t>
            </a:r>
          </a:p>
        </p:txBody>
      </p:sp>
      <p:sp>
        <p:nvSpPr>
          <p:cNvPr id="56322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s-ES" dirty="0" smtClean="0"/>
              <a:t>Los ácidos </a:t>
            </a:r>
            <a:r>
              <a:rPr lang="es-ES" dirty="0" err="1" smtClean="0"/>
              <a:t>nucleícos</a:t>
            </a:r>
            <a:r>
              <a:rPr lang="es-ES" dirty="0" smtClean="0"/>
              <a:t>, ADN y ARN, pueden hidrolizarse rindiendo los monómeros de los que están formados.</a:t>
            </a:r>
          </a:p>
          <a:p>
            <a:r>
              <a:rPr lang="es-ES" dirty="0" smtClean="0"/>
              <a:t>Los nucleótidos pueden ser reutilizados para la síntesis de nuevos ácidos </a:t>
            </a:r>
            <a:r>
              <a:rPr lang="es-ES" dirty="0" err="1" smtClean="0"/>
              <a:t>nucleicos</a:t>
            </a:r>
            <a:r>
              <a:rPr lang="es-ES" dirty="0" smtClean="0"/>
              <a:t>, o bien </a:t>
            </a:r>
            <a:r>
              <a:rPr lang="es-ES" dirty="0" err="1" smtClean="0"/>
              <a:t>catabolizarse</a:t>
            </a:r>
            <a:r>
              <a:rPr lang="es-ES" dirty="0" smtClean="0"/>
              <a:t>. </a:t>
            </a:r>
          </a:p>
          <a:p>
            <a:r>
              <a:rPr lang="es-ES" dirty="0" smtClean="0"/>
              <a:t>Las bases </a:t>
            </a:r>
            <a:r>
              <a:rPr lang="es-ES" dirty="0" err="1" smtClean="0"/>
              <a:t>pirimidínicas</a:t>
            </a:r>
            <a:r>
              <a:rPr lang="es-ES" dirty="0" smtClean="0"/>
              <a:t>, originan CO2, NH3 que puede posteriormente formar urea o ácido úrico.</a:t>
            </a:r>
          </a:p>
          <a:p>
            <a:r>
              <a:rPr lang="es-ES" dirty="0" smtClean="0"/>
              <a:t>Las base </a:t>
            </a:r>
            <a:r>
              <a:rPr lang="es-ES" dirty="0" err="1" smtClean="0"/>
              <a:t>púricas</a:t>
            </a:r>
            <a:r>
              <a:rPr lang="es-ES" dirty="0" smtClean="0"/>
              <a:t> rinden ácido úrico, </a:t>
            </a:r>
            <a:r>
              <a:rPr lang="es-ES" dirty="0" err="1" smtClean="0"/>
              <a:t>alantoina</a:t>
            </a:r>
            <a:r>
              <a:rPr lang="es-ES" dirty="0" smtClean="0"/>
              <a:t> o ácido </a:t>
            </a:r>
            <a:r>
              <a:rPr lang="es-ES" dirty="0" err="1" smtClean="0"/>
              <a:t>alantoico</a:t>
            </a:r>
            <a:r>
              <a:rPr lang="es-ES" dirty="0" smtClean="0"/>
              <a:t>.</a:t>
            </a:r>
          </a:p>
          <a:p>
            <a:r>
              <a:rPr lang="es-ES" dirty="0" smtClean="0"/>
              <a:t>Ver figura 17.24 y 17.25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Grado de oxidación del carbono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La funciones orgánicas se pueden clasificar según el grado de oxidación del carbono portador de la función.</a:t>
            </a:r>
          </a:p>
          <a:p>
            <a:r>
              <a:rPr lang="es-ES" dirty="0" smtClean="0"/>
              <a:t>El grado de oxidación del carbono se define como el número de valencias que utiliza para enlazar con el oxígeno o con otros átomos electronegativos (nitrógeno, halógenos, azufre)</a:t>
            </a:r>
          </a:p>
          <a:p>
            <a:r>
              <a:rPr lang="es-ES" dirty="0" smtClean="0"/>
              <a:t>Los hidrocarburos saturados son funciones en grado cero de oxidación; los alcoholes son funciones en grado uno; los aldehídos en grado dos; los ácidos </a:t>
            </a:r>
            <a:r>
              <a:rPr lang="es-ES" dirty="0" err="1" smtClean="0"/>
              <a:t>carboxilicos</a:t>
            </a:r>
            <a:r>
              <a:rPr lang="es-ES" dirty="0" smtClean="0"/>
              <a:t> en grado tres…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988" y="928688"/>
            <a:ext cx="7283450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_tradnl" dirty="0" smtClean="0"/>
              <a:t>Catabolismo de glúcidos.</a:t>
            </a:r>
            <a:br>
              <a:rPr lang="es-ES_tradnl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ES_tradnl" b="1" dirty="0" smtClean="0"/>
              <a:t>Glucólisis</a:t>
            </a:r>
            <a:r>
              <a:rPr lang="es-ES_tradnl" dirty="0" smtClean="0"/>
              <a:t>: Se forma </a:t>
            </a:r>
            <a:r>
              <a:rPr lang="es-ES_tradnl" dirty="0" err="1" smtClean="0"/>
              <a:t>piruvato</a:t>
            </a:r>
            <a:r>
              <a:rPr lang="es-ES_tradnl" dirty="0" smtClean="0"/>
              <a:t> y ATP a partir de glucosa. Se realiza en el citoplasma con bajo rendimiento energético.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ES_tradnl" b="1" dirty="0" smtClean="0"/>
              <a:t>Respiración celular</a:t>
            </a:r>
            <a:r>
              <a:rPr lang="es-ES_tradnl" dirty="0" smtClean="0"/>
              <a:t>: Oxidación completa de los átomos de C a través del </a:t>
            </a:r>
            <a:r>
              <a:rPr lang="es-ES_tradnl" b="1" dirty="0" smtClean="0"/>
              <a:t>ciclo de </a:t>
            </a:r>
            <a:r>
              <a:rPr lang="es-ES_tradnl" b="1" dirty="0" err="1" smtClean="0"/>
              <a:t>Krebs</a:t>
            </a:r>
            <a:r>
              <a:rPr lang="es-ES_tradnl" dirty="0" smtClean="0"/>
              <a:t>.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ES_tradnl" b="1" dirty="0" smtClean="0"/>
              <a:t>Fermentaciones</a:t>
            </a:r>
            <a:r>
              <a:rPr lang="es-ES_tradnl" dirty="0" smtClean="0"/>
              <a:t>: oxidación incompleta que se produce en el citoplasma celular. En la fermentación se regenera el NAD+ que se consumió durante la glucólisis. Se pueden producir diferentes productos finales en función de qué tipo de fermentación se esté produciendo.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ES" dirty="0" smtClean="0">
                <a:hlinkClick r:id="rId2"/>
              </a:rPr>
              <a:t>Animación de fermentación alcohólica</a:t>
            </a:r>
            <a:endParaRPr lang="es-ES" dirty="0" smtClean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ES" dirty="0" smtClean="0">
                <a:hlinkClick r:id="rId3"/>
              </a:rPr>
              <a:t>Animación respiración celular (en inglés con subtítulos)</a:t>
            </a:r>
            <a:endParaRPr lang="es-ES" dirty="0" smtClean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F15-02a.GIF003                                                 00005B99Sumanas' Hard Drive            B4EBCDA7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600" y="254000"/>
            <a:ext cx="7670800" cy="63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F15-02b.GIF004                                                 00005B99Sumanas' Hard Drive            B4EBCDA7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200" y="203200"/>
            <a:ext cx="7721600" cy="645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1 Rectángulo"/>
          <p:cNvSpPr>
            <a:spLocks noChangeArrowheads="1"/>
          </p:cNvSpPr>
          <p:nvPr/>
        </p:nvSpPr>
        <p:spPr bwMode="auto">
          <a:xfrm>
            <a:off x="2143125" y="1285875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dirty="0" smtClean="0">
                <a:latin typeface="Gill Sans MT" pitchFamily="34" charset="0"/>
                <a:hlinkClick r:id="rId2"/>
              </a:rPr>
              <a:t>Animación que describe la glucólisis</a:t>
            </a:r>
            <a:endParaRPr lang="es-ES" dirty="0">
              <a:latin typeface="Gill Sans MT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835696" y="3212976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17.12 Escribe una reacción química que muestre el balance global de la glucólisis.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n">
  <a:themeElements>
    <a:clrScheme name="Orige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e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e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Orige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802</TotalTime>
  <Words>1292</Words>
  <Application>Microsoft Office PowerPoint</Application>
  <PresentationFormat>Presentación en pantalla (4:3)</PresentationFormat>
  <Paragraphs>117</Paragraphs>
  <Slides>42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43" baseType="lpstr">
      <vt:lpstr>Origen</vt:lpstr>
      <vt:lpstr>Diapositiva 1</vt:lpstr>
      <vt:lpstr>Catabolismo.</vt:lpstr>
      <vt:lpstr>Oxidación de los compuestos biológicos</vt:lpstr>
      <vt:lpstr>Catabolismo de glúcidos.</vt:lpstr>
      <vt:lpstr>Diapositiva 5</vt:lpstr>
      <vt:lpstr>Catabolismo de glúcidos. </vt:lpstr>
      <vt:lpstr>Diapositiva 7</vt:lpstr>
      <vt:lpstr>Diapositiva 8</vt:lpstr>
      <vt:lpstr>Diapositiva 9</vt:lpstr>
      <vt:lpstr>La respiración aerobia</vt:lpstr>
      <vt:lpstr>Formación de acetil-CoA</vt:lpstr>
      <vt:lpstr>Ciclo de Krebs.</vt:lpstr>
      <vt:lpstr>1. Condensación.</vt:lpstr>
      <vt:lpstr>2a y 2b. Deshidratación e hidratación</vt:lpstr>
      <vt:lpstr>3. Descarboxilación oxidativa</vt:lpstr>
      <vt:lpstr>4. Descarboxilación oxidativa</vt:lpstr>
      <vt:lpstr>5. Fosforilación a nivel de sustrato.</vt:lpstr>
      <vt:lpstr>6.Deshidrogenación</vt:lpstr>
      <vt:lpstr>7. Hidratación</vt:lpstr>
      <vt:lpstr>8. Deshidrogenación</vt:lpstr>
      <vt:lpstr>Fosforilación oxidativa</vt:lpstr>
      <vt:lpstr>Diapositiva 22</vt:lpstr>
      <vt:lpstr>Rendimiento energético de la respiración aerobia.</vt:lpstr>
      <vt:lpstr>Otros tipos de respiración</vt:lpstr>
      <vt:lpstr>Fermentaciones.</vt:lpstr>
      <vt:lpstr>¿Quién realiza las fermentaciones?</vt:lpstr>
      <vt:lpstr>Fermentación láctica y alcohólica</vt:lpstr>
      <vt:lpstr>Catabolismo de las grasas. Formación de acil-CoA</vt:lpstr>
      <vt:lpstr>Catabolismo de lípidos. Introducción en la mitocondria</vt:lpstr>
      <vt:lpstr>Diapositiva 30</vt:lpstr>
      <vt:lpstr>-oxidación de los ácidos grasos</vt:lpstr>
      <vt:lpstr>Diapositiva 32</vt:lpstr>
      <vt:lpstr>Diapositiva 33</vt:lpstr>
      <vt:lpstr>Balance energético de la -oxidación</vt:lpstr>
      <vt:lpstr>Metabolismo del glicerol</vt:lpstr>
      <vt:lpstr>Catabolismo de proteínas</vt:lpstr>
      <vt:lpstr>Eliminación del grupo amino</vt:lpstr>
      <vt:lpstr>Transaminación y desaminación oxidativa.</vt:lpstr>
      <vt:lpstr>Eliminación del amoniaco</vt:lpstr>
      <vt:lpstr>Oxidación de la cadena carbonada</vt:lpstr>
      <vt:lpstr>Catabolismo de ácidos nucleicos</vt:lpstr>
      <vt:lpstr>Grado de oxidación del carbono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JE-2-CICLO</dc:creator>
  <cp:lastModifiedBy>Teresa</cp:lastModifiedBy>
  <cp:revision>89</cp:revision>
  <dcterms:created xsi:type="dcterms:W3CDTF">2012-01-09T09:52:36Z</dcterms:created>
  <dcterms:modified xsi:type="dcterms:W3CDTF">2014-01-09T17:08:00Z</dcterms:modified>
</cp:coreProperties>
</file>