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8" r:id="rId3"/>
    <p:sldId id="260" r:id="rId4"/>
    <p:sldId id="262" r:id="rId5"/>
    <p:sldId id="261" r:id="rId6"/>
    <p:sldId id="263" r:id="rId7"/>
    <p:sldId id="259" r:id="rId8"/>
    <p:sldId id="264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71" autoAdjust="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73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C91A6-0479-47F7-BC87-0B8FA754E028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36569-8164-4940-8415-F58C3BAAC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340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6569-8164-4940-8415-F58C3BAACF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641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6569-8164-4940-8415-F58C3BAACF9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6826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6AEDA7E-C58E-4DEF-87CC-4DAB5C66FDB4}" type="datetimeFigureOut">
              <a:rPr lang="it-IT" smtClean="0"/>
              <a:t>16/12/2013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902D0AE-67ED-480B-907F-C27FA9A848F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2006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 rot="331194">
            <a:off x="1628186" y="3207099"/>
            <a:ext cx="8962413" cy="2106257"/>
          </a:xfrm>
        </p:spPr>
        <p:txBody>
          <a:bodyPr>
            <a:noAutofit/>
          </a:bodyPr>
          <a:lstStyle/>
          <a:p>
            <a:r>
              <a:rPr lang="it-IT" sz="9600" b="1" dirty="0" smtClean="0">
                <a:solidFill>
                  <a:srgbClr val="FF0000"/>
                </a:solidFill>
                <a:latin typeface="+mn-lt"/>
                <a:ea typeface="Microsoft JhengHei" pitchFamily="34" charset="-120"/>
                <a:cs typeface="Raavi" pitchFamily="34" charset="0"/>
              </a:rPr>
              <a:t>IL FUMO</a:t>
            </a:r>
            <a:endParaRPr lang="it-IT" sz="9600" b="1" dirty="0">
              <a:solidFill>
                <a:srgbClr val="FF0000"/>
              </a:solidFill>
              <a:latin typeface="+mn-lt"/>
              <a:ea typeface="Microsoft JhengHei" pitchFamily="34" charset="-120"/>
              <a:cs typeface="Raavi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427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Cos’ </a:t>
            </a:r>
            <a:r>
              <a:rPr lang="it-IT" b="1" dirty="0">
                <a:solidFill>
                  <a:srgbClr val="FF0000"/>
                </a:solidFill>
              </a:rPr>
              <a:t>è</a:t>
            </a:r>
            <a:r>
              <a:rPr lang="it-IT" b="1" dirty="0" smtClean="0">
                <a:solidFill>
                  <a:srgbClr val="FF0000"/>
                </a:solidFill>
              </a:rPr>
              <a:t> ?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 smtClean="0"/>
              <a:t>Il tabagismo è l'abitudine o dipendenza dal fumo di tabacco, ossia l'atto di bruciare le foglie secche della pianta del tabacco e inalarne  il fumo </a:t>
            </a:r>
          </a:p>
          <a:p>
            <a:pPr marL="0" indent="0" algn="just">
              <a:buNone/>
            </a:pPr>
            <a:r>
              <a:rPr lang="it-IT" dirty="0" smtClean="0"/>
              <a:t>   Il fumo di </a:t>
            </a:r>
            <a:r>
              <a:rPr lang="it-IT" dirty="0" smtClean="0"/>
              <a:t>tabacco essenzialmente </a:t>
            </a:r>
            <a:r>
              <a:rPr lang="it-IT" dirty="0" smtClean="0"/>
              <a:t>contiene: </a:t>
            </a:r>
          </a:p>
          <a:p>
            <a:pPr marL="536575" indent="-274638">
              <a:tabLst>
                <a:tab pos="536575" algn="l"/>
              </a:tabLst>
            </a:pPr>
            <a:r>
              <a:rPr lang="it-IT" dirty="0" smtClean="0"/>
              <a:t>nicotina, che è responsabile della sindrome </a:t>
            </a:r>
            <a:r>
              <a:rPr lang="it-IT" dirty="0" err="1" smtClean="0"/>
              <a:t>astinenziale</a:t>
            </a:r>
            <a:r>
              <a:rPr lang="it-IT" dirty="0"/>
              <a:t> </a:t>
            </a:r>
            <a:r>
              <a:rPr lang="it-IT" dirty="0" smtClean="0"/>
              <a:t>; </a:t>
            </a:r>
          </a:p>
          <a:p>
            <a:pPr marL="536575" indent="-274638">
              <a:tabLst>
                <a:tab pos="536575" algn="l"/>
              </a:tabLst>
            </a:pPr>
            <a:r>
              <a:rPr lang="it-IT" dirty="0" smtClean="0"/>
              <a:t>monossido di carbonio, </a:t>
            </a:r>
            <a:r>
              <a:rPr lang="it-IT" dirty="0" smtClean="0"/>
              <a:t>                                                                ritenuto </a:t>
            </a:r>
            <a:r>
              <a:rPr lang="it-IT" dirty="0" smtClean="0"/>
              <a:t>responsabile </a:t>
            </a:r>
            <a:r>
              <a:rPr lang="it-IT" dirty="0" smtClean="0"/>
              <a:t>                                                        delle </a:t>
            </a:r>
            <a:r>
              <a:rPr lang="it-IT" dirty="0" smtClean="0"/>
              <a:t>malattie </a:t>
            </a:r>
            <a:r>
              <a:rPr lang="it-IT" dirty="0" err="1" smtClean="0"/>
              <a:t>cardiova</a:t>
            </a:r>
            <a:r>
              <a:rPr lang="it-IT" dirty="0"/>
              <a:t>-</a:t>
            </a:r>
            <a:r>
              <a:rPr lang="it-IT" dirty="0" smtClean="0"/>
              <a:t>                                                         scolari</a:t>
            </a:r>
            <a:r>
              <a:rPr lang="it-IT" dirty="0" smtClean="0"/>
              <a:t>; </a:t>
            </a:r>
          </a:p>
          <a:p>
            <a:pPr marL="536575" indent="-274638">
              <a:tabLst>
                <a:tab pos="536575" algn="l"/>
              </a:tabLst>
            </a:pPr>
            <a:r>
              <a:rPr lang="it-IT" dirty="0" smtClean="0"/>
              <a:t>catrame, </a:t>
            </a:r>
            <a:r>
              <a:rPr lang="it-IT" dirty="0" smtClean="0"/>
              <a:t>responsabile                                                                                       del cancro </a:t>
            </a:r>
            <a:r>
              <a:rPr lang="it-IT" dirty="0" smtClean="0"/>
              <a:t>ai polmoni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573016"/>
            <a:ext cx="4465397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95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039" y="5085184"/>
            <a:ext cx="3238500" cy="160020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3960440" cy="396044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Come è fatta una sigaretta?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95536" y="1697458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 smtClean="0"/>
              <a:t>Una sigaretta, il modo più comune per fumare, è formata da:</a:t>
            </a:r>
          </a:p>
          <a:p>
            <a:pPr algn="just"/>
            <a:r>
              <a:rPr lang="it-IT" sz="2800" dirty="0"/>
              <a:t>tabacco essiccato e tagliato in fini </a:t>
            </a:r>
            <a:r>
              <a:rPr lang="it-IT" sz="2800" dirty="0" smtClean="0"/>
              <a:t>strisce;</a:t>
            </a:r>
          </a:p>
          <a:p>
            <a:pPr algn="just"/>
            <a:r>
              <a:rPr lang="it-IT" sz="2800" dirty="0" smtClean="0"/>
              <a:t> carta composta di cellulosa che garantisce una combustione uniforme;</a:t>
            </a:r>
          </a:p>
          <a:p>
            <a:pPr algn="just"/>
            <a:r>
              <a:rPr lang="it-IT" sz="2800" dirty="0" smtClean="0"/>
              <a:t>un </a:t>
            </a:r>
            <a:r>
              <a:rPr lang="it-IT" sz="2800" dirty="0"/>
              <a:t>filtro </a:t>
            </a:r>
            <a:r>
              <a:rPr lang="it-IT" sz="2800" dirty="0" smtClean="0"/>
              <a:t>fabbricato </a:t>
            </a:r>
            <a:r>
              <a:rPr lang="it-IT" sz="2800" dirty="0"/>
              <a:t>con acetato di cellulosa, </a:t>
            </a:r>
            <a:r>
              <a:rPr lang="it-IT" sz="2800" dirty="0" smtClean="0"/>
              <a:t>che </a:t>
            </a:r>
            <a:r>
              <a:rPr lang="it-IT" sz="2800" dirty="0"/>
              <a:t>ferma </a:t>
            </a:r>
            <a:r>
              <a:rPr lang="it-IT" sz="2800" dirty="0" smtClean="0"/>
              <a:t>una </a:t>
            </a:r>
            <a:r>
              <a:rPr lang="it-IT" sz="2800" dirty="0"/>
              <a:t>piccola quantità di composti </a:t>
            </a:r>
            <a:r>
              <a:rPr lang="it-IT" sz="2800" dirty="0" smtClean="0"/>
              <a:t>dannosi.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79775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Effetti benefici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il tabacco era usato come medicina dagli indiani americani assai prima di essere conosciuto </a:t>
            </a:r>
            <a:r>
              <a:rPr lang="it-IT" dirty="0" smtClean="0"/>
              <a:t>dall'uomo moderno</a:t>
            </a:r>
          </a:p>
          <a:p>
            <a:pPr algn="just"/>
            <a:r>
              <a:rPr lang="it-IT" dirty="0" smtClean="0"/>
              <a:t>La nicotina aumenta la velocita di vascolarizzazione</a:t>
            </a:r>
          </a:p>
          <a:p>
            <a:pPr algn="just"/>
            <a:r>
              <a:rPr lang="it-IT" dirty="0" smtClean="0"/>
              <a:t>la nicotina agisce come un </a:t>
            </a:r>
            <a:r>
              <a:rPr lang="it-IT" dirty="0"/>
              <a:t>anti infiammatorio che interferisce con il processo </a:t>
            </a:r>
            <a:r>
              <a:rPr lang="it-IT" dirty="0" smtClean="0"/>
              <a:t>di alcune malattie </a:t>
            </a:r>
          </a:p>
          <a:p>
            <a:pPr algn="just"/>
            <a:r>
              <a:rPr lang="it-IT" dirty="0" smtClean="0"/>
              <a:t>Pare </a:t>
            </a:r>
            <a:r>
              <a:rPr lang="it-IT" dirty="0"/>
              <a:t>inoltre che il rischio di malattia di Parkinson e di morbo di Alzheimer sia maggiore nei non fumatori, rispetto ai </a:t>
            </a:r>
            <a:r>
              <a:rPr lang="it-IT" dirty="0" smtClean="0"/>
              <a:t>fumatori</a:t>
            </a:r>
          </a:p>
        </p:txBody>
      </p:sp>
    </p:spTree>
    <p:extLst>
      <p:ext uri="{BB962C8B-B14F-4D97-AF65-F5344CB8AC3E}">
        <p14:creationId xmlns:p14="http://schemas.microsoft.com/office/powerpoint/2010/main" val="324939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Effetti dannosi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smtClean="0"/>
              <a:t>L'assunzione costante e prolungata di tabacco è in grado di incidere sulla durata della vita media Inoltre il fumo provoca ansia, dipendenza e disturbi del sonno.</a:t>
            </a:r>
          </a:p>
          <a:p>
            <a:pPr algn="just"/>
            <a:r>
              <a:rPr lang="it-IT" dirty="0" smtClean="0"/>
              <a:t> Il fumo aumenta il rischio di ictus cerebrale aumenta le rughe del viso , aumenta la frequenza cardiaca e il rischio d'infarto. </a:t>
            </a:r>
          </a:p>
          <a:p>
            <a:r>
              <a:rPr lang="it-IT" dirty="0" smtClean="0"/>
              <a:t>Il danno più grave del </a:t>
            </a:r>
            <a:r>
              <a:rPr lang="it-IT" dirty="0" smtClean="0"/>
              <a:t>fumo                                                     </a:t>
            </a:r>
            <a:r>
              <a:rPr lang="it-IT" dirty="0" smtClean="0"/>
              <a:t>è a livello polmonare: infatti </a:t>
            </a:r>
            <a:r>
              <a:rPr lang="it-IT" dirty="0" smtClean="0"/>
              <a:t>                                              può </a:t>
            </a:r>
            <a:r>
              <a:rPr lang="it-IT" dirty="0" smtClean="0"/>
              <a:t>provocare l’ enfisema </a:t>
            </a:r>
            <a:r>
              <a:rPr lang="it-IT" dirty="0" smtClean="0"/>
              <a:t>e                                                     </a:t>
            </a:r>
            <a:r>
              <a:rPr lang="it-IT" dirty="0" smtClean="0"/>
              <a:t>il cancro del polmone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005064"/>
            <a:ext cx="2592288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7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Perché si inizia?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Dagli anni sessanta fino a oggi si è constatato </a:t>
            </a:r>
            <a:r>
              <a:rPr lang="it-IT" dirty="0" smtClean="0"/>
              <a:t>l aumento </a:t>
            </a:r>
            <a:r>
              <a:rPr lang="it-IT" dirty="0"/>
              <a:t>dell'uso di tabacco fra le donne e i giovani. </a:t>
            </a:r>
            <a:r>
              <a:rPr lang="it-IT" dirty="0" smtClean="0"/>
              <a:t>Nel </a:t>
            </a:r>
            <a:r>
              <a:rPr lang="it-IT" dirty="0"/>
              <a:t>periodo adolescenziale il giovane viene spinto naturalmente a ricercare un ruolo che gli consenta un'affermazione all'interno del gruppo in cui desidera far </a:t>
            </a:r>
            <a:r>
              <a:rPr lang="it-IT" dirty="0" smtClean="0"/>
              <a:t>parte, quindi inizia a fumare per non restare fuori da esso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861048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20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Quando si comincia?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74625" indent="-174625" algn="just">
              <a:tabLst>
                <a:tab pos="449263" algn="l"/>
                <a:tab pos="536575" algn="l"/>
              </a:tabLst>
            </a:pPr>
            <a:r>
              <a:rPr lang="it-IT" dirty="0" smtClean="0"/>
              <a:t>i fumatori in Italia sono 11 milioni, pari al 22,3% della popolazione di 14 anni e più. Sono il 28,5% dei maschi e il 16,6% delle femmine</a:t>
            </a:r>
          </a:p>
          <a:p>
            <a:pPr marL="174625" indent="-174625" algn="just">
              <a:tabLst>
                <a:tab pos="449263" algn="l"/>
                <a:tab pos="536575" algn="l"/>
              </a:tabLst>
            </a:pPr>
            <a:r>
              <a:rPr lang="it-IT" dirty="0" smtClean="0"/>
              <a:t>L’età media in cui gli uomini cominciano a fumare è 17,6 anni mentre quella delle </a:t>
            </a:r>
            <a:r>
              <a:rPr lang="it-IT" dirty="0" smtClean="0"/>
              <a:t>donne 19,5 anni, ma negli ultimi anni si è abbassata ulteriormente </a:t>
            </a:r>
            <a:endParaRPr lang="it-IT" dirty="0" smtClean="0"/>
          </a:p>
          <a:p>
            <a:pPr marL="174625" indent="-174625" algn="just">
              <a:tabLst>
                <a:tab pos="449263" algn="l"/>
                <a:tab pos="536575" algn="l"/>
              </a:tabLst>
            </a:pPr>
            <a:r>
              <a:rPr lang="it-IT" dirty="0" smtClean="0"/>
              <a:t>I fumatori abituali (coloro che fumano tutti i giorni) sono l’89,7% e consumano mediamente 14,8 sigarette al </a:t>
            </a:r>
            <a:r>
              <a:rPr lang="it-IT" dirty="0" smtClean="0"/>
              <a:t>giorno.</a:t>
            </a:r>
            <a:endParaRPr lang="it-IT" dirty="0" smtClean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685095"/>
            <a:ext cx="2691470" cy="206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Non si fuma in gravidanza!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Fumare in gravidanza nuoce al feto, infatti:</a:t>
            </a:r>
          </a:p>
          <a:p>
            <a:pPr marL="533400" indent="-273050" algn="just"/>
            <a:r>
              <a:rPr lang="it-IT" dirty="0" smtClean="0"/>
              <a:t>esercita </a:t>
            </a:r>
            <a:r>
              <a:rPr lang="it-IT" dirty="0"/>
              <a:t>un effetto tossico diretto sul feto;</a:t>
            </a:r>
          </a:p>
          <a:p>
            <a:pPr marL="533400" indent="-273050" algn="just"/>
            <a:r>
              <a:rPr lang="it-IT" dirty="0" smtClean="0"/>
              <a:t>altera </a:t>
            </a:r>
            <a:r>
              <a:rPr lang="it-IT" dirty="0"/>
              <a:t>lo stato di nutrizione materno durante la gestazione;</a:t>
            </a:r>
          </a:p>
          <a:p>
            <a:pPr marL="533400" indent="-273050" algn="just"/>
            <a:r>
              <a:rPr lang="it-IT" dirty="0" smtClean="0"/>
              <a:t>aumenta </a:t>
            </a:r>
            <a:r>
              <a:rPr lang="it-IT" dirty="0"/>
              <a:t>la probabilità di complicanze materne nel corso della gravidanza;</a:t>
            </a:r>
          </a:p>
          <a:p>
            <a:pPr marL="533400" indent="-273050" algn="just"/>
            <a:r>
              <a:rPr lang="it-IT" dirty="0" smtClean="0"/>
              <a:t>provoca </a:t>
            </a:r>
            <a:r>
              <a:rPr lang="it-IT" dirty="0"/>
              <a:t>un ipossiemia (cioè una scarsa concentrazione di ossigeno nel sangue) fetale.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797152"/>
            <a:ext cx="2370969" cy="2060848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871876"/>
            <a:ext cx="2711431" cy="198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45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193</TotalTime>
  <Words>468</Words>
  <Application>Microsoft Office PowerPoint</Application>
  <PresentationFormat>Presentazione su schermo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Loggia</vt:lpstr>
      <vt:lpstr>IL FUMO</vt:lpstr>
      <vt:lpstr>Cos’ è ?</vt:lpstr>
      <vt:lpstr>Come è fatta una sigaretta?</vt:lpstr>
      <vt:lpstr>Effetti benefici</vt:lpstr>
      <vt:lpstr>Effetti dannosi</vt:lpstr>
      <vt:lpstr>Perché si inizia?</vt:lpstr>
      <vt:lpstr>Quando si comincia?</vt:lpstr>
      <vt:lpstr>Non si fuma in gravidanza!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FUMO</dc:title>
  <dc:creator>Danielli DSK</dc:creator>
  <cp:lastModifiedBy>Danielli DSK</cp:lastModifiedBy>
  <cp:revision>21</cp:revision>
  <dcterms:created xsi:type="dcterms:W3CDTF">2013-11-14T14:55:21Z</dcterms:created>
  <dcterms:modified xsi:type="dcterms:W3CDTF">2013-12-16T20:42:18Z</dcterms:modified>
</cp:coreProperties>
</file>