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0" r:id="rId2"/>
    <p:sldId id="281" r:id="rId3"/>
    <p:sldId id="277" r:id="rId4"/>
    <p:sldId id="282" r:id="rId5"/>
    <p:sldId id="271" r:id="rId6"/>
    <p:sldId id="273" r:id="rId7"/>
    <p:sldId id="275" r:id="rId8"/>
    <p:sldId id="278" r:id="rId9"/>
    <p:sldId id="279" r:id="rId10"/>
    <p:sldId id="284" r:id="rId11"/>
    <p:sldId id="283" r:id="rId12"/>
    <p:sldId id="274" r:id="rId13"/>
    <p:sldId id="285" r:id="rId14"/>
    <p:sldId id="276" r:id="rId15"/>
    <p:sldId id="270" r:id="rId1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4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66776-C870-4E37-BD68-C99A8EFA993A}" type="datetimeFigureOut">
              <a:rPr lang="es-CO" smtClean="0"/>
              <a:pPr/>
              <a:t>10/12/2013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B6CFF-B9A1-4931-9308-E5D01A42B827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278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B6CFF-B9A1-4931-9308-E5D01A42B827}" type="slidenum">
              <a:rPr lang="es-CO" smtClean="0"/>
              <a:pPr/>
              <a:t>3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7DB38-1F67-4D9E-B7CB-A3249CC7C9C4}" type="slidenum">
              <a:rPr lang="es-CO" smtClean="0"/>
              <a:pPr/>
              <a:t>5</a:t>
            </a:fld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7DB38-1F67-4D9E-B7CB-A3249CC7C9C4}" type="slidenum">
              <a:rPr lang="es-CO" smtClean="0"/>
              <a:pPr/>
              <a:t>14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FF0-DBFB-4DE1-A9D0-DCA4C52A4E88}" type="datetimeFigureOut">
              <a:rPr lang="es-CO" smtClean="0"/>
              <a:pPr/>
              <a:t>10/12/2013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AB7D-5FA0-4886-AF9D-DA469534935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FF0-DBFB-4DE1-A9D0-DCA4C52A4E88}" type="datetimeFigureOut">
              <a:rPr lang="es-CO" smtClean="0"/>
              <a:pPr/>
              <a:t>10/12/2013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AB7D-5FA0-4886-AF9D-DA469534935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FF0-DBFB-4DE1-A9D0-DCA4C52A4E88}" type="datetimeFigureOut">
              <a:rPr lang="es-CO" smtClean="0"/>
              <a:pPr/>
              <a:t>10/12/2013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AB7D-5FA0-4886-AF9D-DA469534935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FF0-DBFB-4DE1-A9D0-DCA4C52A4E88}" type="datetimeFigureOut">
              <a:rPr lang="es-CO" smtClean="0"/>
              <a:pPr/>
              <a:t>10/12/2013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AB7D-5FA0-4886-AF9D-DA469534935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FF0-DBFB-4DE1-A9D0-DCA4C52A4E88}" type="datetimeFigureOut">
              <a:rPr lang="es-CO" smtClean="0"/>
              <a:pPr/>
              <a:t>10/12/2013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AB7D-5FA0-4886-AF9D-DA469534935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FF0-DBFB-4DE1-A9D0-DCA4C52A4E88}" type="datetimeFigureOut">
              <a:rPr lang="es-CO" smtClean="0"/>
              <a:pPr/>
              <a:t>10/12/2013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AB7D-5FA0-4886-AF9D-DA469534935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FF0-DBFB-4DE1-A9D0-DCA4C52A4E88}" type="datetimeFigureOut">
              <a:rPr lang="es-CO" smtClean="0"/>
              <a:pPr/>
              <a:t>10/12/2013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AB7D-5FA0-4886-AF9D-DA469534935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FF0-DBFB-4DE1-A9D0-DCA4C52A4E88}" type="datetimeFigureOut">
              <a:rPr lang="es-CO" smtClean="0"/>
              <a:pPr/>
              <a:t>10/12/2013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AB7D-5FA0-4886-AF9D-DA469534935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FF0-DBFB-4DE1-A9D0-DCA4C52A4E88}" type="datetimeFigureOut">
              <a:rPr lang="es-CO" smtClean="0"/>
              <a:pPr/>
              <a:t>10/12/2013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AB7D-5FA0-4886-AF9D-DA469534935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FF0-DBFB-4DE1-A9D0-DCA4C52A4E88}" type="datetimeFigureOut">
              <a:rPr lang="es-CO" smtClean="0"/>
              <a:pPr/>
              <a:t>10/12/2013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AB7D-5FA0-4886-AF9D-DA469534935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65FF0-DBFB-4DE1-A9D0-DCA4C52A4E88}" type="datetimeFigureOut">
              <a:rPr lang="es-CO" smtClean="0"/>
              <a:pPr/>
              <a:t>10/12/2013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2AB7D-5FA0-4886-AF9D-DA469534935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65FF0-DBFB-4DE1-A9D0-DCA4C52A4E88}" type="datetimeFigureOut">
              <a:rPr lang="es-CO" smtClean="0"/>
              <a:pPr/>
              <a:t>10/12/2013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2AB7D-5FA0-4886-AF9D-DA4695349357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4071934" y="630787"/>
            <a:ext cx="3929090" cy="1940957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CLASE</a:t>
            </a:r>
          </a:p>
          <a:p>
            <a:pPr algn="ctr"/>
            <a:r>
              <a:rPr lang="es-CO" sz="5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FAMILIAR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214678" y="3286124"/>
            <a:ext cx="5786478" cy="2690098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/>
              <a:t>La siguiente clase contiene escenas de sexo </a:t>
            </a:r>
            <a:r>
              <a:rPr lang="es-CO" sz="2400" b="1" dirty="0"/>
              <a:t>,</a:t>
            </a:r>
            <a:r>
              <a:rPr lang="es-CO" sz="2400" b="1" dirty="0" smtClean="0"/>
              <a:t>violencia, torcidas de ojos, manotazos, escupitajos. </a:t>
            </a:r>
            <a:r>
              <a:rPr lang="es-CO" sz="2400" b="1" dirty="0"/>
              <a:t>S</a:t>
            </a:r>
            <a:r>
              <a:rPr lang="es-CO" sz="2400" b="1" dirty="0" smtClean="0"/>
              <a:t>e recomienda estar acompañado del profesor:</a:t>
            </a:r>
          </a:p>
          <a:p>
            <a:pPr algn="ctr"/>
            <a:r>
              <a:rPr lang="es-CO" sz="2800" b="1" dirty="0" smtClean="0">
                <a:solidFill>
                  <a:srgbClr val="FF0000"/>
                </a:solidFill>
              </a:rPr>
              <a:t>BLADIS DE LA PEÑA MANCERA </a:t>
            </a:r>
          </a:p>
          <a:p>
            <a:pPr algn="ctr"/>
            <a:r>
              <a:rPr lang="es-CO" sz="2800" b="1" dirty="0" smtClean="0">
                <a:solidFill>
                  <a:srgbClr val="FF0000"/>
                </a:solidFill>
              </a:rPr>
              <a:t>Q.F. </a:t>
            </a:r>
          </a:p>
        </p:txBody>
      </p:sp>
      <p:pic>
        <p:nvPicPr>
          <p:cNvPr id="2" name="Picture 2" descr="C:\Users\windows 7\Pictures\ESCUDO IETANSM.jpg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142876" y="2357430"/>
            <a:ext cx="2857488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71406" y="-24"/>
            <a:ext cx="8786842" cy="107154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 smtClean="0">
                <a:solidFill>
                  <a:srgbClr val="FF0000"/>
                </a:solidFill>
                <a:latin typeface="Lucida Calligraphy" pitchFamily="66" charset="0"/>
              </a:rPr>
              <a:t>Quienes  plantearon la ley de conservación de la materia</a:t>
            </a: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+mn-cs"/>
              </a:rPr>
              <a:t>?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Calligraphy" pitchFamily="66" charset="0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00034" y="2143116"/>
            <a:ext cx="636212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s-CO" sz="4400" b="1" dirty="0" smtClean="0">
                <a:solidFill>
                  <a:srgbClr val="FF0000"/>
                </a:solidFill>
              </a:rPr>
              <a:t>Proust  y  Lavoisier</a:t>
            </a:r>
          </a:p>
          <a:p>
            <a:pPr marL="342900" indent="-342900">
              <a:buAutoNum type="alphaUcPeriod"/>
            </a:pPr>
            <a:r>
              <a:rPr lang="es-CO" sz="4400" b="1" dirty="0" smtClean="0">
                <a:solidFill>
                  <a:srgbClr val="FF0000"/>
                </a:solidFill>
              </a:rPr>
              <a:t>Proust  y  Dalton</a:t>
            </a:r>
          </a:p>
          <a:p>
            <a:pPr marL="342900" indent="-342900">
              <a:buAutoNum type="alphaUcPeriod"/>
            </a:pPr>
            <a:r>
              <a:rPr lang="es-CO" sz="4400" b="1" dirty="0" smtClean="0">
                <a:solidFill>
                  <a:srgbClr val="FF0000"/>
                </a:solidFill>
              </a:rPr>
              <a:t>Lavoisier y Dalton</a:t>
            </a:r>
          </a:p>
          <a:p>
            <a:pPr marL="342900" indent="-342900">
              <a:buAutoNum type="alphaUcPeriod"/>
            </a:pPr>
            <a:r>
              <a:rPr lang="es-CO" sz="4400" b="1" dirty="0" smtClean="0">
                <a:solidFill>
                  <a:srgbClr val="FF0000"/>
                </a:solidFill>
              </a:rPr>
              <a:t>Lomonosov y Lavoisier   </a:t>
            </a:r>
          </a:p>
        </p:txBody>
      </p:sp>
      <p:sp>
        <p:nvSpPr>
          <p:cNvPr id="5" name="4 Estrella de 5 puntas"/>
          <p:cNvSpPr/>
          <p:nvPr/>
        </p:nvSpPr>
        <p:spPr>
          <a:xfrm>
            <a:off x="6572264" y="4086236"/>
            <a:ext cx="914400" cy="9144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71406" y="-24"/>
            <a:ext cx="8786842" cy="107154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 smtClean="0">
                <a:solidFill>
                  <a:srgbClr val="FF0000"/>
                </a:solidFill>
                <a:latin typeface="Lucida Calligraphy" pitchFamily="66" charset="0"/>
              </a:rPr>
              <a:t>Qué plantea  la ley de conservación de la materia</a:t>
            </a: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+mn-cs"/>
              </a:rPr>
              <a:t>?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Calligraphy" pitchFamily="66" charset="0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406" y="2143116"/>
            <a:ext cx="907331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s-CO" sz="4400" b="1" dirty="0" smtClean="0">
                <a:solidFill>
                  <a:srgbClr val="FF0000"/>
                </a:solidFill>
              </a:rPr>
              <a:t> La energía no se crea ni se destruye</a:t>
            </a:r>
          </a:p>
          <a:p>
            <a:pPr marL="342900" indent="-342900">
              <a:buAutoNum type="alphaUcPeriod"/>
            </a:pPr>
            <a:r>
              <a:rPr lang="es-CO" sz="4400" b="1" dirty="0" smtClean="0">
                <a:solidFill>
                  <a:srgbClr val="FF0000"/>
                </a:solidFill>
              </a:rPr>
              <a:t> La masa no se crea ni se destruye, </a:t>
            </a:r>
          </a:p>
          <a:p>
            <a:pPr marL="342900" indent="-342900"/>
            <a:r>
              <a:rPr lang="es-CO" sz="4400" b="1" dirty="0" smtClean="0">
                <a:solidFill>
                  <a:srgbClr val="FF0000"/>
                </a:solidFill>
              </a:rPr>
              <a:t>simplemente se transforma.</a:t>
            </a:r>
            <a:endParaRPr lang="es-CO" sz="4800" b="1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es-CO" sz="4800" b="1" dirty="0" smtClean="0">
                <a:solidFill>
                  <a:srgbClr val="FF0000"/>
                </a:solidFill>
              </a:rPr>
              <a:t>C. </a:t>
            </a:r>
            <a:r>
              <a:rPr lang="es-CO" sz="4400" b="1" dirty="0" smtClean="0">
                <a:solidFill>
                  <a:srgbClr val="FF0000"/>
                </a:solidFill>
              </a:rPr>
              <a:t>Cuando se produce una reacción es</a:t>
            </a:r>
          </a:p>
          <a:p>
            <a:pPr marL="342900" indent="-342900"/>
            <a:r>
              <a:rPr lang="es-CO" sz="4400" b="1" dirty="0" smtClean="0">
                <a:solidFill>
                  <a:srgbClr val="FF0000"/>
                </a:solidFill>
              </a:rPr>
              <a:t>posible crear masa</a:t>
            </a:r>
            <a:r>
              <a:rPr lang="es-CO" sz="4000" b="1" dirty="0" smtClean="0">
                <a:solidFill>
                  <a:srgbClr val="FF0000"/>
                </a:solidFill>
              </a:rPr>
              <a:t>.</a:t>
            </a:r>
            <a:endParaRPr lang="es-CO" sz="4800" b="1" dirty="0" smtClean="0">
              <a:solidFill>
                <a:srgbClr val="FF0000"/>
              </a:solidFill>
            </a:endParaRPr>
          </a:p>
        </p:txBody>
      </p:sp>
      <p:sp>
        <p:nvSpPr>
          <p:cNvPr id="5" name="4 Estrella de 5 puntas"/>
          <p:cNvSpPr/>
          <p:nvPr/>
        </p:nvSpPr>
        <p:spPr>
          <a:xfrm>
            <a:off x="6572264" y="3300418"/>
            <a:ext cx="914400" cy="914400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142860"/>
            <a:ext cx="8501122" cy="221457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CO" sz="2800" b="1" dirty="0" smtClean="0">
                <a:solidFill>
                  <a:srgbClr val="FF0000"/>
                </a:solidFill>
                <a:latin typeface="Lucida Calligraphy" pitchFamily="66" charset="0"/>
              </a:rPr>
              <a:t>Comprueba en las siguientes ecuaciones químicas el cumplimiento de la ley de  conservación de la masa: la masa de los reactantes es igual a la masa de los productos.</a:t>
            </a:r>
            <a:endParaRPr lang="es-CO" sz="2800" b="1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14282" y="3000372"/>
          <a:ext cx="8643966" cy="33575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72098"/>
                <a:gridCol w="1714512"/>
                <a:gridCol w="1857356"/>
              </a:tblGrid>
              <a:tr h="954261"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Ecuación</a:t>
                      </a:r>
                      <a:r>
                        <a:rPr lang="es-CO" sz="2400" baseline="0" dirty="0" smtClean="0"/>
                        <a:t>  Química</a:t>
                      </a:r>
                      <a:endParaRPr lang="es-CO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Masa</a:t>
                      </a:r>
                      <a:r>
                        <a:rPr lang="es-CO" sz="2400" baseline="0" dirty="0" smtClean="0"/>
                        <a:t> de los reactantes</a:t>
                      </a:r>
                      <a:endParaRPr lang="es-CO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Masa</a:t>
                      </a:r>
                      <a:r>
                        <a:rPr lang="es-CO" sz="2400" baseline="0" dirty="0" smtClean="0"/>
                        <a:t> de los productos</a:t>
                      </a:r>
                      <a:endParaRPr lang="es-CO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0831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N₂O₅  +  H₂O</a:t>
                      </a:r>
                      <a:r>
                        <a:rPr lang="es-CO" sz="2800" baseline="0" dirty="0" smtClean="0"/>
                        <a:t> → 2HNO₃</a:t>
                      </a:r>
                      <a:endParaRPr lang="es-CO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0831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Zn</a:t>
                      </a:r>
                      <a:r>
                        <a:rPr lang="es-CO" sz="2800" baseline="0" dirty="0" smtClean="0"/>
                        <a:t>  +  HCl  → ZnCl₂   +  H₂</a:t>
                      </a:r>
                      <a:endParaRPr lang="es-CO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0831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H₂  +  F₂  →  2HF</a:t>
                      </a:r>
                      <a:endParaRPr lang="es-CO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0831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4HCl</a:t>
                      </a:r>
                      <a:r>
                        <a:rPr lang="es-CO" sz="2800" baseline="0" dirty="0" smtClean="0"/>
                        <a:t>  +  Sn(OH)₄ → </a:t>
                      </a:r>
                      <a:r>
                        <a:rPr lang="es-CO" sz="2800" baseline="0" dirty="0" err="1" smtClean="0"/>
                        <a:t>SnCl</a:t>
                      </a:r>
                      <a:r>
                        <a:rPr lang="es-CO" sz="2800" baseline="0" dirty="0" smtClean="0"/>
                        <a:t>₄  + 4H₂O</a:t>
                      </a:r>
                      <a:endParaRPr lang="es-CO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5" y="0"/>
            <a:ext cx="292895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-31" y="1714488"/>
            <a:ext cx="9144032" cy="5073729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latin typeface="Lucida Calligraphy" pitchFamily="66" charset="0"/>
              </a:rPr>
              <a:t>Una ecuación  química  balanceada, contiene la </a:t>
            </a:r>
          </a:p>
          <a:p>
            <a:pPr algn="ctr"/>
            <a:r>
              <a:rPr lang="es-CO" sz="2400" dirty="0" smtClean="0">
                <a:latin typeface="Lucida Calligraphy" pitchFamily="66" charset="0"/>
              </a:rPr>
              <a:t>información necesaria para predecir cuál será la cantidad de </a:t>
            </a:r>
          </a:p>
          <a:p>
            <a:pPr algn="ctr"/>
            <a:r>
              <a:rPr lang="es-CO" sz="2400" dirty="0" smtClean="0">
                <a:latin typeface="Lucida Calligraphy" pitchFamily="66" charset="0"/>
              </a:rPr>
              <a:t>reactivo que se  necesita para  preparar una cierta cantidad </a:t>
            </a:r>
          </a:p>
          <a:p>
            <a:pPr algn="ctr"/>
            <a:r>
              <a:rPr lang="es-CO" sz="2400" dirty="0" smtClean="0">
                <a:latin typeface="Lucida Calligraphy" pitchFamily="66" charset="0"/>
              </a:rPr>
              <a:t>de producto, o bien,  cuánto producto se obtiene a partir de cierta</a:t>
            </a:r>
          </a:p>
          <a:p>
            <a:pPr algn="ctr"/>
            <a:r>
              <a:rPr lang="es-CO" sz="2400" dirty="0" smtClean="0">
                <a:latin typeface="Lucida Calligraphy" pitchFamily="66" charset="0"/>
              </a:rPr>
              <a:t> cantidad de reactivo.</a:t>
            </a:r>
          </a:p>
          <a:p>
            <a:pPr algn="ctr"/>
            <a:r>
              <a:rPr lang="es-CO" sz="2400" dirty="0" smtClean="0">
                <a:latin typeface="Lucida Calligraphy" pitchFamily="66" charset="0"/>
              </a:rPr>
              <a:t>Estos cálculos se pueden realizar con las reacciones químicas y</a:t>
            </a:r>
          </a:p>
          <a:p>
            <a:pPr algn="ctr"/>
            <a:r>
              <a:rPr lang="es-CO" sz="2400" dirty="0" smtClean="0">
                <a:latin typeface="Lucida Calligraphy" pitchFamily="66" charset="0"/>
              </a:rPr>
              <a:t>Se basan en las  </a:t>
            </a:r>
            <a:r>
              <a:rPr lang="es-CO" sz="2400" b="1" dirty="0" smtClean="0">
                <a:solidFill>
                  <a:schemeClr val="tx1"/>
                </a:solidFill>
                <a:latin typeface="Lucida Calligraphy" pitchFamily="66" charset="0"/>
              </a:rPr>
              <a:t>l</a:t>
            </a:r>
            <a:r>
              <a:rPr lang="es-CO" sz="2800" b="1" dirty="0" smtClean="0">
                <a:solidFill>
                  <a:schemeClr val="tx1"/>
                </a:solidFill>
                <a:latin typeface="Lucida Calligraphy" pitchFamily="66" charset="0"/>
              </a:rPr>
              <a:t>eyes ponderables.</a:t>
            </a:r>
            <a:endParaRPr lang="es-CO" sz="2400" b="1" dirty="0" smtClean="0">
              <a:solidFill>
                <a:schemeClr val="tx1"/>
              </a:solidFill>
              <a:latin typeface="Lucida Calligraphy" pitchFamily="66" charset="0"/>
            </a:endParaRPr>
          </a:p>
          <a:p>
            <a:pPr algn="ctr"/>
            <a:endParaRPr lang="es-CO" sz="2400" dirty="0" smtClean="0">
              <a:latin typeface="Lucida Calligraphy" pitchFamily="66" charset="0"/>
            </a:endParaRPr>
          </a:p>
        </p:txBody>
      </p:sp>
      <p:sp>
        <p:nvSpPr>
          <p:cNvPr id="6" name="5 Cinta perforada"/>
          <p:cNvSpPr/>
          <p:nvPr/>
        </p:nvSpPr>
        <p:spPr>
          <a:xfrm>
            <a:off x="1928794" y="-24"/>
            <a:ext cx="5072098" cy="1683603"/>
          </a:xfrm>
          <a:prstGeom prst="flowChartPunchedTap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6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CONCLUSIÓN</a:t>
            </a:r>
            <a:endParaRPr lang="es-ES" sz="6000" b="1" cap="none" spc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ara be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5772184" y="-171464"/>
            <a:ext cx="3657600" cy="1600200"/>
          </a:xfrm>
          <a:prstGeom prst="wedgeEllipseCallout">
            <a:avLst>
              <a:gd name="adj1" fmla="val -43750"/>
              <a:gd name="adj2" fmla="val 85218"/>
            </a:avLst>
          </a:prstGeom>
          <a:gradFill rotWithShape="0">
            <a:gsLst>
              <a:gs pos="0">
                <a:srgbClr val="FF6600"/>
              </a:gs>
              <a:gs pos="50000">
                <a:srgbClr val="FF6600">
                  <a:gamma/>
                  <a:shade val="46275"/>
                  <a:invGamma/>
                </a:srgbClr>
              </a:gs>
              <a:gs pos="100000">
                <a:srgbClr val="FF6600"/>
              </a:gs>
            </a:gsLst>
            <a:lin ang="5400000" scaled="1"/>
          </a:gra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AR" sz="2400">
              <a:latin typeface="Times New Roman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15105" y="71414"/>
            <a:ext cx="25431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MX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MUCHAS</a:t>
            </a:r>
          </a:p>
          <a:p>
            <a:pPr algn="ctr"/>
            <a:r>
              <a:rPr lang="es-MX" sz="4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GRACIAS</a:t>
            </a:r>
            <a:endParaRPr lang="es-AR" sz="4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1778178" y="1"/>
            <a:ext cx="736585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OBJETIVO:</a:t>
            </a:r>
            <a:endParaRPr lang="es-CO" sz="44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es-CO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La presente información tiene como objetivo  reflexionar acerca de la aplicación de las </a:t>
            </a:r>
            <a:r>
              <a:rPr lang="es-CO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LEYES  PONDERABLES </a:t>
            </a:r>
            <a:r>
              <a:rPr lang="es-CO" sz="4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en el contexto de algunos procesos biológicos e industriales.</a:t>
            </a:r>
          </a:p>
          <a:p>
            <a:endParaRPr lang="es-CO" sz="32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 rot="-5400000">
            <a:off x="-2524937" y="2524887"/>
            <a:ext cx="6857998" cy="1808187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s-ES_tradnl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_tradn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LEY   DE   LAS   PROPORCIONES</a:t>
            </a:r>
          </a:p>
          <a:p>
            <a:pPr algn="ctr">
              <a:spcBef>
                <a:spcPct val="50000"/>
              </a:spcBef>
            </a:pPr>
            <a:r>
              <a:rPr lang="es-ES_tradn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DEFINIDAS</a:t>
            </a:r>
          </a:p>
          <a:p>
            <a:pPr algn="ctr">
              <a:spcBef>
                <a:spcPct val="50000"/>
              </a:spcBef>
            </a:pPr>
            <a:r>
              <a:rPr lang="es-ES_tradnl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OBJETIVO</a:t>
            </a:r>
          </a:p>
          <a:p>
            <a:pPr algn="ctr">
              <a:spcBef>
                <a:spcPct val="50000"/>
              </a:spcBef>
            </a:pPr>
            <a:endParaRPr lang="es-ES_tradnl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71406" y="-24"/>
            <a:ext cx="8786842" cy="1285884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4000" b="1" dirty="0" smtClean="0">
                <a:solidFill>
                  <a:schemeClr val="bg1"/>
                </a:solidFill>
                <a:latin typeface="Lucida Calligraphy" pitchFamily="66" charset="0"/>
              </a:rPr>
              <a:t>Qué  son  las  </a:t>
            </a:r>
            <a:r>
              <a:rPr lang="es-CO" sz="4000" b="1" dirty="0" smtClean="0">
                <a:solidFill>
                  <a:srgbClr val="FF0000"/>
                </a:solidFill>
                <a:latin typeface="Lucida Calligraphy" pitchFamily="66" charset="0"/>
              </a:rPr>
              <a:t>leyes  Ponderables</a:t>
            </a:r>
            <a:r>
              <a:rPr kumimoji="0" lang="es-CO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cida Calligraphy" pitchFamily="66" charset="0"/>
                <a:ea typeface="+mn-ea"/>
                <a:cs typeface="+mn-cs"/>
              </a:rPr>
              <a:t>?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ucida Calligraphy" pitchFamily="66" charset="0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32" y="1225713"/>
            <a:ext cx="43577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s-CO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Estas leyes reciben el nombre de</a:t>
            </a:r>
          </a:p>
          <a:p>
            <a:pPr marL="342900" indent="-342900" algn="ctr"/>
            <a:r>
              <a:rPr lang="es-C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ponderables</a:t>
            </a:r>
            <a:r>
              <a:rPr lang="es-CO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por referirse al peso de</a:t>
            </a:r>
          </a:p>
          <a:p>
            <a:pPr marL="342900" indent="-342900" algn="ctr"/>
            <a:r>
              <a:rPr lang="es-CO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las sustancias que reaccionan</a:t>
            </a:r>
          </a:p>
          <a:p>
            <a:pPr marL="342900" indent="-342900" algn="ctr"/>
            <a:r>
              <a:rPr lang="es-CO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 son un conjunto de leyes que</a:t>
            </a:r>
          </a:p>
          <a:p>
            <a:pPr marL="342900" indent="-342900" algn="ctr"/>
            <a:r>
              <a:rPr lang="es-CO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tienen como objetivo el estudio del</a:t>
            </a:r>
          </a:p>
          <a:p>
            <a:pPr marL="342900" indent="-342900" algn="ctr"/>
            <a:r>
              <a:rPr lang="es-CO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peso relativo de las sustancias, en una </a:t>
            </a:r>
          </a:p>
          <a:p>
            <a:pPr marL="342900" indent="-342900" algn="ctr"/>
            <a:r>
              <a:rPr lang="es-CO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reacción química, entre dos o más</a:t>
            </a:r>
          </a:p>
          <a:p>
            <a:pPr marL="342900" indent="-342900" algn="ctr"/>
            <a:r>
              <a:rPr lang="es-CO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elementos químicos 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000660" y="1643050"/>
            <a:ext cx="41433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 smtClean="0">
                <a:latin typeface="Arial" pitchFamily="34" charset="0"/>
                <a:cs typeface="Arial" pitchFamily="34" charset="0"/>
              </a:rPr>
              <a:t>Por lo tanto se puede decir que</a:t>
            </a:r>
          </a:p>
          <a:p>
            <a:pPr algn="just"/>
            <a:r>
              <a:rPr lang="es-CO" sz="2400" b="1" dirty="0" smtClean="0">
                <a:latin typeface="Arial" pitchFamily="34" charset="0"/>
                <a:cs typeface="Arial" pitchFamily="34" charset="0"/>
              </a:rPr>
              <a:t>se divide en cuatro (4) importante leyes</a:t>
            </a:r>
          </a:p>
          <a:p>
            <a:pPr algn="just"/>
            <a:r>
              <a:rPr lang="es-CO" sz="2400" b="1" dirty="0" smtClean="0">
                <a:latin typeface="Arial" pitchFamily="34" charset="0"/>
                <a:cs typeface="Arial" pitchFamily="34" charset="0"/>
              </a:rPr>
              <a:t>que son:</a:t>
            </a:r>
          </a:p>
          <a:p>
            <a:pPr marL="342900" indent="-342900" algn="just">
              <a:buAutoNum type="arabicPeriod"/>
            </a:pPr>
            <a:r>
              <a:rPr lang="es-CO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Ley de la conservación de la masa.</a:t>
            </a:r>
          </a:p>
          <a:p>
            <a:pPr marL="342900" indent="-342900" algn="just">
              <a:buAutoNum type="arabicPeriod"/>
            </a:pPr>
            <a:r>
              <a:rPr lang="es-C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Ley de las proporciones definidas.</a:t>
            </a:r>
          </a:p>
          <a:p>
            <a:pPr marL="342900" indent="-342900" algn="just">
              <a:buAutoNum type="arabicPeriod"/>
            </a:pPr>
            <a:r>
              <a:rPr lang="es-C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Ley de las proporciones múltiples.</a:t>
            </a:r>
          </a:p>
          <a:p>
            <a:pPr marL="342900" indent="-342900" algn="just">
              <a:buAutoNum type="arabicPeriod"/>
            </a:pPr>
            <a:r>
              <a:rPr lang="es-CO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Ley de los volúmenes de combinación.</a:t>
            </a:r>
            <a:endParaRPr lang="es-CO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71406" y="5993390"/>
            <a:ext cx="4300694" cy="578882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es-CO" sz="1400" b="1" dirty="0" smtClean="0">
                <a:latin typeface="Arial" pitchFamily="34" charset="0"/>
                <a:cs typeface="Arial" pitchFamily="34" charset="0"/>
              </a:rPr>
              <a:t>Pues bien, vamos a responder algunas de estas</a:t>
            </a:r>
          </a:p>
          <a:p>
            <a:pPr algn="just"/>
            <a:r>
              <a:rPr lang="es-CO" sz="1400" b="1" dirty="0" smtClean="0">
                <a:latin typeface="Arial" pitchFamily="34" charset="0"/>
                <a:cs typeface="Arial" pitchFamily="34" charset="0"/>
              </a:rPr>
              <a:t>Preguntas, aplicando para ello: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7911" y="2643182"/>
            <a:ext cx="4329775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CO" sz="2400" b="1" dirty="0" smtClean="0"/>
              <a:t>¿Qué cantidad de cada reactivo </a:t>
            </a:r>
          </a:p>
          <a:p>
            <a:pPr algn="ctr"/>
            <a:r>
              <a:rPr lang="es-CO" sz="2400" b="1" dirty="0" smtClean="0"/>
              <a:t>debe  emplearse y dejarse </a:t>
            </a:r>
          </a:p>
          <a:p>
            <a:pPr algn="ctr"/>
            <a:r>
              <a:rPr lang="es-CO" sz="2400" b="1" dirty="0" smtClean="0"/>
              <a:t>reaccionar para producir la</a:t>
            </a:r>
          </a:p>
          <a:p>
            <a:pPr algn="ctr"/>
            <a:r>
              <a:rPr lang="es-CO" sz="2400" b="1" dirty="0" smtClean="0"/>
              <a:t> cantidad deseada de  Producto?</a:t>
            </a:r>
          </a:p>
          <a:p>
            <a:pPr algn="ctr"/>
            <a:r>
              <a:rPr lang="es-CO" sz="2400" b="1" dirty="0" smtClean="0"/>
              <a:t>¿Qué ocurre si en el sistema de</a:t>
            </a:r>
          </a:p>
          <a:p>
            <a:pPr algn="ctr"/>
            <a:r>
              <a:rPr lang="es-CO" sz="2400" b="1" dirty="0" smtClean="0"/>
              <a:t>reacción se coloca una cantidad</a:t>
            </a:r>
          </a:p>
          <a:p>
            <a:pPr algn="ctr"/>
            <a:r>
              <a:rPr lang="es-CO" sz="2400" b="1" dirty="0" smtClean="0"/>
              <a:t>mayor de un reactante que del </a:t>
            </a:r>
          </a:p>
          <a:p>
            <a:pPr algn="ctr"/>
            <a:r>
              <a:rPr lang="es-CO" sz="2400" b="1" dirty="0" smtClean="0"/>
              <a:t>otro?</a:t>
            </a:r>
            <a:endParaRPr lang="es-CO" sz="2400" b="1" dirty="0"/>
          </a:p>
        </p:txBody>
      </p:sp>
      <p:sp>
        <p:nvSpPr>
          <p:cNvPr id="6" name="5 Cinta perforada"/>
          <p:cNvSpPr/>
          <p:nvPr/>
        </p:nvSpPr>
        <p:spPr>
          <a:xfrm>
            <a:off x="71406" y="-24"/>
            <a:ext cx="4071966" cy="2397859"/>
          </a:xfrm>
          <a:prstGeom prst="flowChartPunchedTap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CÁLCULOS</a:t>
            </a:r>
          </a:p>
          <a:p>
            <a:pPr algn="ctr"/>
            <a:r>
              <a:rPr lang="es-ES" sz="4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QUÍMICOS</a:t>
            </a:r>
            <a:endParaRPr lang="es-ES" sz="4400" b="1" cap="none" spc="0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0"/>
            <a:ext cx="471487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142860"/>
            <a:ext cx="8501122" cy="114300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FF0000"/>
                </a:solidFill>
                <a:latin typeface="Lucida Calligraphy" pitchFamily="66" charset="0"/>
              </a:rPr>
              <a:t>Cálculos  basados  en  las ecuaciones  químicas</a:t>
            </a:r>
            <a:endParaRPr lang="es-CO" sz="3600" b="1" dirty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37134" y="2357430"/>
            <a:ext cx="779251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CO" sz="2000" dirty="0" smtClean="0">
                <a:latin typeface="Arial" pitchFamily="34" charset="0"/>
                <a:cs typeface="Arial" pitchFamily="34" charset="0"/>
              </a:rPr>
              <a:t>Las relaciones de una ecuación química pueden expresarse como: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14480" y="1500174"/>
            <a:ext cx="62408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2SO</a:t>
            </a:r>
            <a:r>
              <a:rPr lang="es-CO" sz="3600" b="1" dirty="0" smtClean="0">
                <a:solidFill>
                  <a:srgbClr val="FF0000"/>
                </a:solidFill>
                <a:latin typeface="Calibri"/>
                <a:cs typeface="Calibri"/>
              </a:rPr>
              <a:t>₂₍g₎      +   O₂₍g₎     →  2SO₃₍g₎</a:t>
            </a:r>
            <a:endParaRPr lang="es-CO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14282" y="3071810"/>
          <a:ext cx="8643966" cy="36271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881322"/>
                <a:gridCol w="2881322"/>
                <a:gridCol w="28813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CADA</a:t>
                      </a:r>
                      <a:endParaRPr lang="es-CO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PUEDE RELACIONARSE CON</a:t>
                      </a:r>
                      <a:endParaRPr lang="es-CO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/>
                        <a:t>PARA DAR</a:t>
                      </a:r>
                      <a:endParaRPr lang="es-CO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2</a:t>
                      </a:r>
                    </a:p>
                    <a:p>
                      <a:pPr algn="ctr"/>
                      <a:r>
                        <a:rPr lang="es-CO" sz="2400" dirty="0" smtClean="0"/>
                        <a:t> moléculas de SO₂</a:t>
                      </a:r>
                      <a:endParaRPr lang="es-CO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1 molécula</a:t>
                      </a:r>
                    </a:p>
                    <a:p>
                      <a:pPr algn="ctr"/>
                      <a:r>
                        <a:rPr lang="es-CO" sz="2400" dirty="0" smtClean="0"/>
                        <a:t>De O₂</a:t>
                      </a:r>
                      <a:endParaRPr lang="es-CO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2</a:t>
                      </a:r>
                    </a:p>
                    <a:p>
                      <a:pPr algn="ctr"/>
                      <a:r>
                        <a:rPr lang="es-CO" sz="2400" dirty="0" smtClean="0"/>
                        <a:t>Moléculas de SO₃</a:t>
                      </a:r>
                      <a:endParaRPr lang="es-CO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2</a:t>
                      </a:r>
                    </a:p>
                    <a:p>
                      <a:pPr algn="ctr"/>
                      <a:r>
                        <a:rPr lang="es-CO" sz="2400" dirty="0" smtClean="0"/>
                        <a:t> moles de SO₂</a:t>
                      </a:r>
                      <a:endParaRPr lang="es-CO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1 mol</a:t>
                      </a:r>
                    </a:p>
                    <a:p>
                      <a:pPr algn="ctr"/>
                      <a:r>
                        <a:rPr lang="es-CO" sz="2400" dirty="0" smtClean="0"/>
                        <a:t>De O₂</a:t>
                      </a:r>
                      <a:endParaRPr lang="es-CO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2</a:t>
                      </a:r>
                    </a:p>
                    <a:p>
                      <a:pPr algn="ctr"/>
                      <a:r>
                        <a:rPr lang="es-CO" sz="2400" dirty="0" smtClean="0"/>
                        <a:t>Moles de SO₃</a:t>
                      </a:r>
                      <a:endParaRPr lang="es-CO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128</a:t>
                      </a:r>
                      <a:r>
                        <a:rPr lang="es-CO" sz="2400" baseline="0" dirty="0" smtClean="0"/>
                        <a:t> g</a:t>
                      </a:r>
                      <a:r>
                        <a:rPr lang="es-CO" sz="2400" dirty="0" smtClean="0"/>
                        <a:t> de SO₂</a:t>
                      </a:r>
                      <a:endParaRPr lang="es-CO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32</a:t>
                      </a:r>
                      <a:r>
                        <a:rPr lang="es-CO" sz="2400" baseline="0" dirty="0" smtClean="0"/>
                        <a:t> gramos d</a:t>
                      </a:r>
                      <a:r>
                        <a:rPr lang="es-CO" sz="2400" dirty="0" smtClean="0"/>
                        <a:t>e O₂</a:t>
                      </a:r>
                      <a:endParaRPr lang="es-CO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160</a:t>
                      </a:r>
                      <a:r>
                        <a:rPr lang="es-CO" sz="2400" baseline="0" dirty="0" smtClean="0"/>
                        <a:t> gramos</a:t>
                      </a:r>
                      <a:r>
                        <a:rPr lang="es-CO" sz="2400" dirty="0" smtClean="0"/>
                        <a:t> de SO₃</a:t>
                      </a:r>
                      <a:endParaRPr lang="es-CO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2</a:t>
                      </a:r>
                    </a:p>
                    <a:p>
                      <a:pPr algn="ctr"/>
                      <a:r>
                        <a:rPr lang="es-CO" sz="2400" dirty="0" smtClean="0"/>
                        <a:t> Volúmenes de SO₂</a:t>
                      </a:r>
                      <a:endParaRPr lang="es-CO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1 volumen O₂</a:t>
                      </a:r>
                      <a:endParaRPr lang="es-CO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 smtClean="0"/>
                        <a:t>2</a:t>
                      </a:r>
                    </a:p>
                    <a:p>
                      <a:pPr algn="ctr"/>
                      <a:r>
                        <a:rPr lang="es-CO" sz="2400" dirty="0" smtClean="0"/>
                        <a:t>Volúmenes de SO₃</a:t>
                      </a:r>
                      <a:endParaRPr lang="es-CO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inta perforada"/>
          <p:cNvSpPr/>
          <p:nvPr/>
        </p:nvSpPr>
        <p:spPr>
          <a:xfrm>
            <a:off x="500034" y="1142984"/>
            <a:ext cx="8143932" cy="4285536"/>
          </a:xfrm>
          <a:prstGeom prst="flowChartPunchedTap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LEY  DE  CONSERVACIÓN DE LA</a:t>
            </a:r>
          </a:p>
          <a:p>
            <a:pPr algn="ctr"/>
            <a:r>
              <a:rPr lang="es-ES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71438"/>
            <a:ext cx="8786842" cy="107154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CO" sz="2400" b="1" dirty="0" smtClean="0">
                <a:solidFill>
                  <a:srgbClr val="FF0000"/>
                </a:solidFill>
                <a:latin typeface="Lucida Calligraphy" pitchFamily="66" charset="0"/>
              </a:rPr>
              <a:t>Qué significa  la  ley de  </a:t>
            </a:r>
            <a:r>
              <a:rPr lang="es-CO" sz="2400" b="1" dirty="0" smtClean="0">
                <a:solidFill>
                  <a:schemeClr val="bg1"/>
                </a:solidFill>
                <a:latin typeface="Lucida Calligraphy" pitchFamily="66" charset="0"/>
              </a:rPr>
              <a:t>la conservación de la Materia  ó  Ley de Lomonosov - Lavoisier</a:t>
            </a:r>
            <a:endParaRPr lang="es-CO" sz="24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406" y="1285860"/>
            <a:ext cx="8929718" cy="1021556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latin typeface="Lucida Calligraphy" pitchFamily="66" charset="0"/>
                <a:cs typeface="Arial" pitchFamily="34" charset="0"/>
              </a:rPr>
              <a:t>Fue enunciada independientemente por el científico  ruso </a:t>
            </a:r>
            <a:r>
              <a:rPr lang="es-CO" b="1" dirty="0" smtClean="0">
                <a:latin typeface="Lucida Calligraphy" pitchFamily="66" charset="0"/>
                <a:cs typeface="Arial" pitchFamily="34" charset="0"/>
              </a:rPr>
              <a:t>Mijaíl  </a:t>
            </a:r>
          </a:p>
          <a:p>
            <a:pPr algn="ctr"/>
            <a:r>
              <a:rPr lang="es-CO" b="1" dirty="0" smtClean="0">
                <a:latin typeface="Lucida Calligraphy" pitchFamily="66" charset="0"/>
                <a:cs typeface="Arial" pitchFamily="34" charset="0"/>
              </a:rPr>
              <a:t>Vasilievich Lomonosov</a:t>
            </a:r>
            <a:r>
              <a:rPr lang="es-CO" dirty="0" smtClean="0">
                <a:latin typeface="Lucida Calligraphy" pitchFamily="66" charset="0"/>
                <a:cs typeface="Arial" pitchFamily="34" charset="0"/>
              </a:rPr>
              <a:t> , en 1745 y por el francés </a:t>
            </a:r>
            <a:r>
              <a:rPr lang="es-CO" b="1" dirty="0" smtClean="0">
                <a:latin typeface="Lucida Calligraphy" pitchFamily="66" charset="0"/>
                <a:cs typeface="Arial" pitchFamily="34" charset="0"/>
              </a:rPr>
              <a:t>Antoine Laurent </a:t>
            </a:r>
          </a:p>
          <a:p>
            <a:pPr algn="ctr"/>
            <a:r>
              <a:rPr lang="es-CO" b="1" dirty="0" smtClean="0">
                <a:latin typeface="Lucida Calligraphy" pitchFamily="66" charset="0"/>
                <a:cs typeface="Arial" pitchFamily="34" charset="0"/>
              </a:rPr>
              <a:t>Lavoisier  </a:t>
            </a:r>
            <a:r>
              <a:rPr lang="es-CO" dirty="0" smtClean="0">
                <a:latin typeface="Lucida Calligraphy" pitchFamily="66" charset="0"/>
                <a:cs typeface="Arial" pitchFamily="34" charset="0"/>
              </a:rPr>
              <a:t>en 1785</a:t>
            </a:r>
            <a:endParaRPr lang="es-CO" b="1" dirty="0" smtClean="0"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85720" y="5429264"/>
            <a:ext cx="8557364" cy="12258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CO" sz="1600" dirty="0" smtClean="0">
                <a:latin typeface="Lucida Calligraphy" pitchFamily="66" charset="0"/>
                <a:cs typeface="Arial" pitchFamily="34" charset="0"/>
              </a:rPr>
              <a:t>Es una de las </a:t>
            </a:r>
            <a:r>
              <a:rPr lang="es-CO" sz="1600" b="1" dirty="0" smtClean="0">
                <a:latin typeface="Lucida Calligraphy" pitchFamily="66" charset="0"/>
                <a:cs typeface="Arial" pitchFamily="34" charset="0"/>
              </a:rPr>
              <a:t>leyes  fundamentales </a:t>
            </a:r>
            <a:r>
              <a:rPr lang="es-CO" sz="1600" dirty="0" smtClean="0">
                <a:latin typeface="Lucida Calligraphy" pitchFamily="66" charset="0"/>
                <a:cs typeface="Arial" pitchFamily="34" charset="0"/>
              </a:rPr>
              <a:t> en  todas las ciencias naturales,</a:t>
            </a:r>
          </a:p>
          <a:p>
            <a:pPr algn="ctr"/>
            <a:r>
              <a:rPr lang="es-CO" sz="1600" dirty="0" smtClean="0">
                <a:latin typeface="Lucida Calligraphy" pitchFamily="66" charset="0"/>
                <a:cs typeface="Arial" pitchFamily="34" charset="0"/>
              </a:rPr>
              <a:t>Se puede enunciar como: “en una reacción química ordinaria, </a:t>
            </a:r>
          </a:p>
          <a:p>
            <a:pPr algn="ctr"/>
            <a:r>
              <a:rPr lang="es-CO" sz="1600" dirty="0" smtClean="0">
                <a:latin typeface="Lucida Calligraphy" pitchFamily="66" charset="0"/>
                <a:cs typeface="Arial" pitchFamily="34" charset="0"/>
              </a:rPr>
              <a:t>la masa permanece constante , es decir, la masa consumida de los reactivos </a:t>
            </a:r>
          </a:p>
          <a:p>
            <a:pPr algn="ctr"/>
            <a:r>
              <a:rPr lang="es-CO" sz="1600" dirty="0" smtClean="0">
                <a:latin typeface="Lucida Calligraphy" pitchFamily="66" charset="0"/>
                <a:cs typeface="Arial" pitchFamily="34" charset="0"/>
              </a:rPr>
              <a:t>es igual a la masa obtenida de los productos”.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428868"/>
            <a:ext cx="2214578" cy="285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0172" y="2428868"/>
            <a:ext cx="27051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-24"/>
            <a:ext cx="8786842" cy="1071546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s-CO" sz="3200" b="1" dirty="0" smtClean="0">
                <a:solidFill>
                  <a:srgbClr val="FF0000"/>
                </a:solidFill>
                <a:latin typeface="Lucida Calligraphy" pitchFamily="66" charset="0"/>
              </a:rPr>
              <a:t>Para que tipo de compuestos  aplica esta ley?</a:t>
            </a:r>
            <a:endParaRPr lang="es-CO" sz="32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-32" y="5214950"/>
            <a:ext cx="9144032" cy="1464231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chemeClr val="bg1"/>
                </a:solidFill>
                <a:latin typeface="Lucida Calligraphy" pitchFamily="66" charset="0"/>
                <a:cs typeface="Arial" pitchFamily="34" charset="0"/>
              </a:rPr>
              <a:t>Una salvedad que hay que tener en cuenta, es la existencia</a:t>
            </a:r>
          </a:p>
          <a:p>
            <a:pPr algn="ctr"/>
            <a:r>
              <a:rPr lang="es-CO" sz="2000" dirty="0" smtClean="0">
                <a:solidFill>
                  <a:schemeClr val="bg1"/>
                </a:solidFill>
                <a:latin typeface="Lucida Calligraphy" pitchFamily="66" charset="0"/>
                <a:cs typeface="Arial" pitchFamily="34" charset="0"/>
              </a:rPr>
              <a:t>de las </a:t>
            </a:r>
            <a:r>
              <a:rPr lang="es-CO" sz="2000" b="1" dirty="0" smtClean="0">
                <a:solidFill>
                  <a:schemeClr val="bg1"/>
                </a:solidFill>
                <a:latin typeface="Lucida Calligraphy" pitchFamily="66" charset="0"/>
                <a:cs typeface="Arial" pitchFamily="34" charset="0"/>
              </a:rPr>
              <a:t>reacciones nucleares</a:t>
            </a:r>
            <a:r>
              <a:rPr lang="es-CO" sz="2000" dirty="0" smtClean="0">
                <a:solidFill>
                  <a:schemeClr val="bg1"/>
                </a:solidFill>
                <a:latin typeface="Lucida Calligraphy" pitchFamily="66" charset="0"/>
                <a:cs typeface="Arial" pitchFamily="34" charset="0"/>
              </a:rPr>
              <a:t>, en las que la masa si se modifica</a:t>
            </a:r>
          </a:p>
          <a:p>
            <a:pPr algn="ctr"/>
            <a:r>
              <a:rPr lang="es-CO" sz="2000" dirty="0" smtClean="0">
                <a:solidFill>
                  <a:schemeClr val="bg1"/>
                </a:solidFill>
                <a:latin typeface="Lucida Calligraphy" pitchFamily="66" charset="0"/>
                <a:cs typeface="Arial" pitchFamily="34" charset="0"/>
              </a:rPr>
              <a:t>de forma sutil, en estos casos, en la suma de masas hay que</a:t>
            </a:r>
          </a:p>
          <a:p>
            <a:pPr algn="ctr"/>
            <a:r>
              <a:rPr lang="es-CO" sz="2000" dirty="0" smtClean="0">
                <a:solidFill>
                  <a:schemeClr val="bg1"/>
                </a:solidFill>
                <a:latin typeface="Lucida Calligraphy" pitchFamily="66" charset="0"/>
                <a:cs typeface="Arial" pitchFamily="34" charset="0"/>
              </a:rPr>
              <a:t>tener en cuenta  la equivalencia entre</a:t>
            </a:r>
            <a:r>
              <a:rPr lang="es-CO" sz="2000" b="1" dirty="0" smtClean="0">
                <a:solidFill>
                  <a:schemeClr val="bg1"/>
                </a:solidFill>
                <a:latin typeface="Lucida Calligraphy" pitchFamily="66" charset="0"/>
                <a:cs typeface="Arial" pitchFamily="34" charset="0"/>
              </a:rPr>
              <a:t> masa y energía</a:t>
            </a:r>
            <a:endParaRPr lang="es-CO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689</Words>
  <Application>Microsoft Office PowerPoint</Application>
  <PresentationFormat>Presentación en pantalla (4:3)</PresentationFormat>
  <Paragraphs>112</Paragraphs>
  <Slides>15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Cálculos  basados  en  las ecuaciones  químicas</vt:lpstr>
      <vt:lpstr>Presentación de PowerPoint</vt:lpstr>
      <vt:lpstr>Qué significa  la  ley de  la conservación de la Materia  ó  Ley de Lomonosov - Lavoisier</vt:lpstr>
      <vt:lpstr>Para que tipo de compuestos  aplica esta ley?</vt:lpstr>
      <vt:lpstr>Presentación de PowerPoint</vt:lpstr>
      <vt:lpstr>Presentación de PowerPoint</vt:lpstr>
      <vt:lpstr>Comprueba en las siguientes ecuaciones químicas el cumplimiento de la ley de  conservación de la masa: la masa de los reactantes es igual a la masa de los productos.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7</dc:creator>
  <cp:lastModifiedBy>marco</cp:lastModifiedBy>
  <cp:revision>20</cp:revision>
  <dcterms:created xsi:type="dcterms:W3CDTF">2013-04-08T01:18:13Z</dcterms:created>
  <dcterms:modified xsi:type="dcterms:W3CDTF">2013-12-10T12:18:20Z</dcterms:modified>
</cp:coreProperties>
</file>