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7" r:id="rId9"/>
    <p:sldId id="266" r:id="rId10"/>
    <p:sldId id="264" r:id="rId11"/>
    <p:sldId id="265" r:id="rId12"/>
    <p:sldId id="268" r:id="rId13"/>
    <p:sldId id="269" r:id="rId14"/>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04" autoAdjust="0"/>
    <p:restoredTop sz="86409" autoAdjust="0"/>
  </p:normalViewPr>
  <p:slideViewPr>
    <p:cSldViewPr>
      <p:cViewPr varScale="1">
        <p:scale>
          <a:sx n="68" d="100"/>
          <a:sy n="68" d="100"/>
        </p:scale>
        <p:origin x="1566" y="66"/>
      </p:cViewPr>
      <p:guideLst>
        <p:guide orient="horz" pos="2160"/>
        <p:guide pos="2880"/>
      </p:guideLst>
    </p:cSldViewPr>
  </p:slideViewPr>
  <p:outlineViewPr>
    <p:cViewPr>
      <p:scale>
        <a:sx n="33" d="100"/>
        <a:sy n="33" d="100"/>
      </p:scale>
      <p:origin x="228" y="2799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1017E03F-5988-41E8-8B87-714C6BF1CAA8}" type="datetimeFigureOut">
              <a:rPr lang="es-CL" smtClean="0"/>
              <a:pPr/>
              <a:t>12-06-2013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9E4A10D-EA65-48CA-B520-92F49E050DD1}"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1017E03F-5988-41E8-8B87-714C6BF1CAA8}" type="datetimeFigureOut">
              <a:rPr lang="es-CL" smtClean="0"/>
              <a:pPr/>
              <a:t>12-06-2013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9E4A10D-EA65-48CA-B520-92F49E050DD1}"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1017E03F-5988-41E8-8B87-714C6BF1CAA8}" type="datetimeFigureOut">
              <a:rPr lang="es-CL" smtClean="0"/>
              <a:pPr/>
              <a:t>12-06-2013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9E4A10D-EA65-48CA-B520-92F49E050DD1}"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1017E03F-5988-41E8-8B87-714C6BF1CAA8}" type="datetimeFigureOut">
              <a:rPr lang="es-CL" smtClean="0"/>
              <a:pPr/>
              <a:t>12-06-2013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9E4A10D-EA65-48CA-B520-92F49E050DD1}"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017E03F-5988-41E8-8B87-714C6BF1CAA8}" type="datetimeFigureOut">
              <a:rPr lang="es-CL" smtClean="0"/>
              <a:pPr/>
              <a:t>12-06-2013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9E4A10D-EA65-48CA-B520-92F49E050DD1}"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1017E03F-5988-41E8-8B87-714C6BF1CAA8}" type="datetimeFigureOut">
              <a:rPr lang="es-CL" smtClean="0"/>
              <a:pPr/>
              <a:t>12-06-2013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9E4A10D-EA65-48CA-B520-92F49E050DD1}"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1017E03F-5988-41E8-8B87-714C6BF1CAA8}" type="datetimeFigureOut">
              <a:rPr lang="es-CL" smtClean="0"/>
              <a:pPr/>
              <a:t>12-06-2013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69E4A10D-EA65-48CA-B520-92F49E050DD1}"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1017E03F-5988-41E8-8B87-714C6BF1CAA8}" type="datetimeFigureOut">
              <a:rPr lang="es-CL" smtClean="0"/>
              <a:pPr/>
              <a:t>12-06-2013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69E4A10D-EA65-48CA-B520-92F49E050DD1}"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017E03F-5988-41E8-8B87-714C6BF1CAA8}" type="datetimeFigureOut">
              <a:rPr lang="es-CL" smtClean="0"/>
              <a:pPr/>
              <a:t>12-06-2013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69E4A10D-EA65-48CA-B520-92F49E050DD1}"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017E03F-5988-41E8-8B87-714C6BF1CAA8}" type="datetimeFigureOut">
              <a:rPr lang="es-CL" smtClean="0"/>
              <a:pPr/>
              <a:t>12-06-2013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9E4A10D-EA65-48CA-B520-92F49E050DD1}"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017E03F-5988-41E8-8B87-714C6BF1CAA8}" type="datetimeFigureOut">
              <a:rPr lang="es-CL" smtClean="0"/>
              <a:pPr/>
              <a:t>12-06-2013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9E4A10D-EA65-48CA-B520-92F49E050DD1}"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17E03F-5988-41E8-8B87-714C6BF1CAA8}" type="datetimeFigureOut">
              <a:rPr lang="es-CL" smtClean="0"/>
              <a:pPr/>
              <a:t>12-06-2013</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4A10D-EA65-48CA-B520-92F49E050DD1}"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upload.wikimedia.org/wikipedia/commons/1/1b/Stromatolites_in_Sharkbay.jpg" TargetMode="Externa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upload.wikimedia.org/wikipedia/commons/4/46/RT8-4.jpg"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youtube.com/watch?v=k4TegaGjrcU" TargetMode="Externa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1214422"/>
            <a:ext cx="7772400" cy="1470025"/>
          </a:xfrm>
          <a:ln>
            <a:solidFill>
              <a:srgbClr val="FFC000"/>
            </a:solidFill>
          </a:ln>
        </p:spPr>
        <p:txBody>
          <a:bodyPr>
            <a:normAutofit/>
          </a:bodyPr>
          <a:lstStyle/>
          <a:p>
            <a:r>
              <a:rPr lang="es-CL" sz="7200" dirty="0" err="1" smtClean="0">
                <a:solidFill>
                  <a:srgbClr val="FF0000"/>
                </a:solidFill>
                <a:latin typeface="Colonna MT" pitchFamily="82" charset="0"/>
              </a:rPr>
              <a:t>Archeobacterias</a:t>
            </a:r>
            <a:endParaRPr lang="es-CL" sz="7200" dirty="0">
              <a:solidFill>
                <a:srgbClr val="FF0000"/>
              </a:solidFill>
              <a:latin typeface="Colonna MT" pitchFamily="82" charset="0"/>
            </a:endParaRPr>
          </a:p>
        </p:txBody>
      </p:sp>
      <p:pic>
        <p:nvPicPr>
          <p:cNvPr id="15364" name="Picture 4" descr="http://www.emc.maricopa.edu/faculty/farabee/BIOBK/84150f.jpg"/>
          <p:cNvPicPr>
            <a:picLocks noChangeAspect="1" noChangeArrowheads="1"/>
          </p:cNvPicPr>
          <p:nvPr/>
        </p:nvPicPr>
        <p:blipFill>
          <a:blip r:embed="rId2" cstate="print"/>
          <a:srcRect/>
          <a:stretch>
            <a:fillRect/>
          </a:stretch>
        </p:blipFill>
        <p:spPr bwMode="auto">
          <a:xfrm>
            <a:off x="428596" y="4143380"/>
            <a:ext cx="3155145" cy="2524116"/>
          </a:xfrm>
          <a:prstGeom prst="rect">
            <a:avLst/>
          </a:prstGeom>
          <a:noFill/>
        </p:spPr>
      </p:pic>
      <p:sp>
        <p:nvSpPr>
          <p:cNvPr id="5" name="4 Subtítulo"/>
          <p:cNvSpPr>
            <a:spLocks noGrp="1"/>
          </p:cNvSpPr>
          <p:nvPr>
            <p:ph type="subTitle" idx="1"/>
          </p:nvPr>
        </p:nvSpPr>
        <p:spPr/>
        <p:txBody>
          <a:bodyPr/>
          <a:lstStyle/>
          <a:p>
            <a:endParaRPr lang="es-C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solidFill>
                  <a:srgbClr val="FFFF00"/>
                </a:solidFill>
                <a:latin typeface="Cambria" pitchFamily="18" charset="0"/>
              </a:rPr>
              <a:t>Estromatolitos</a:t>
            </a:r>
            <a:endParaRPr lang="es-CL" dirty="0">
              <a:solidFill>
                <a:srgbClr val="FFFF00"/>
              </a:solidFill>
              <a:latin typeface="Cambria" pitchFamily="18" charset="0"/>
            </a:endParaRPr>
          </a:p>
        </p:txBody>
      </p:sp>
      <p:sp>
        <p:nvSpPr>
          <p:cNvPr id="3" name="2 Marcador de contenido"/>
          <p:cNvSpPr>
            <a:spLocks noGrp="1"/>
          </p:cNvSpPr>
          <p:nvPr>
            <p:ph idx="1"/>
          </p:nvPr>
        </p:nvSpPr>
        <p:spPr>
          <a:ln>
            <a:solidFill>
              <a:srgbClr val="FFFF00"/>
            </a:solidFill>
          </a:ln>
        </p:spPr>
        <p:txBody>
          <a:bodyPr>
            <a:normAutofit fontScale="85000" lnSpcReduction="10000"/>
          </a:bodyPr>
          <a:lstStyle/>
          <a:p>
            <a:r>
              <a:rPr lang="es-CL" dirty="0" smtClean="0"/>
              <a:t>Los estromatolitos o </a:t>
            </a:r>
            <a:r>
              <a:rPr lang="es-CL" i="1" dirty="0" smtClean="0"/>
              <a:t>camas de piedra</a:t>
            </a:r>
            <a:r>
              <a:rPr lang="es-CL" dirty="0" smtClean="0"/>
              <a:t> son fruto de células que se agrupan en colonias formando rocas sedimentarias. Las células fosilizadas más numerosas se encontraron en tales rocas formadas al borde de mares cálidos. Al examinarlos en corte, al microscopio, se distinguen muchas capas superpuestas en finas láminas apiladas unas sobre otras en las que sólo la capa superficial contiene organismos vivos. Estas rocas son pues el resultado de la unión de minúsculos seres unicelulares, cianobacterias, que viven en mares cálidos y en aguas poco profundas.</a:t>
            </a:r>
            <a:endParaRPr lang="es-CL" dirty="0"/>
          </a:p>
        </p:txBody>
      </p:sp>
      <p:pic>
        <p:nvPicPr>
          <p:cNvPr id="1028" name="Picture 4" descr="Archivo:Stromatolites in Sharkbay.jpg">
            <a:hlinkClick r:id="rId2"/>
          </p:cNvPr>
          <p:cNvPicPr>
            <a:picLocks noChangeAspect="1" noChangeArrowheads="1"/>
          </p:cNvPicPr>
          <p:nvPr/>
        </p:nvPicPr>
        <p:blipFill>
          <a:blip r:embed="rId3" cstate="print"/>
          <a:srcRect/>
          <a:stretch>
            <a:fillRect/>
          </a:stretch>
        </p:blipFill>
        <p:spPr bwMode="auto">
          <a:xfrm>
            <a:off x="6500794" y="-214338"/>
            <a:ext cx="2643206" cy="1719232"/>
          </a:xfrm>
          <a:prstGeom prst="rect">
            <a:avLst/>
          </a:prstGeom>
          <a:noFill/>
        </p:spPr>
      </p:pic>
      <p:pic>
        <p:nvPicPr>
          <p:cNvPr id="1030" name="Picture 6" descr="http://upload.wikimedia.org/wikipedia/commons/c/c0/Stromatolites.jpg"/>
          <p:cNvPicPr>
            <a:picLocks noChangeAspect="1" noChangeArrowheads="1"/>
          </p:cNvPicPr>
          <p:nvPr/>
        </p:nvPicPr>
        <p:blipFill>
          <a:blip r:embed="rId4" cstate="print"/>
          <a:srcRect/>
          <a:stretch>
            <a:fillRect/>
          </a:stretch>
        </p:blipFill>
        <p:spPr bwMode="auto">
          <a:xfrm>
            <a:off x="214282" y="0"/>
            <a:ext cx="2143108" cy="144562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Consecuencias</a:t>
            </a:r>
            <a:endParaRPr lang="es-CL" dirty="0"/>
          </a:p>
        </p:txBody>
      </p:sp>
      <p:sp>
        <p:nvSpPr>
          <p:cNvPr id="3" name="Marcador de contenido 2"/>
          <p:cNvSpPr>
            <a:spLocks noGrp="1"/>
          </p:cNvSpPr>
          <p:nvPr>
            <p:ph idx="1"/>
          </p:nvPr>
        </p:nvSpPr>
        <p:spPr/>
        <p:txBody>
          <a:bodyPr>
            <a:normAutofit fontScale="92500"/>
          </a:bodyPr>
          <a:lstStyle/>
          <a:p>
            <a:r>
              <a:rPr lang="es-CL" dirty="0"/>
              <a:t>Hace unos 3500 millones de años, cuando en los océanos ya existían millones de células vivas, aparecieron los estromatolitos y hace entre 2500 y 1000 millones de años, los arrecifes de estromatolitos estaban ampliamente expandidos y produciendo oxígeno de forma masiva, lo que fue causa de la primera extinción en masa del planeta y provocó un cambio drástico en la atmósfera terrestre, notable hasta nuestros días.</a:t>
            </a:r>
          </a:p>
        </p:txBody>
      </p:sp>
    </p:spTree>
    <p:extLst>
      <p:ext uri="{BB962C8B-B14F-4D97-AF65-F5344CB8AC3E}">
        <p14:creationId xmlns:p14="http://schemas.microsoft.com/office/powerpoint/2010/main" val="37672954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indioses.org/cienciaorigenes/IBE-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988840"/>
            <a:ext cx="8944152" cy="432048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title"/>
          </p:nvPr>
        </p:nvSpPr>
        <p:spPr/>
        <p:txBody>
          <a:bodyPr/>
          <a:lstStyle/>
          <a:p>
            <a:r>
              <a:rPr lang="es-CL" dirty="0" smtClean="0"/>
              <a:t>De Procarionte a Eucarionte</a:t>
            </a:r>
            <a:endParaRPr lang="es-CL" dirty="0"/>
          </a:p>
        </p:txBody>
      </p:sp>
    </p:spTree>
    <p:extLst>
      <p:ext uri="{BB962C8B-B14F-4D97-AF65-F5344CB8AC3E}">
        <p14:creationId xmlns:p14="http://schemas.microsoft.com/office/powerpoint/2010/main" val="135756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pic>
        <p:nvPicPr>
          <p:cNvPr id="3" name="Imagen 2"/>
          <p:cNvPicPr>
            <a:picLocks noChangeAspect="1"/>
          </p:cNvPicPr>
          <p:nvPr/>
        </p:nvPicPr>
        <p:blipFill>
          <a:blip r:embed="rId2"/>
          <a:stretch>
            <a:fillRect/>
          </a:stretch>
        </p:blipFill>
        <p:spPr>
          <a:xfrm>
            <a:off x="827584" y="1628800"/>
            <a:ext cx="6984776" cy="4542510"/>
          </a:xfrm>
          <a:prstGeom prst="rect">
            <a:avLst/>
          </a:prstGeom>
        </p:spPr>
      </p:pic>
    </p:spTree>
    <p:extLst>
      <p:ext uri="{BB962C8B-B14F-4D97-AF65-F5344CB8AC3E}">
        <p14:creationId xmlns:p14="http://schemas.microsoft.com/office/powerpoint/2010/main" val="3818671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solidFill>
                  <a:srgbClr val="FFFF00"/>
                </a:solidFill>
                <a:latin typeface="Cambria" pitchFamily="18" charset="0"/>
              </a:rPr>
              <a:t>Archeobacterias</a:t>
            </a:r>
            <a:endParaRPr lang="es-CL" dirty="0">
              <a:solidFill>
                <a:srgbClr val="FFFF00"/>
              </a:solidFill>
              <a:latin typeface="Cambria" pitchFamily="18" charset="0"/>
            </a:endParaRPr>
          </a:p>
        </p:txBody>
      </p:sp>
      <p:sp>
        <p:nvSpPr>
          <p:cNvPr id="3" name="2 Marcador de contenido"/>
          <p:cNvSpPr>
            <a:spLocks noGrp="1"/>
          </p:cNvSpPr>
          <p:nvPr>
            <p:ph idx="1"/>
          </p:nvPr>
        </p:nvSpPr>
        <p:spPr>
          <a:xfrm>
            <a:off x="457200" y="1600201"/>
            <a:ext cx="8229600" cy="2971808"/>
          </a:xfrm>
        </p:spPr>
        <p:txBody>
          <a:bodyPr/>
          <a:lstStyle/>
          <a:p>
            <a:r>
              <a:rPr lang="es-CL" dirty="0" smtClean="0"/>
              <a:t>No poseen paredes celulares con  peptidoglicanos. </a:t>
            </a:r>
          </a:p>
          <a:p>
            <a:r>
              <a:rPr lang="es-CL" dirty="0" smtClean="0"/>
              <a:t>Poseen secuencias únicas en su ARN.</a:t>
            </a:r>
          </a:p>
          <a:p>
            <a:r>
              <a:rPr lang="es-CL" dirty="0" smtClean="0"/>
              <a:t>Algunas de ella poseen esteroles en su membrana celular.</a:t>
            </a:r>
            <a:endParaRPr lang="es-CL" dirty="0"/>
          </a:p>
        </p:txBody>
      </p:sp>
      <p:pic>
        <p:nvPicPr>
          <p:cNvPr id="4098" name="Picture 2" descr="http://www.williamsclass.com/SeventhScienceWork/ImagesCells/prokaryote.gif"/>
          <p:cNvPicPr>
            <a:picLocks noChangeAspect="1" noChangeArrowheads="1"/>
          </p:cNvPicPr>
          <p:nvPr/>
        </p:nvPicPr>
        <p:blipFill>
          <a:blip r:embed="rId2" cstate="print"/>
          <a:srcRect/>
          <a:stretch>
            <a:fillRect/>
          </a:stretch>
        </p:blipFill>
        <p:spPr bwMode="auto">
          <a:xfrm>
            <a:off x="5357818" y="3929066"/>
            <a:ext cx="3057525" cy="264795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solidFill>
                  <a:srgbClr val="FFFF00"/>
                </a:solidFill>
                <a:latin typeface="Cambria" pitchFamily="18" charset="0"/>
              </a:rPr>
              <a:t>Metanogénicas</a:t>
            </a:r>
            <a:endParaRPr lang="es-CL" dirty="0">
              <a:solidFill>
                <a:srgbClr val="FFFF00"/>
              </a:solidFill>
              <a:latin typeface="Cambria" pitchFamily="18" charset="0"/>
            </a:endParaRPr>
          </a:p>
        </p:txBody>
      </p:sp>
      <p:sp>
        <p:nvSpPr>
          <p:cNvPr id="3" name="2 Marcador de contenido"/>
          <p:cNvSpPr>
            <a:spLocks noGrp="1"/>
          </p:cNvSpPr>
          <p:nvPr>
            <p:ph idx="1"/>
          </p:nvPr>
        </p:nvSpPr>
        <p:spPr>
          <a:xfrm>
            <a:off x="457200" y="1600201"/>
            <a:ext cx="8229600" cy="1828800"/>
          </a:xfrm>
          <a:ln>
            <a:solidFill>
              <a:srgbClr val="FFC000"/>
            </a:solidFill>
          </a:ln>
        </p:spPr>
        <p:txBody>
          <a:bodyPr/>
          <a:lstStyle/>
          <a:p>
            <a:r>
              <a:rPr lang="es-CL" dirty="0" smtClean="0"/>
              <a:t>Son generadoras de metano</a:t>
            </a:r>
          </a:p>
          <a:p>
            <a:r>
              <a:rPr lang="es-CL" dirty="0" smtClean="0"/>
              <a:t>Crecen en condiciones anaeróbicas oxidando el Hidrogeno.</a:t>
            </a:r>
            <a:endParaRPr lang="es-CL" dirty="0"/>
          </a:p>
        </p:txBody>
      </p:sp>
      <p:sp>
        <p:nvSpPr>
          <p:cNvPr id="3074" name="AutoShape 2" descr="http://www.biologia.edu.ar/bacterias/figbac/Methanococcus.jpe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CL"/>
          </a:p>
        </p:txBody>
      </p:sp>
      <p:pic>
        <p:nvPicPr>
          <p:cNvPr id="3076" name="Picture 4" descr="http://www.biologia.edu.ar/bacterias/figbac/Methanococcus.jpeg"/>
          <p:cNvPicPr>
            <a:picLocks noChangeAspect="1" noChangeArrowheads="1"/>
          </p:cNvPicPr>
          <p:nvPr/>
        </p:nvPicPr>
        <p:blipFill>
          <a:blip r:embed="rId2" cstate="print"/>
          <a:srcRect/>
          <a:stretch>
            <a:fillRect/>
          </a:stretch>
        </p:blipFill>
        <p:spPr bwMode="auto">
          <a:xfrm>
            <a:off x="5143504" y="3429000"/>
            <a:ext cx="3357586" cy="2617130"/>
          </a:xfrm>
          <a:prstGeom prst="rect">
            <a:avLst/>
          </a:prstGeom>
          <a:noFill/>
        </p:spPr>
      </p:pic>
      <p:pic>
        <p:nvPicPr>
          <p:cNvPr id="3078" name="Picture 6" descr="http://www.latinoseguridad.com/LatinoSeguridad/Fenat/arqueas.jpg"/>
          <p:cNvPicPr>
            <a:picLocks noChangeAspect="1" noChangeArrowheads="1"/>
          </p:cNvPicPr>
          <p:nvPr/>
        </p:nvPicPr>
        <p:blipFill>
          <a:blip r:embed="rId3" cstate="print"/>
          <a:srcRect/>
          <a:stretch>
            <a:fillRect/>
          </a:stretch>
        </p:blipFill>
        <p:spPr bwMode="auto">
          <a:xfrm>
            <a:off x="928662" y="3571876"/>
            <a:ext cx="3276611" cy="228600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solidFill>
                  <a:srgbClr val="FFFF00"/>
                </a:solidFill>
                <a:latin typeface="Cambria" pitchFamily="18" charset="0"/>
              </a:rPr>
              <a:t>Termófilas</a:t>
            </a:r>
            <a:endParaRPr lang="es-CL" dirty="0">
              <a:solidFill>
                <a:srgbClr val="FFFF00"/>
              </a:solidFill>
              <a:latin typeface="Cambria" pitchFamily="18" charset="0"/>
            </a:endParaRPr>
          </a:p>
        </p:txBody>
      </p:sp>
      <p:sp>
        <p:nvSpPr>
          <p:cNvPr id="3" name="2 Marcador de contenido"/>
          <p:cNvSpPr>
            <a:spLocks noGrp="1"/>
          </p:cNvSpPr>
          <p:nvPr>
            <p:ph idx="1"/>
          </p:nvPr>
        </p:nvSpPr>
        <p:spPr>
          <a:xfrm>
            <a:off x="457200" y="1600201"/>
            <a:ext cx="8229600" cy="1614486"/>
          </a:xfrm>
          <a:noFill/>
          <a:ln>
            <a:solidFill>
              <a:srgbClr val="FFC000"/>
            </a:solidFill>
          </a:ln>
        </p:spPr>
        <p:txBody>
          <a:bodyPr/>
          <a:lstStyle/>
          <a:p>
            <a:r>
              <a:rPr lang="es-CL" dirty="0" smtClean="0"/>
              <a:t>Se desarrollan en ambientes de temperaturas realimente altas de 80ºC y PH extremadamente bajos.</a:t>
            </a:r>
            <a:endParaRPr lang="es-CL" dirty="0"/>
          </a:p>
        </p:txBody>
      </p:sp>
      <p:pic>
        <p:nvPicPr>
          <p:cNvPr id="2052" name="Picture 4" descr="http://www.espacial.org/images/jpg2/arqueas.jpg"/>
          <p:cNvPicPr>
            <a:picLocks noChangeAspect="1" noChangeArrowheads="1"/>
          </p:cNvPicPr>
          <p:nvPr/>
        </p:nvPicPr>
        <p:blipFill>
          <a:blip r:embed="rId2" cstate="print"/>
          <a:srcRect/>
          <a:stretch>
            <a:fillRect/>
          </a:stretch>
        </p:blipFill>
        <p:spPr bwMode="auto">
          <a:xfrm>
            <a:off x="5572132" y="3429000"/>
            <a:ext cx="2800350" cy="2743200"/>
          </a:xfrm>
          <a:prstGeom prst="rect">
            <a:avLst/>
          </a:prstGeom>
          <a:noFill/>
        </p:spPr>
      </p:pic>
      <p:pic>
        <p:nvPicPr>
          <p:cNvPr id="6" name="Picture 2" descr="http://www.ucmp.berkeley.edu/archaea/NRPoctopusspr.jpg"/>
          <p:cNvPicPr>
            <a:picLocks noChangeAspect="1" noChangeArrowheads="1"/>
          </p:cNvPicPr>
          <p:nvPr/>
        </p:nvPicPr>
        <p:blipFill>
          <a:blip r:embed="rId3" cstate="print"/>
          <a:srcRect/>
          <a:stretch>
            <a:fillRect/>
          </a:stretch>
        </p:blipFill>
        <p:spPr bwMode="auto">
          <a:xfrm>
            <a:off x="714348" y="3357562"/>
            <a:ext cx="4229100" cy="28098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solidFill>
                  <a:srgbClr val="FFFF00"/>
                </a:solidFill>
                <a:latin typeface="Cambria" pitchFamily="18" charset="0"/>
              </a:rPr>
              <a:t>Halófilas</a:t>
            </a:r>
            <a:endParaRPr lang="es-CL" dirty="0">
              <a:solidFill>
                <a:srgbClr val="FFFF00"/>
              </a:solidFill>
              <a:latin typeface="Cambria" pitchFamily="18" charset="0"/>
            </a:endParaRPr>
          </a:p>
        </p:txBody>
      </p:sp>
      <p:sp>
        <p:nvSpPr>
          <p:cNvPr id="3" name="2 Marcador de contenido"/>
          <p:cNvSpPr>
            <a:spLocks noGrp="1"/>
          </p:cNvSpPr>
          <p:nvPr>
            <p:ph idx="1"/>
          </p:nvPr>
        </p:nvSpPr>
        <p:spPr>
          <a:xfrm>
            <a:off x="457200" y="1600201"/>
            <a:ext cx="8229600" cy="1614486"/>
          </a:xfrm>
          <a:ln>
            <a:solidFill>
              <a:srgbClr val="FFC000"/>
            </a:solidFill>
          </a:ln>
        </p:spPr>
        <p:txBody>
          <a:bodyPr/>
          <a:lstStyle/>
          <a:p>
            <a:r>
              <a:rPr lang="es-CL" dirty="0" smtClean="0"/>
              <a:t>Se desarrollan en ambientes salinos, requieren de una concentración de al menos de 10% de cloruro de sodio para su crecimiento.</a:t>
            </a:r>
            <a:endParaRPr lang="es-CL" dirty="0"/>
          </a:p>
        </p:txBody>
      </p:sp>
      <p:pic>
        <p:nvPicPr>
          <p:cNvPr id="1026" name="Picture 2" descr="http://2.bp.blogspot.com/_ZNuR7ZmTEWs/SZlcmNmWqUI/AAAAAAAAAKU/V8CjqvqpFJ8/s320/halobacterium.jpg"/>
          <p:cNvPicPr>
            <a:picLocks noChangeAspect="1" noChangeArrowheads="1"/>
          </p:cNvPicPr>
          <p:nvPr/>
        </p:nvPicPr>
        <p:blipFill>
          <a:blip r:embed="rId2" cstate="print"/>
          <a:srcRect/>
          <a:stretch>
            <a:fillRect/>
          </a:stretch>
        </p:blipFill>
        <p:spPr bwMode="auto">
          <a:xfrm>
            <a:off x="5643570" y="3714752"/>
            <a:ext cx="3048000" cy="2733675"/>
          </a:xfrm>
          <a:prstGeom prst="rect">
            <a:avLst/>
          </a:prstGeom>
          <a:noFill/>
        </p:spPr>
      </p:pic>
      <p:pic>
        <p:nvPicPr>
          <p:cNvPr id="1028" name="Picture 4" descr="http://www.unad.edu.co/fac_ingenieria/pages/Microbiologia_mutimedia/imagenes/arqueobacteria.jpg"/>
          <p:cNvPicPr>
            <a:picLocks noChangeAspect="1" noChangeArrowheads="1"/>
          </p:cNvPicPr>
          <p:nvPr/>
        </p:nvPicPr>
        <p:blipFill>
          <a:blip r:embed="rId3" cstate="print"/>
          <a:srcRect/>
          <a:stretch>
            <a:fillRect/>
          </a:stretch>
        </p:blipFill>
        <p:spPr bwMode="auto">
          <a:xfrm>
            <a:off x="1214414" y="3357562"/>
            <a:ext cx="2714625" cy="26765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solidFill>
                  <a:srgbClr val="FFFF00"/>
                </a:solidFill>
                <a:latin typeface="Cambria" pitchFamily="18" charset="0"/>
              </a:rPr>
              <a:t>Sulfolobus</a:t>
            </a:r>
            <a:endParaRPr lang="es-CL" dirty="0">
              <a:solidFill>
                <a:srgbClr val="FFFF00"/>
              </a:solidFill>
              <a:latin typeface="Cambria" pitchFamily="18" charset="0"/>
            </a:endParaRPr>
          </a:p>
        </p:txBody>
      </p:sp>
      <p:sp>
        <p:nvSpPr>
          <p:cNvPr id="3" name="2 Marcador de contenido"/>
          <p:cNvSpPr>
            <a:spLocks noGrp="1"/>
          </p:cNvSpPr>
          <p:nvPr>
            <p:ph idx="1"/>
          </p:nvPr>
        </p:nvSpPr>
        <p:spPr>
          <a:xfrm>
            <a:off x="457200" y="1600201"/>
            <a:ext cx="8229600" cy="2757494"/>
          </a:xfrm>
          <a:ln>
            <a:solidFill>
              <a:srgbClr val="FFC000"/>
            </a:solidFill>
          </a:ln>
        </p:spPr>
        <p:txBody>
          <a:bodyPr>
            <a:normAutofit lnSpcReduction="10000"/>
          </a:bodyPr>
          <a:lstStyle/>
          <a:p>
            <a:r>
              <a:rPr lang="es-CL" dirty="0"/>
              <a:t>C</a:t>
            </a:r>
            <a:r>
              <a:rPr lang="es-CL" dirty="0" smtClean="0"/>
              <a:t>recen en aguas termales y lo hacen de manera óptima cuando hay un pH entre 2 y 3, y temperaturas de entre 75 a 80°C, convirtiéndolas en acidófilas y termófilas respectivamente. Las células de </a:t>
            </a:r>
            <a:r>
              <a:rPr lang="es-CL" i="1" dirty="0" smtClean="0"/>
              <a:t>Sulfolobus</a:t>
            </a:r>
            <a:r>
              <a:rPr lang="es-CL" dirty="0" smtClean="0"/>
              <a:t> tienen formas irregulares y están flageladas.</a:t>
            </a:r>
          </a:p>
          <a:p>
            <a:endParaRPr lang="es-CL" dirty="0"/>
          </a:p>
        </p:txBody>
      </p:sp>
      <p:pic>
        <p:nvPicPr>
          <p:cNvPr id="19458" name="Picture 2" descr="Archivo:RT8-4.jpg">
            <a:hlinkClick r:id="rId2"/>
          </p:cNvPr>
          <p:cNvPicPr>
            <a:picLocks noChangeAspect="1" noChangeArrowheads="1"/>
          </p:cNvPicPr>
          <p:nvPr/>
        </p:nvPicPr>
        <p:blipFill>
          <a:blip r:embed="rId3" cstate="print"/>
          <a:srcRect/>
          <a:stretch>
            <a:fillRect/>
          </a:stretch>
        </p:blipFill>
        <p:spPr bwMode="auto">
          <a:xfrm>
            <a:off x="6286512" y="4500570"/>
            <a:ext cx="2097733" cy="2171679"/>
          </a:xfrm>
          <a:prstGeom prst="rect">
            <a:avLst/>
          </a:prstGeom>
          <a:noFill/>
        </p:spPr>
      </p:pic>
      <p:pic>
        <p:nvPicPr>
          <p:cNvPr id="4098" name="Picture 2" descr="http://api.ning.com/files/BglFtw0x32BlUTA2H8N3cEnlkE-QDlfA*FcWr6SE6eg_/aguas_termales_01.jpg"/>
          <p:cNvPicPr>
            <a:picLocks noChangeAspect="1" noChangeArrowheads="1"/>
          </p:cNvPicPr>
          <p:nvPr/>
        </p:nvPicPr>
        <p:blipFill>
          <a:blip r:embed="rId4" cstate="print"/>
          <a:srcRect/>
          <a:stretch>
            <a:fillRect/>
          </a:stretch>
        </p:blipFill>
        <p:spPr bwMode="auto">
          <a:xfrm>
            <a:off x="642910" y="4500570"/>
            <a:ext cx="2476491" cy="185736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solidFill>
                  <a:srgbClr val="FFFF00"/>
                </a:solidFill>
                <a:latin typeface="Cambria" pitchFamily="18" charset="0"/>
              </a:rPr>
              <a:t>Cianobacterias</a:t>
            </a:r>
            <a:endParaRPr lang="es-CL" dirty="0">
              <a:solidFill>
                <a:srgbClr val="FFFF00"/>
              </a:solidFill>
              <a:latin typeface="Cambria" pitchFamily="18" charset="0"/>
            </a:endParaRPr>
          </a:p>
        </p:txBody>
      </p:sp>
      <p:sp>
        <p:nvSpPr>
          <p:cNvPr id="3" name="2 Marcador de contenido"/>
          <p:cNvSpPr>
            <a:spLocks noGrp="1"/>
          </p:cNvSpPr>
          <p:nvPr>
            <p:ph idx="1"/>
          </p:nvPr>
        </p:nvSpPr>
        <p:spPr>
          <a:xfrm>
            <a:off x="457200" y="1600201"/>
            <a:ext cx="8229600" cy="4205063"/>
          </a:xfrm>
          <a:ln>
            <a:solidFill>
              <a:srgbClr val="FFFF00"/>
            </a:solidFill>
          </a:ln>
        </p:spPr>
        <p:txBody>
          <a:bodyPr>
            <a:normAutofit/>
          </a:bodyPr>
          <a:lstStyle/>
          <a:p>
            <a:r>
              <a:rPr lang="es-CL" dirty="0" smtClean="0"/>
              <a:t>Las cianobacterias (antecesoras de los cloroplastos de las células vegetales) eran, y siguen siendo, bacterias fotosintéticas, que fabrican carbohidratos y oxígeno a partir del dióxido de carbono y del agua, usando la luz solar como energía. </a:t>
            </a:r>
          </a:p>
          <a:p>
            <a:r>
              <a:rPr lang="es-CL" dirty="0" smtClean="0">
                <a:hlinkClick r:id="rId2"/>
              </a:rPr>
              <a:t>www.youtube.com/watch?v=k4TegaGjrcU</a:t>
            </a:r>
            <a:endParaRPr lang="es-CL" dirty="0" smtClean="0"/>
          </a:p>
        </p:txBody>
      </p:sp>
      <p:pic>
        <p:nvPicPr>
          <p:cNvPr id="2052" name="Picture 4" descr="http://www.plataformasinc.es/var/ezwebin_site/storage/images/en-exclusiva/imagenes-embargadas/cianobacterias-quisquillosas-que-solo-toman-nitrogeno/214715-1-esl-MX/Cianobacterias-quisquillosas-que-solo-toman-nitrogeno_imagenGaleria.jpg"/>
          <p:cNvPicPr>
            <a:picLocks noChangeAspect="1" noChangeArrowheads="1"/>
          </p:cNvPicPr>
          <p:nvPr/>
        </p:nvPicPr>
        <p:blipFill>
          <a:blip r:embed="rId3" cstate="print"/>
          <a:srcRect/>
          <a:stretch>
            <a:fillRect/>
          </a:stretch>
        </p:blipFill>
        <p:spPr bwMode="auto">
          <a:xfrm>
            <a:off x="6715140" y="142852"/>
            <a:ext cx="1904981" cy="1428736"/>
          </a:xfrm>
          <a:prstGeom prst="rect">
            <a:avLst/>
          </a:prstGeom>
          <a:noFill/>
        </p:spPr>
      </p:pic>
      <p:pic>
        <p:nvPicPr>
          <p:cNvPr id="2054" name="Picture 6" descr="http://neofronteras.com/wp-content/photos/tapete_cianobacterias.jpg"/>
          <p:cNvPicPr>
            <a:picLocks noChangeAspect="1" noChangeArrowheads="1"/>
          </p:cNvPicPr>
          <p:nvPr/>
        </p:nvPicPr>
        <p:blipFill>
          <a:blip r:embed="rId4" cstate="print"/>
          <a:srcRect/>
          <a:stretch>
            <a:fillRect/>
          </a:stretch>
        </p:blipFill>
        <p:spPr bwMode="auto">
          <a:xfrm>
            <a:off x="214282" y="142852"/>
            <a:ext cx="1928826" cy="144876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a:spLocks noGrp="1"/>
          </p:cNvSpPr>
          <p:nvPr>
            <p:ph idx="1"/>
          </p:nvPr>
        </p:nvSpPr>
        <p:spPr>
          <a:xfrm>
            <a:off x="457200" y="1600200"/>
            <a:ext cx="8229600" cy="4031873"/>
          </a:xfrm>
          <a:prstGeom prst="rect">
            <a:avLst/>
          </a:prstGeom>
          <a:ln>
            <a:solidFill>
              <a:srgbClr val="FFFF00"/>
            </a:solidFill>
          </a:ln>
        </p:spPr>
        <p:txBody>
          <a:bodyPr wrap="square">
            <a:spAutoFit/>
          </a:bodyPr>
          <a:lstStyle/>
          <a:p>
            <a:r>
              <a:rPr lang="es-CL" dirty="0" smtClean="0"/>
              <a:t>Debido a la antigüedad de los organismos, han colonizado ambientes muy diferentes, son poco exigentes al medio en cambio si lo son para el agua. Pueden encontrarse tanto en el agua como en la tierra, pueden vivir también en zonas de altas temperaturas y bajas. Pueden dar lugar a estructuras </a:t>
            </a:r>
            <a:r>
              <a:rPr lang="es-CL" dirty="0" err="1" smtClean="0"/>
              <a:t>calcareas</a:t>
            </a:r>
            <a:r>
              <a:rPr lang="es-CL" dirty="0" smtClean="0"/>
              <a:t> e incluso vivir en aguas residuales</a:t>
            </a:r>
            <a:r>
              <a:rPr lang="es-CL" sz="2400" dirty="0" smtClean="0"/>
              <a:t>.</a:t>
            </a:r>
            <a:endParaRPr lang="es-CL" sz="2400" dirty="0"/>
          </a:p>
        </p:txBody>
      </p:sp>
    </p:spTree>
    <p:extLst>
      <p:ext uri="{BB962C8B-B14F-4D97-AF65-F5344CB8AC3E}">
        <p14:creationId xmlns:p14="http://schemas.microsoft.com/office/powerpoint/2010/main" val="2059902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sp>
        <p:nvSpPr>
          <p:cNvPr id="3" name="Marcador de contenido 2"/>
          <p:cNvSpPr>
            <a:spLocks noGrp="1"/>
          </p:cNvSpPr>
          <p:nvPr>
            <p:ph idx="1"/>
          </p:nvPr>
        </p:nvSpPr>
        <p:spPr/>
        <p:txBody>
          <a:bodyPr/>
          <a:lstStyle/>
          <a:p>
            <a:r>
              <a:rPr lang="es-CL" dirty="0"/>
              <a:t>Las cianobacterias son organismos antiguos que se caracterizan por conjugar el proceso de la fotosíntesis </a:t>
            </a:r>
            <a:r>
              <a:rPr lang="es-CL" dirty="0" err="1"/>
              <a:t>oxigénica</a:t>
            </a:r>
            <a:r>
              <a:rPr lang="es-CL" dirty="0"/>
              <a:t> con una estructura celular típicamente bacteriana. Al ser responsables de la primera acumulación de oxígeno en la atmósfera, las cianobacterias han tenido una enorme relevancia en la evolución de nuestro planeta y de la vida en él.</a:t>
            </a:r>
          </a:p>
        </p:txBody>
      </p:sp>
    </p:spTree>
    <p:extLst>
      <p:ext uri="{BB962C8B-B14F-4D97-AF65-F5344CB8AC3E}">
        <p14:creationId xmlns:p14="http://schemas.microsoft.com/office/powerpoint/2010/main" val="1831871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422</Words>
  <Application>Microsoft Office PowerPoint</Application>
  <PresentationFormat>Presentación en pantalla (4:3)</PresentationFormat>
  <Paragraphs>24</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Cambria</vt:lpstr>
      <vt:lpstr>Colonna MT</vt:lpstr>
      <vt:lpstr>Tema de Office</vt:lpstr>
      <vt:lpstr>Archeobacterias</vt:lpstr>
      <vt:lpstr>Archeobacterias</vt:lpstr>
      <vt:lpstr>Metanogénicas</vt:lpstr>
      <vt:lpstr>Termófilas</vt:lpstr>
      <vt:lpstr>Halófilas</vt:lpstr>
      <vt:lpstr>Sulfolobus</vt:lpstr>
      <vt:lpstr>Cianobacterias</vt:lpstr>
      <vt:lpstr>Presentación de PowerPoint</vt:lpstr>
      <vt:lpstr>Presentación de PowerPoint</vt:lpstr>
      <vt:lpstr>Estromatolitos</vt:lpstr>
      <vt:lpstr>Consecuencias</vt:lpstr>
      <vt:lpstr>De Procarionte a Eucarionte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Archeobacterias</dc:title>
  <dc:creator>Alumno</dc:creator>
  <cp:lastModifiedBy>Margarita Guzmán</cp:lastModifiedBy>
  <cp:revision>14</cp:revision>
  <dcterms:created xsi:type="dcterms:W3CDTF">2010-04-09T13:58:12Z</dcterms:created>
  <dcterms:modified xsi:type="dcterms:W3CDTF">2013-06-12T18:16:34Z</dcterms:modified>
</cp:coreProperties>
</file>