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2" r:id="rId4"/>
    <p:sldId id="257" r:id="rId5"/>
    <p:sldId id="265" r:id="rId6"/>
    <p:sldId id="266" r:id="rId7"/>
    <p:sldId id="267" r:id="rId8"/>
    <p:sldId id="268" r:id="rId9"/>
    <p:sldId id="258" r:id="rId10"/>
    <p:sldId id="259" r:id="rId11"/>
    <p:sldId id="263" r:id="rId12"/>
    <p:sldId id="260" r:id="rId13"/>
    <p:sldId id="261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99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285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93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065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14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219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352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79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69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950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87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7600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969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67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647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3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98D5-B843-40D5-AB88-BBDEEE40BF87}" type="datetimeFigureOut">
              <a:rPr lang="es-CL" smtClean="0"/>
              <a:t>14-11-2013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3206D3-A3B1-41EE-BFA7-50F1258537F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04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000" dirty="0" smtClean="0"/>
              <a:t>Cinética química</a:t>
            </a:r>
            <a:endParaRPr lang="es-C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3° medio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04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9" y="257577"/>
            <a:ext cx="11602312" cy="60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5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Podemos determinar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1690688"/>
            <a:ext cx="10963834" cy="259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05525"/>
            <a:ext cx="11219198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030" y="1751527"/>
            <a:ext cx="10475770" cy="5106473"/>
          </a:xfrm>
        </p:spPr>
        <p:txBody>
          <a:bodyPr>
            <a:noAutofit/>
          </a:bodyPr>
          <a:lstStyle/>
          <a:p>
            <a:r>
              <a:rPr lang="es-CL" sz="2800" dirty="0"/>
              <a:t>Donde </a:t>
            </a:r>
            <a:r>
              <a:rPr lang="es-CL" sz="2800" b="1" dirty="0"/>
              <a:t>k</a:t>
            </a:r>
            <a:r>
              <a:rPr lang="es-CL" sz="2800" dirty="0"/>
              <a:t> (</a:t>
            </a:r>
            <a:r>
              <a:rPr lang="es-CL" sz="2800" i="1" dirty="0"/>
              <a:t>minúscula</a:t>
            </a:r>
            <a:r>
              <a:rPr lang="es-CL" sz="2800" dirty="0"/>
              <a:t>) es una constante de proporcionalidad denominada </a:t>
            </a:r>
            <a:r>
              <a:rPr lang="es-CL" sz="2800" b="1" dirty="0"/>
              <a:t>constante de </a:t>
            </a:r>
            <a:r>
              <a:rPr lang="es-CL" sz="2800" b="1" dirty="0" smtClean="0"/>
              <a:t>velocidad</a:t>
            </a:r>
            <a:r>
              <a:rPr lang="es-CL" sz="2800" dirty="0" smtClean="0"/>
              <a:t>.</a:t>
            </a:r>
          </a:p>
          <a:p>
            <a:r>
              <a:rPr lang="es-CL" sz="2800" b="1" dirty="0" smtClean="0"/>
              <a:t>x</a:t>
            </a:r>
            <a:r>
              <a:rPr lang="es-CL" sz="2800" dirty="0" smtClean="0"/>
              <a:t> e </a:t>
            </a:r>
            <a:r>
              <a:rPr lang="es-CL" sz="2800" b="1" dirty="0" smtClean="0"/>
              <a:t>y</a:t>
            </a:r>
            <a:r>
              <a:rPr lang="es-CL" sz="2800" dirty="0"/>
              <a:t> son números enteros (mayores o iguales que cero), que NO NECESARIAMENTE son los coeficientes </a:t>
            </a:r>
            <a:r>
              <a:rPr lang="es-CL" sz="2800" dirty="0" err="1"/>
              <a:t>estequiométricos</a:t>
            </a:r>
            <a:r>
              <a:rPr lang="es-CL" sz="2800" dirty="0"/>
              <a:t>. </a:t>
            </a:r>
            <a:r>
              <a:rPr lang="es-CL" sz="2800" dirty="0" smtClean="0"/>
              <a:t>No puedo </a:t>
            </a:r>
            <a:r>
              <a:rPr lang="es-CL" sz="2800" dirty="0"/>
              <a:t>decir que </a:t>
            </a:r>
            <a:r>
              <a:rPr lang="es-CL" sz="2800" dirty="0" smtClean="0"/>
              <a:t>x </a:t>
            </a:r>
            <a:r>
              <a:rPr lang="es-CL" sz="2800" dirty="0"/>
              <a:t>= 1 </a:t>
            </a:r>
            <a:r>
              <a:rPr lang="es-CL" sz="2800" dirty="0" smtClean="0"/>
              <a:t>e y </a:t>
            </a:r>
            <a:r>
              <a:rPr lang="es-CL" sz="2800" dirty="0"/>
              <a:t>= 2, ya que estos valores hay que determinarlos experimentalmente. </a:t>
            </a:r>
            <a:r>
              <a:rPr lang="es-CL" sz="2800" dirty="0" smtClean="0"/>
              <a:t>Se </a:t>
            </a:r>
            <a:r>
              <a:rPr lang="es-CL" sz="2800" dirty="0"/>
              <a:t>denominan </a:t>
            </a:r>
            <a:r>
              <a:rPr lang="es-CL" sz="2800" b="1" dirty="0"/>
              <a:t>ÓRDENES PARCIALES DE LA REACCIÓN</a:t>
            </a:r>
            <a:r>
              <a:rPr lang="es-CL" sz="2800" dirty="0"/>
              <a:t>: </a:t>
            </a:r>
            <a:r>
              <a:rPr lang="es-CL" sz="2800" dirty="0" smtClean="0"/>
              <a:t>“x” </a:t>
            </a:r>
            <a:r>
              <a:rPr lang="es-CL" sz="2800" dirty="0"/>
              <a:t>con respecto al reactivo </a:t>
            </a:r>
            <a:r>
              <a:rPr lang="es-CL" sz="2800" dirty="0" smtClean="0"/>
              <a:t>A, con “y” </a:t>
            </a:r>
            <a:r>
              <a:rPr lang="es-CL" sz="2800" dirty="0"/>
              <a:t>con respecto a B. La suma de </a:t>
            </a:r>
            <a:r>
              <a:rPr lang="es-CL" sz="2800" b="1" dirty="0" smtClean="0"/>
              <a:t>“</a:t>
            </a:r>
            <a:r>
              <a:rPr lang="es-CL" sz="2800" b="1" dirty="0" err="1" smtClean="0"/>
              <a:t>x+y</a:t>
            </a:r>
            <a:r>
              <a:rPr lang="es-CL" sz="2800" b="1" dirty="0" smtClean="0"/>
              <a:t>”</a:t>
            </a:r>
            <a:r>
              <a:rPr lang="es-CL" sz="2800" dirty="0"/>
              <a:t> nos da el </a:t>
            </a:r>
            <a:r>
              <a:rPr lang="es-CL" sz="2800" b="1" dirty="0"/>
              <a:t>ORDEN TOTAL DE LA REACCIÓN</a:t>
            </a:r>
            <a:r>
              <a:rPr lang="es-CL" sz="2800" dirty="0"/>
              <a:t>.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01" y="427955"/>
            <a:ext cx="4476750" cy="876300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538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la Cinética Química?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160589"/>
            <a:ext cx="10900773" cy="2141247"/>
          </a:xfrm>
        </p:spPr>
        <p:txBody>
          <a:bodyPr>
            <a:noAutofit/>
          </a:bodyPr>
          <a:lstStyle/>
          <a:p>
            <a:r>
              <a:rPr lang="es-CL" sz="2800" dirty="0" smtClean="0"/>
              <a:t>Rama de la química que estudia la velocidad de la reacción  y sus mecanismos</a:t>
            </a:r>
          </a:p>
          <a:p>
            <a:r>
              <a:rPr lang="es-CL" sz="2800" dirty="0" smtClean="0"/>
              <a:t>La velocidad de reacción corresponde al cambio de concentración de un reactante o producto en el tiempo (s). </a:t>
            </a:r>
          </a:p>
          <a:p>
            <a:r>
              <a:rPr lang="es-CL" sz="2800" dirty="0" smtClean="0"/>
              <a:t>Velocidad promedio= </a:t>
            </a:r>
            <a:r>
              <a:rPr lang="es-CL" sz="2800" u="sng" dirty="0" smtClean="0"/>
              <a:t>Variación de la concentración</a:t>
            </a:r>
          </a:p>
          <a:p>
            <a:pPr marL="0" indent="0">
              <a:buNone/>
            </a:pPr>
            <a:r>
              <a:rPr lang="es-CL" sz="2800" dirty="0"/>
              <a:t>	</a:t>
            </a:r>
            <a:r>
              <a:rPr lang="es-CL" sz="2800" dirty="0" smtClean="0"/>
              <a:t>			</a:t>
            </a:r>
            <a:r>
              <a:rPr lang="es-CL" sz="2800" dirty="0" smtClean="0"/>
              <a:t>             		Tiempo </a:t>
            </a:r>
            <a:r>
              <a:rPr lang="es-CL" sz="2800" dirty="0" smtClean="0"/>
              <a:t>transcurrido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456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tan rápido ocurre una reacción?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24157"/>
          </a:xfrm>
        </p:spPr>
        <p:txBody>
          <a:bodyPr/>
          <a:lstStyle/>
          <a:p>
            <a:r>
              <a:rPr lang="es-CL" dirty="0" smtClean="0"/>
              <a:t>La velocidad de una reacción corresponde al cambio de la concentración de un reactivo o productos con respecto del tiempo</a:t>
            </a:r>
          </a:p>
          <a:p>
            <a:r>
              <a:rPr lang="es-CL" dirty="0" smtClean="0"/>
              <a:t>En la ecuación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032366"/>
            <a:ext cx="8572057" cy="326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-18875"/>
            <a:ext cx="10065266" cy="66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¿Qué debe ocurrir para que ocurra una reacción química?</a:t>
            </a:r>
            <a:br>
              <a:rPr lang="es-CL" dirty="0" smtClean="0"/>
            </a:br>
            <a:r>
              <a:rPr lang="es-CL" dirty="0" smtClean="0"/>
              <a:t>Debemos considerar varios factores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413884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Los choques efectivos</a:t>
            </a:r>
            <a:r>
              <a:rPr lang="es-CL" sz="2400" dirty="0" smtClean="0"/>
              <a:t>; según la teoría de las colisiones (de Lewis) el choque de las moléculas de reactivos es la causa de la formación de los </a:t>
            </a:r>
            <a:r>
              <a:rPr lang="es-CL" sz="2400" dirty="0" smtClean="0"/>
              <a:t>productos</a:t>
            </a:r>
            <a:endParaRPr lang="es-CL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3737796"/>
            <a:ext cx="2796774" cy="26195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468" y="3695873"/>
            <a:ext cx="5730531" cy="31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513" y="891089"/>
            <a:ext cx="5826497" cy="2700270"/>
          </a:xfrm>
        </p:spPr>
        <p:txBody>
          <a:bodyPr>
            <a:noAutofit/>
          </a:bodyPr>
          <a:lstStyle/>
          <a:p>
            <a:r>
              <a:rPr lang="es-CL" sz="5400" dirty="0"/>
              <a:t>La concentración</a:t>
            </a:r>
            <a:br>
              <a:rPr lang="es-CL" sz="5400" dirty="0"/>
            </a:br>
            <a:r>
              <a:rPr lang="es-CL" sz="5400" dirty="0"/>
              <a:t>La temperatura</a:t>
            </a:r>
            <a:br>
              <a:rPr lang="es-CL" sz="5400" dirty="0"/>
            </a:br>
            <a:r>
              <a:rPr lang="es-CL" sz="5400" dirty="0" smtClean="0"/>
              <a:t>Presión</a:t>
            </a:r>
            <a:endParaRPr lang="es-CL" sz="5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282" y="1073239"/>
            <a:ext cx="3760234" cy="20240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56" y="3591359"/>
            <a:ext cx="3557932" cy="24315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41" y="4387671"/>
            <a:ext cx="3686041" cy="236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694" y="168200"/>
            <a:ext cx="8596668" cy="1038896"/>
          </a:xfrm>
        </p:spPr>
        <p:txBody>
          <a:bodyPr>
            <a:normAutofit/>
          </a:bodyPr>
          <a:lstStyle/>
          <a:p>
            <a:r>
              <a:rPr lang="es-CL" sz="4800" dirty="0" smtClean="0"/>
              <a:t>Catalizadores</a:t>
            </a:r>
            <a:endParaRPr lang="es-CL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67525"/>
            <a:ext cx="7340959" cy="1239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L" sz="3200" dirty="0" smtClean="0"/>
              <a:t>Son aceleradores de las reacciones </a:t>
            </a:r>
          </a:p>
          <a:p>
            <a:pPr marL="0" indent="0">
              <a:buNone/>
            </a:pPr>
            <a:r>
              <a:rPr lang="es-CL" sz="3200" dirty="0" smtClean="0"/>
              <a:t>químicas reduciendo el tiempo de </a:t>
            </a:r>
          </a:p>
          <a:p>
            <a:pPr marL="0" indent="0">
              <a:buNone/>
            </a:pPr>
            <a:r>
              <a:rPr lang="es-CL" sz="3200" dirty="0" smtClean="0"/>
              <a:t>la reacción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18" y="0"/>
            <a:ext cx="5314683" cy="68580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26700"/>
            <a:ext cx="6877318" cy="38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846" y="377781"/>
            <a:ext cx="8596668" cy="832833"/>
          </a:xfrm>
        </p:spPr>
        <p:txBody>
          <a:bodyPr/>
          <a:lstStyle/>
          <a:p>
            <a:r>
              <a:rPr lang="es-CL" dirty="0" smtClean="0"/>
              <a:t>Tipos de reacción según orden cinético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3183" y="1210614"/>
            <a:ext cx="11758411" cy="5396249"/>
          </a:xfrm>
        </p:spPr>
        <p:txBody>
          <a:bodyPr>
            <a:normAutofit fontScale="77500" lnSpcReduction="20000"/>
          </a:bodyPr>
          <a:lstStyle/>
          <a:p>
            <a:r>
              <a:rPr lang="es-CL" sz="3400" dirty="0" smtClean="0"/>
              <a:t>CINETICA DE ORDEN CERO:</a:t>
            </a:r>
          </a:p>
          <a:p>
            <a:pPr marL="0" indent="0">
              <a:buNone/>
            </a:pPr>
            <a:r>
              <a:rPr lang="es-CL" sz="3400" dirty="0" smtClean="0"/>
              <a:t>	Cuando la velocidad de la reacción no depende de la concentración</a:t>
            </a:r>
          </a:p>
          <a:p>
            <a:pPr marL="0" indent="0">
              <a:buNone/>
            </a:pPr>
            <a:endParaRPr lang="es-CL" sz="3400" dirty="0" smtClean="0"/>
          </a:p>
          <a:p>
            <a:r>
              <a:rPr lang="es-CL" sz="3400" dirty="0" smtClean="0"/>
              <a:t>CINETICA </a:t>
            </a:r>
            <a:r>
              <a:rPr lang="es-CL" sz="3400" dirty="0"/>
              <a:t>DE PRIMER ORDEN: </a:t>
            </a:r>
            <a:r>
              <a:rPr lang="es-CL" sz="3400" dirty="0"/>
              <a:t/>
            </a:r>
            <a:br>
              <a:rPr lang="es-CL" sz="3400" dirty="0"/>
            </a:br>
            <a:r>
              <a:rPr lang="es-CL" sz="3400" dirty="0" smtClean="0"/>
              <a:t>Es </a:t>
            </a:r>
            <a:r>
              <a:rPr lang="es-CL" sz="3400" dirty="0"/>
              <a:t>cuando la </a:t>
            </a:r>
            <a:r>
              <a:rPr lang="es-CL" sz="3400" dirty="0" smtClean="0"/>
              <a:t>reacción </a:t>
            </a:r>
            <a:r>
              <a:rPr lang="es-CL" sz="3400" dirty="0"/>
              <a:t>depende de la </a:t>
            </a:r>
            <a:r>
              <a:rPr lang="es-CL" sz="3400" dirty="0" smtClean="0"/>
              <a:t>concentración </a:t>
            </a:r>
            <a:r>
              <a:rPr lang="es-CL" sz="3400" dirty="0"/>
              <a:t>de un solo </a:t>
            </a:r>
            <a:endParaRPr lang="es-CL" sz="3400" dirty="0" smtClean="0"/>
          </a:p>
          <a:p>
            <a:pPr marL="0" indent="0">
              <a:buNone/>
            </a:pPr>
            <a:r>
              <a:rPr lang="es-CL" sz="3400" dirty="0"/>
              <a:t>	</a:t>
            </a:r>
            <a:r>
              <a:rPr lang="es-CL" sz="3400" dirty="0" smtClean="0"/>
              <a:t>reactante</a:t>
            </a:r>
            <a:r>
              <a:rPr lang="es-CL" sz="3400" dirty="0"/>
              <a:t>, que se descompone en uno o mas productos </a:t>
            </a:r>
            <a:r>
              <a:rPr lang="es-CL" sz="3400" dirty="0"/>
              <a:t/>
            </a:r>
            <a:br>
              <a:rPr lang="es-CL" sz="3400" dirty="0"/>
            </a:br>
            <a:r>
              <a:rPr lang="es-CL" sz="3400" dirty="0" smtClean="0"/>
              <a:t>	La </a:t>
            </a:r>
            <a:r>
              <a:rPr lang="es-CL" sz="3400" dirty="0"/>
              <a:t>velocidad de </a:t>
            </a:r>
            <a:r>
              <a:rPr lang="es-CL" sz="3400" dirty="0" smtClean="0"/>
              <a:t>reacción </a:t>
            </a:r>
            <a:r>
              <a:rPr lang="es-CL" sz="3400" dirty="0"/>
              <a:t>es directamente proporcional a la </a:t>
            </a:r>
            <a:r>
              <a:rPr lang="es-CL" sz="3400" dirty="0" smtClean="0"/>
              <a:t>	concentración.</a:t>
            </a:r>
            <a:r>
              <a:rPr lang="es-CL" sz="3400" dirty="0"/>
              <a:t> </a:t>
            </a:r>
            <a:r>
              <a:rPr lang="es-CL" sz="3400" dirty="0"/>
              <a:t/>
            </a:r>
            <a:br>
              <a:rPr lang="es-CL" sz="3400" dirty="0"/>
            </a:br>
            <a:endParaRPr lang="es-CL" sz="3400" dirty="0" smtClean="0"/>
          </a:p>
          <a:p>
            <a:r>
              <a:rPr lang="es-CL" sz="3400" dirty="0" smtClean="0"/>
              <a:t>CINETICA </a:t>
            </a:r>
            <a:r>
              <a:rPr lang="es-CL" sz="3400" dirty="0"/>
              <a:t>DE SEGUNDO ORDEN: </a:t>
            </a:r>
            <a:r>
              <a:rPr lang="es-CL" sz="3400" dirty="0"/>
              <a:t/>
            </a:r>
            <a:br>
              <a:rPr lang="es-CL" sz="3400" dirty="0"/>
            </a:br>
            <a:r>
              <a:rPr lang="es-CL" sz="3400" dirty="0" smtClean="0"/>
              <a:t>Es </a:t>
            </a:r>
            <a:r>
              <a:rPr lang="es-CL" sz="3400" dirty="0"/>
              <a:t>cuando la velocidad de </a:t>
            </a:r>
            <a:r>
              <a:rPr lang="es-CL" sz="3400" dirty="0" smtClean="0"/>
              <a:t>reacción </a:t>
            </a:r>
            <a:r>
              <a:rPr lang="es-CL" sz="3400" dirty="0"/>
              <a:t>depende de la </a:t>
            </a:r>
            <a:r>
              <a:rPr lang="es-CL" sz="3400" dirty="0" smtClean="0"/>
              <a:t>concentración</a:t>
            </a:r>
          </a:p>
          <a:p>
            <a:pPr marL="0" indent="0">
              <a:buNone/>
            </a:pPr>
            <a:r>
              <a:rPr lang="es-CL" sz="3400" dirty="0" smtClean="0"/>
              <a:t>	de </a:t>
            </a:r>
            <a:r>
              <a:rPr lang="es-CL" sz="3400" dirty="0"/>
              <a:t>DOS reactivos. 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52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Relación estequiometria y concentración  con velocidad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57" y="1810891"/>
            <a:ext cx="7834674" cy="40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160</Words>
  <Application>Microsoft Office PowerPoint</Application>
  <PresentationFormat>Panorámica</PresentationFormat>
  <Paragraphs>29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</vt:lpstr>
      <vt:lpstr>Cinética química</vt:lpstr>
      <vt:lpstr>¿Qué es la Cinética Química?</vt:lpstr>
      <vt:lpstr>¿Qué tan rápido ocurre una reacción?</vt:lpstr>
      <vt:lpstr>Presentación de PowerPoint</vt:lpstr>
      <vt:lpstr>¿Qué debe ocurrir para que ocurra una reacción química? Debemos considerar varios factores</vt:lpstr>
      <vt:lpstr>La concentración La temperatura Presión</vt:lpstr>
      <vt:lpstr>Catalizadores</vt:lpstr>
      <vt:lpstr>Tipos de reacción según orden cinético</vt:lpstr>
      <vt:lpstr>Relación estequiometria y concentración  con velocidad</vt:lpstr>
      <vt:lpstr>Presentación de PowerPoint</vt:lpstr>
      <vt:lpstr>Podemos determinar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Guzmán</dc:creator>
  <cp:lastModifiedBy>Margarita Guzmán</cp:lastModifiedBy>
  <cp:revision>17</cp:revision>
  <dcterms:created xsi:type="dcterms:W3CDTF">2013-10-28T17:41:31Z</dcterms:created>
  <dcterms:modified xsi:type="dcterms:W3CDTF">2013-11-14T16:13:17Z</dcterms:modified>
</cp:coreProperties>
</file>