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8" r:id="rId5"/>
    <p:sldId id="261" r:id="rId6"/>
    <p:sldId id="262" r:id="rId7"/>
    <p:sldId id="263" r:id="rId8"/>
    <p:sldId id="264" r:id="rId9"/>
    <p:sldId id="265" r:id="rId10"/>
    <p:sldId id="259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91884" autoAdjust="0"/>
  </p:normalViewPr>
  <p:slideViewPr>
    <p:cSldViewPr>
      <p:cViewPr>
        <p:scale>
          <a:sx n="91" d="100"/>
          <a:sy n="91" d="100"/>
        </p:scale>
        <p:origin x="-13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898D0-9C71-40DD-966A-C6655C0FF1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5CD60-12DF-4F11-9B76-66DCCC54F9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E6E7A-558F-4270-937B-DB1B2A20FA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4C7CF78-E313-49FF-9A60-A966B5AC8C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263CB7-2926-4C2C-9B19-D76F19A55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1831-7F6C-4073-9896-DA33FE3BF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F1601-5212-4EA4-B841-495EFB7532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70F87-2C0A-4B44-BA66-490647833F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0E1A0-638F-4D7C-99AB-F7FFE69813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DE054-A6A1-4E8D-BEAB-B55E4061F9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0E228-713F-4442-83AD-AB437703F3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ED229-6F41-4EF5-B556-9C94EDFA9C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FAAB1-D3B1-4780-A41F-FDE32FEEBA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AEBAF5-8E38-4618-8409-D482F48BD0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6613"/>
            <a:ext cx="9144000" cy="2879725"/>
          </a:xfrm>
        </p:spPr>
        <p:txBody>
          <a:bodyPr/>
          <a:lstStyle/>
          <a:p>
            <a:r>
              <a:rPr lang="bs-Latn-BA" sz="3200" dirty="0"/>
              <a:t/>
            </a:r>
            <a:br>
              <a:rPr lang="bs-Latn-BA" sz="3200" dirty="0"/>
            </a:br>
            <a:r>
              <a:rPr lang="en-GB" sz="3200" b="1" dirty="0">
                <a:solidFill>
                  <a:srgbClr val="0033CC"/>
                </a:solidFill>
              </a:rPr>
              <a:t>Design of national forest programme processes in South-East European countries</a:t>
            </a:r>
            <a:r>
              <a:rPr lang="bs-Latn-BA" sz="3200" b="1" dirty="0"/>
              <a:t/>
            </a:r>
            <a:br>
              <a:rPr lang="bs-Latn-BA" sz="3200" b="1" dirty="0"/>
            </a:br>
            <a:r>
              <a:rPr lang="bs-Latn-BA" sz="2800" dirty="0"/>
              <a:t/>
            </a:r>
            <a:br>
              <a:rPr lang="bs-Latn-BA" sz="2800" dirty="0"/>
            </a:br>
            <a:r>
              <a:rPr lang="bs-Latn-BA" sz="2800" dirty="0"/>
              <a:t/>
            </a:r>
            <a:br>
              <a:rPr lang="bs-Latn-BA" sz="2800" dirty="0"/>
            </a:br>
            <a:r>
              <a:rPr lang="bs-Latn-BA" sz="2800" dirty="0"/>
              <a:t/>
            </a:r>
            <a:br>
              <a:rPr lang="bs-Latn-BA" sz="2800" dirty="0"/>
            </a:br>
            <a:r>
              <a:rPr lang="en-GB" sz="1800" b="1" dirty="0" err="1">
                <a:solidFill>
                  <a:srgbClr val="0033CC"/>
                </a:solidFill>
              </a:rPr>
              <a:t>Avdibegović</a:t>
            </a:r>
            <a:r>
              <a:rPr lang="en-GB" sz="1800" b="1" dirty="0">
                <a:solidFill>
                  <a:srgbClr val="0033CC"/>
                </a:solidFill>
              </a:rPr>
              <a:t> Mersudin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>
                <a:solidFill>
                  <a:srgbClr val="0033CC"/>
                </a:solidFill>
              </a:rPr>
              <a:t>Lovrić Marko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>
                <a:solidFill>
                  <a:srgbClr val="0033CC"/>
                </a:solidFill>
              </a:rPr>
              <a:t>Lovrić Nataša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 err="1">
                <a:solidFill>
                  <a:srgbClr val="0033CC"/>
                </a:solidFill>
              </a:rPr>
              <a:t>Marić</a:t>
            </a:r>
            <a:r>
              <a:rPr lang="en-GB" sz="1800" b="1" dirty="0">
                <a:solidFill>
                  <a:srgbClr val="0033CC"/>
                </a:solidFill>
              </a:rPr>
              <a:t> Bruno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 err="1">
                <a:solidFill>
                  <a:srgbClr val="0033CC"/>
                </a:solidFill>
              </a:rPr>
              <a:t>Nonić</a:t>
            </a:r>
            <a:r>
              <a:rPr lang="en-GB" sz="1800" b="1" dirty="0">
                <a:solidFill>
                  <a:srgbClr val="0033CC"/>
                </a:solidFill>
              </a:rPr>
              <a:t> Dragan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>
                <a:solidFill>
                  <a:srgbClr val="0033CC"/>
                </a:solidFill>
              </a:rPr>
              <a:t>Pezdevšek Malovrh Špela</a:t>
            </a:r>
            <a:r>
              <a:rPr lang="bs-Latn-BA" sz="1800" b="1" dirty="0">
                <a:solidFill>
                  <a:srgbClr val="0033CC"/>
                </a:solidFill>
              </a:rPr>
              <a:t>, </a:t>
            </a:r>
            <a:r>
              <a:rPr lang="en-GB" sz="1800" b="1" dirty="0" err="1">
                <a:solidFill>
                  <a:srgbClr val="0033CC"/>
                </a:solidFill>
              </a:rPr>
              <a:t>Radosavljević</a:t>
            </a:r>
            <a:r>
              <a:rPr lang="en-GB" sz="1800" b="1" dirty="0">
                <a:solidFill>
                  <a:srgbClr val="0033CC"/>
                </a:solidFill>
              </a:rPr>
              <a:t> </a:t>
            </a:r>
            <a:r>
              <a:rPr lang="en-GB" sz="1800" b="1" dirty="0" smtClean="0">
                <a:solidFill>
                  <a:srgbClr val="0033CC"/>
                </a:solidFill>
              </a:rPr>
              <a:t>Aleksandar</a:t>
            </a:r>
            <a:r>
              <a:rPr lang="hr-HR" sz="1800" b="1" dirty="0" smtClean="0">
                <a:solidFill>
                  <a:srgbClr val="0033CC"/>
                </a:solidFill>
              </a:rPr>
              <a:t>,</a:t>
            </a:r>
            <a:r>
              <a:rPr lang="bs-Latn-BA" sz="1800" b="1" dirty="0" smtClean="0">
                <a:solidFill>
                  <a:srgbClr val="0033CC"/>
                </a:solidFill>
              </a:rPr>
              <a:t> </a:t>
            </a:r>
            <a:r>
              <a:rPr lang="en-GB" sz="1800" b="1" dirty="0">
                <a:solidFill>
                  <a:srgbClr val="0033CC"/>
                </a:solidFill>
              </a:rPr>
              <a:t>Stojanovska Makedonka</a:t>
            </a:r>
            <a:r>
              <a:rPr lang="bs-Latn-BA" sz="1800" b="1" dirty="0"/>
              <a:t/>
            </a:r>
            <a:br>
              <a:rPr lang="bs-Latn-BA" sz="1800" b="1" dirty="0"/>
            </a:br>
            <a:endParaRPr lang="en-US" sz="18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746625"/>
            <a:ext cx="9144000" cy="13462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</a:rPr>
              <a:t>Cost Action FP1207 “Orchestrating forest-related policy analysis in Europe”</a:t>
            </a:r>
            <a:endParaRPr lang="bs-Latn-BA" sz="2000">
              <a:solidFill>
                <a:srgbClr val="0033CC"/>
              </a:solidFill>
            </a:endParaRPr>
          </a:p>
          <a:p>
            <a:r>
              <a:rPr lang="en-US" sz="2000">
                <a:solidFill>
                  <a:srgbClr val="0033CC"/>
                </a:solidFill>
              </a:rPr>
              <a:t>WG-1 Workshop</a:t>
            </a:r>
            <a:r>
              <a:rPr lang="bs-Latn-BA" sz="2000">
                <a:solidFill>
                  <a:srgbClr val="0033CC"/>
                </a:solidFill>
              </a:rPr>
              <a:t>, </a:t>
            </a:r>
            <a:r>
              <a:rPr lang="en-US" sz="2000">
                <a:solidFill>
                  <a:srgbClr val="0033CC"/>
                </a:solidFill>
              </a:rPr>
              <a:t>Prague, 12th - 13th November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face2fac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875345"/>
            <a:ext cx="2952576" cy="200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Content Placeholder 3" descr="Face to Face 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6" y="4293096"/>
            <a:ext cx="3062532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150" name="Group 12"/>
          <p:cNvGrpSpPr>
            <a:grpSpLocks/>
          </p:cNvGrpSpPr>
          <p:nvPr/>
        </p:nvGrpSpPr>
        <p:grpSpPr bwMode="auto">
          <a:xfrm>
            <a:off x="5148064" y="3068960"/>
            <a:ext cx="3603824" cy="2807964"/>
            <a:chOff x="4860032" y="1389072"/>
            <a:chExt cx="3892593" cy="3999110"/>
          </a:xfrm>
        </p:grpSpPr>
        <p:pic>
          <p:nvPicPr>
            <p:cNvPr id="6151" name="Picture 10" descr="images (3)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60032" y="2276872"/>
              <a:ext cx="3892593" cy="3111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9" descr="MAXQDA10logo.pn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3557349">
              <a:off x="5114886" y="2447699"/>
              <a:ext cx="2790804" cy="67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3" name="Title 1"/>
          <p:cNvSpPr>
            <a:spLocks/>
          </p:cNvSpPr>
          <p:nvPr/>
        </p:nvSpPr>
        <p:spPr bwMode="auto">
          <a:xfrm>
            <a:off x="3563888" y="1772816"/>
            <a:ext cx="55801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bs-Latn-BA" sz="2400" dirty="0">
                <a:solidFill>
                  <a:srgbClr val="0000FF"/>
                </a:solidFill>
                <a:latin typeface="Calibri" pitchFamily="34" charset="0"/>
              </a:rPr>
              <a:t>Research techniques</a:t>
            </a:r>
            <a:r>
              <a:rPr lang="bs-Latn-BA" sz="2400" dirty="0" smtClean="0">
                <a:solidFill>
                  <a:srgbClr val="0000FF"/>
                </a:solidFill>
                <a:latin typeface="Calibri" pitchFamily="34" charset="0"/>
              </a:rPr>
              <a:t>: document analysis,</a:t>
            </a:r>
          </a:p>
          <a:p>
            <a:r>
              <a:rPr lang="bs-Latn-BA" sz="2400" dirty="0" smtClean="0">
                <a:solidFill>
                  <a:srgbClr val="0000FF"/>
                </a:solidFill>
                <a:latin typeface="Calibri" pitchFamily="34" charset="0"/>
              </a:rPr>
              <a:t>face </a:t>
            </a:r>
            <a:r>
              <a:rPr lang="bs-Latn-BA" sz="2400" dirty="0">
                <a:solidFill>
                  <a:srgbClr val="0000FF"/>
                </a:solidFill>
                <a:latin typeface="Calibri" pitchFamily="34" charset="0"/>
              </a:rPr>
              <a:t>to face interviews </a:t>
            </a:r>
            <a:r>
              <a:rPr lang="bs-Latn-BA" sz="2400" dirty="0" smtClean="0">
                <a:solidFill>
                  <a:srgbClr val="0000FF"/>
                </a:solidFill>
                <a:latin typeface="Calibri" pitchFamily="34" charset="0"/>
              </a:rPr>
              <a:t>&amp; content </a:t>
            </a:r>
            <a:r>
              <a:rPr lang="bs-Latn-BA" sz="2400" dirty="0">
                <a:solidFill>
                  <a:srgbClr val="0000FF"/>
                </a:solidFill>
                <a:latin typeface="Calibri" pitchFamily="34" charset="0"/>
              </a:rPr>
              <a:t>analysis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233353"/>
            <a:ext cx="61552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Embedded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case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-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study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design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 </a:t>
            </a:r>
          </a:p>
          <a:p>
            <a:r>
              <a:rPr lang="hr-HR" sz="2400" dirty="0" err="1" smtClean="0">
                <a:solidFill>
                  <a:srgbClr val="0000FF"/>
                </a:solidFill>
                <a:latin typeface="Calibri" pitchFamily="34" charset="0"/>
              </a:rPr>
              <a:t>cases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Countries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, 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context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: Ex-</a:t>
            </a:r>
            <a:r>
              <a:rPr lang="hr-HR" sz="2400" dirty="0" err="1">
                <a:solidFill>
                  <a:srgbClr val="0000FF"/>
                </a:solidFill>
                <a:latin typeface="Calibri" pitchFamily="34" charset="0"/>
              </a:rPr>
              <a:t>Yu</a:t>
            </a:r>
            <a:r>
              <a:rPr lang="hr-HR" sz="2400" dirty="0">
                <a:solidFill>
                  <a:srgbClr val="0000FF"/>
                </a:solidFill>
                <a:latin typeface="Calibri" pitchFamily="34" charset="0"/>
              </a:rPr>
              <a:t> </a:t>
            </a:r>
          </a:p>
          <a:p>
            <a:endParaRPr lang="hr-HR" sz="800" dirty="0">
              <a:solidFill>
                <a:srgbClr val="0000FF"/>
              </a:solidFill>
              <a:latin typeface="Calibri" pitchFamily="34" charset="0"/>
            </a:endParaRPr>
          </a:p>
          <a:p>
            <a:r>
              <a:rPr lang="en-US" sz="2400" i="1" dirty="0">
                <a:solidFill>
                  <a:srgbClr val="0000FF"/>
                </a:solidFill>
                <a:latin typeface="Calibri" pitchFamily="34" charset="0"/>
              </a:rPr>
              <a:t>prospective case study design</a:t>
            </a:r>
            <a:r>
              <a:rPr lang="en-US" sz="2400" dirty="0">
                <a:solidFill>
                  <a:srgbClr val="0000FF"/>
                </a:solidFill>
                <a:latin typeface="Calibri" pitchFamily="34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Calibri" pitchFamily="34" charset="0"/>
              </a:rPr>
              <a:t>Bitektine</a:t>
            </a:r>
            <a:r>
              <a:rPr lang="en-US" sz="2400" dirty="0">
                <a:solidFill>
                  <a:srgbClr val="0000FF"/>
                </a:solidFill>
                <a:latin typeface="Calibri" pitchFamily="34" charset="0"/>
              </a:rPr>
              <a:t>, 2008</a:t>
            </a:r>
            <a:r>
              <a:rPr lang="en-US" sz="2400" dirty="0" smtClean="0">
                <a:solidFill>
                  <a:srgbClr val="0000FF"/>
                </a:solidFill>
                <a:latin typeface="Calibri" pitchFamily="34" charset="0"/>
              </a:rPr>
              <a:t>) </a:t>
            </a:r>
            <a:endParaRPr lang="en-US" sz="2400" dirty="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7744" y="44624"/>
            <a:ext cx="37868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 smtClean="0">
                <a:solidFill>
                  <a:srgbClr val="00B0F0"/>
                </a:solidFill>
              </a:rPr>
              <a:t>PRELIMINARY RESULTS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692696"/>
            <a:ext cx="7177606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alibri" pitchFamily="34" charset="0"/>
              </a:rPr>
              <a:t>The principles of NFP</a:t>
            </a:r>
            <a:r>
              <a:rPr lang="en-US" dirty="0" smtClean="0">
                <a:latin typeface="Calibri" pitchFamily="34" charset="0"/>
              </a:rPr>
              <a:t>:</a:t>
            </a:r>
          </a:p>
          <a:p>
            <a:r>
              <a:rPr lang="en-US" dirty="0" smtClean="0">
                <a:latin typeface="Calibri" pitchFamily="34" charset="0"/>
              </a:rPr>
              <a:t>	- Broad participation, usually on the level of consultation</a:t>
            </a:r>
          </a:p>
          <a:p>
            <a:r>
              <a:rPr lang="en-US" dirty="0" smtClean="0">
                <a:latin typeface="Calibri" pitchFamily="34" charset="0"/>
              </a:rPr>
              <a:t>	- Moderate </a:t>
            </a:r>
            <a:r>
              <a:rPr lang="en-US" dirty="0" err="1" smtClean="0">
                <a:latin typeface="Calibri" pitchFamily="34" charset="0"/>
              </a:rPr>
              <a:t>intersectorality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	- Low decentralization </a:t>
            </a:r>
          </a:p>
          <a:p>
            <a:r>
              <a:rPr lang="en-US" dirty="0" smtClean="0">
                <a:latin typeface="Calibri" pitchFamily="34" charset="0"/>
              </a:rPr>
              <a:t>	- Moderate </a:t>
            </a:r>
            <a:r>
              <a:rPr lang="en-US" dirty="0" err="1" smtClean="0">
                <a:latin typeface="Calibri" pitchFamily="34" charset="0"/>
              </a:rPr>
              <a:t>iterativity</a:t>
            </a:r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u="sng" dirty="0" smtClean="0">
                <a:latin typeface="Calibri" pitchFamily="34" charset="0"/>
              </a:rPr>
              <a:t>The elements of discourse</a:t>
            </a:r>
            <a:r>
              <a:rPr lang="en-US" dirty="0" smtClean="0">
                <a:latin typeface="Calibri" pitchFamily="34" charset="0"/>
              </a:rPr>
              <a:t>:</a:t>
            </a:r>
          </a:p>
          <a:p>
            <a:r>
              <a:rPr lang="en-US" dirty="0" smtClean="0">
                <a:latin typeface="Calibri" pitchFamily="34" charset="0"/>
              </a:rPr>
              <a:t>	- Centralized expertise, different understandings of issues</a:t>
            </a:r>
          </a:p>
          <a:p>
            <a:r>
              <a:rPr lang="en-US" dirty="0" smtClean="0">
                <a:latin typeface="Calibri" pitchFamily="34" charset="0"/>
              </a:rPr>
              <a:t>	- Unequal access to information</a:t>
            </a:r>
          </a:p>
          <a:p>
            <a:r>
              <a:rPr lang="en-US" dirty="0" smtClean="0">
                <a:latin typeface="Calibri" pitchFamily="34" charset="0"/>
              </a:rPr>
              <a:t>	- Monopolized interpretation of claims </a:t>
            </a: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u="sng" dirty="0" smtClean="0">
                <a:latin typeface="Calibri" pitchFamily="34" charset="0"/>
              </a:rPr>
              <a:t>Advocacy coalition framework</a:t>
            </a:r>
            <a:r>
              <a:rPr lang="en-US" dirty="0" smtClean="0">
                <a:latin typeface="Calibri" pitchFamily="34" charset="0"/>
              </a:rPr>
              <a:t>:</a:t>
            </a:r>
          </a:p>
          <a:p>
            <a:r>
              <a:rPr lang="en-US" dirty="0" smtClean="0">
                <a:latin typeface="Calibri" pitchFamily="34" charset="0"/>
              </a:rPr>
              <a:t>	- strong “central forestry coalition”</a:t>
            </a:r>
          </a:p>
          <a:p>
            <a:r>
              <a:rPr lang="en-US" dirty="0" smtClean="0">
                <a:latin typeface="Calibri" pitchFamily="34" charset="0"/>
              </a:rPr>
              <a:t>	- power misbalance</a:t>
            </a:r>
          </a:p>
          <a:p>
            <a:r>
              <a:rPr lang="en-US" dirty="0" smtClean="0">
                <a:latin typeface="Calibri" pitchFamily="34" charset="0"/>
              </a:rPr>
              <a:t>	- low presence of elements that facilitate negotiated agreements</a:t>
            </a: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9802" y="5733256"/>
            <a:ext cx="4764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400" b="1" dirty="0" smtClean="0">
                <a:solidFill>
                  <a:srgbClr val="FF0000"/>
                </a:solidFill>
              </a:rPr>
              <a:t>And </a:t>
            </a:r>
            <a:r>
              <a:rPr lang="hr-HR" sz="2400" b="1" dirty="0" err="1" smtClean="0">
                <a:solidFill>
                  <a:srgbClr val="FF0000"/>
                </a:solidFill>
              </a:rPr>
              <a:t>practical</a:t>
            </a:r>
            <a:r>
              <a:rPr lang="hr-HR" sz="2400" b="1" dirty="0" smtClean="0">
                <a:solidFill>
                  <a:srgbClr val="FF0000"/>
                </a:solidFill>
              </a:rPr>
              <a:t> </a:t>
            </a:r>
            <a:r>
              <a:rPr lang="hr-HR" sz="2400" b="1" dirty="0" err="1" smtClean="0">
                <a:solidFill>
                  <a:srgbClr val="FF0000"/>
                </a:solidFill>
              </a:rPr>
              <a:t>implementation</a:t>
            </a:r>
            <a:r>
              <a:rPr lang="hr-HR" sz="2400" b="1" dirty="0" smtClean="0">
                <a:solidFill>
                  <a:srgbClr val="FF0000"/>
                </a:solidFill>
              </a:rPr>
              <a:t>?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6165304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b="1" u="sng" dirty="0" smtClean="0"/>
              <a:t>LOW</a:t>
            </a:r>
            <a:endParaRPr lang="en-US" sz="3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2780928"/>
            <a:ext cx="35279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400" b="1" dirty="0" smtClean="0"/>
              <a:t>THANK YOU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7" descr="raspad jugoslavije balkanski paradoks eu integracije.jpg"/>
          <p:cNvPicPr>
            <a:picLocks noChangeAspect="1"/>
          </p:cNvPicPr>
          <p:nvPr/>
        </p:nvPicPr>
        <p:blipFill>
          <a:blip r:embed="rId2" cstate="print"/>
          <a:srcRect l="18974" r="17114"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7950" y="5516563"/>
            <a:ext cx="2663825" cy="1190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bs-Latn-BA" b="1">
                <a:solidFill>
                  <a:srgbClr val="0033CC"/>
                </a:solidFill>
              </a:rPr>
              <a:t>From </a:t>
            </a:r>
          </a:p>
          <a:p>
            <a:pPr algn="ctr"/>
            <a:r>
              <a:rPr lang="bs-Latn-BA" b="1">
                <a:solidFill>
                  <a:srgbClr val="0033CC"/>
                </a:solidFill>
              </a:rPr>
              <a:t>former Yu-Union</a:t>
            </a:r>
          </a:p>
          <a:p>
            <a:pPr algn="ctr"/>
            <a:r>
              <a:rPr lang="bs-Latn-BA" b="1">
                <a:solidFill>
                  <a:srgbClr val="0033CC"/>
                </a:solidFill>
              </a:rPr>
              <a:t>to</a:t>
            </a:r>
          </a:p>
          <a:p>
            <a:pPr algn="ctr"/>
            <a:r>
              <a:rPr lang="bs-Latn-BA" b="1">
                <a:solidFill>
                  <a:srgbClr val="0033CC"/>
                </a:solidFill>
              </a:rPr>
              <a:t>European Union</a:t>
            </a:r>
            <a:endParaRPr lang="en-US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sr-Latn-CS" sz="2000" dirty="0">
                <a:solidFill>
                  <a:srgbClr val="0033CC"/>
                </a:solidFill>
              </a:rPr>
              <a:t>“National forest programme” – commonly agreed framework in pursuit of sustainable forest management and generic expression for a wide range of approaches towards forest policy formulation, planning and implementation at the subnational and national levels</a:t>
            </a:r>
            <a:endParaRPr lang="en-US" sz="2000" dirty="0">
              <a:solidFill>
                <a:srgbClr val="0033CC"/>
              </a:solidFill>
            </a:endParaRPr>
          </a:p>
        </p:txBody>
      </p:sp>
      <p:pic>
        <p:nvPicPr>
          <p:cNvPr id="3077" name="Picture 5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412875"/>
            <a:ext cx="9144000" cy="54451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561975"/>
          </a:xfrm>
        </p:spPr>
        <p:txBody>
          <a:bodyPr/>
          <a:lstStyle/>
          <a:p>
            <a:r>
              <a:rPr lang="sr-Latn-CS" sz="3200">
                <a:solidFill>
                  <a:srgbClr val="0033CC"/>
                </a:solidFill>
              </a:rPr>
              <a:t>Nfp process overview per countries</a:t>
            </a:r>
            <a:endParaRPr lang="en-US" sz="3200">
              <a:solidFill>
                <a:srgbClr val="0033CC"/>
              </a:solidFill>
            </a:endParaRPr>
          </a:p>
        </p:txBody>
      </p:sp>
      <p:graphicFrame>
        <p:nvGraphicFramePr>
          <p:cNvPr id="16586" name="Group 20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98231537"/>
              </p:ext>
            </p:extLst>
          </p:nvPr>
        </p:nvGraphicFramePr>
        <p:xfrm>
          <a:off x="1" y="692150"/>
          <a:ext cx="9144000" cy="5595430"/>
        </p:xfrm>
        <a:graphic>
          <a:graphicData uri="http://schemas.openxmlformats.org/drawingml/2006/table">
            <a:tbl>
              <a:tblPr/>
              <a:tblGrid>
                <a:gridCol w="1259631"/>
                <a:gridCol w="1492079"/>
                <a:gridCol w="1820289"/>
                <a:gridCol w="1368152"/>
                <a:gridCol w="1728192"/>
                <a:gridCol w="1475657"/>
              </a:tblGrid>
              <a:tr h="433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Country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8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Croatia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Fed. B-H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Macedonia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Serbia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Slovenia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Started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2005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Ended/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accepted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Not yet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Process title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National forest policy &amp;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Forestry program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Strategy of SFM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Development of forest sector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 for Future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Resulted in docs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National forest policy and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 policy &amp;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 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(expected)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Strategy of SFM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 development strategy (2006)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Forest develop</a:t>
                      </a:r>
                      <a:r>
                        <a:rPr kumimoji="0" lang="hr-H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ment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 program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Resolution on NFP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Financing body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Government of the Netherlands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The World Bank and the Government of Fed. B-H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FAO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FAO, Finnish Ministry of foreign affairs, Government of Serbia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Responsible Ministry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Implementing body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World Bank office in Croatia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Responsible Federal Ministry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Responsible Ministry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Responsible Ministry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Responsible Ministry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Remarks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Low implement.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Long process, expected to be completed in 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Low implement.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Ongoing 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Low implement.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295275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 sz="3200">
                <a:solidFill>
                  <a:srgbClr val="0033CC"/>
                </a:solidFill>
              </a:rPr>
              <a:t>Clusters of nfp principles</a:t>
            </a:r>
            <a:endParaRPr lang="en-US" sz="3200">
              <a:solidFill>
                <a:srgbClr val="0033CC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76600" y="5942013"/>
            <a:ext cx="2808288" cy="779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s-Latn-BA">
                <a:solidFill>
                  <a:schemeClr val="bg1"/>
                </a:solidFill>
              </a:rPr>
              <a:t>Gggggg</a:t>
            </a:r>
          </a:p>
          <a:p>
            <a:pPr>
              <a:spcBef>
                <a:spcPct val="50000"/>
              </a:spcBef>
            </a:pP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65833" y="3388930"/>
            <a:ext cx="5242471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Calibri" pitchFamily="34" charset="0"/>
              </a:rPr>
              <a:t>Independent variables → Dependent variable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7905" y="4737323"/>
            <a:ext cx="3408363" cy="9239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buFontTx/>
              <a:buAutoNum type="arabicParenBoth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Adherence to NFP principles</a:t>
            </a:r>
          </a:p>
          <a:p>
            <a:pPr marL="342900" indent="-342900">
              <a:buFontTx/>
              <a:buAutoNum type="arabicParenBoth"/>
            </a:pP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Presence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of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discourse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2900" indent="-342900">
              <a:buFontTx/>
              <a:buAutoNum type="arabicParenBoth"/>
            </a:pP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Advocacy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coalition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framework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2305" y="4826520"/>
            <a:ext cx="2532063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Practical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implementation</a:t>
            </a:r>
            <a:endParaRPr lang="hr-HR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of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the</a:t>
            </a:r>
            <a:r>
              <a:rPr lang="hr-HR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r-HR" dirty="0" err="1">
                <a:solidFill>
                  <a:srgbClr val="000000"/>
                </a:solidFill>
                <a:latin typeface="Calibri" pitchFamily="34" charset="0"/>
              </a:rPr>
              <a:t>documents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283968" y="4970536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193436" y="962144"/>
            <a:ext cx="898707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100" u="sng" dirty="0">
                <a:latin typeface="Calibri" pitchFamily="34" charset="0"/>
              </a:rPr>
              <a:t>Research question</a:t>
            </a:r>
            <a:r>
              <a:rPr lang="en-US" sz="2100" dirty="0">
                <a:latin typeface="Calibri" pitchFamily="34" charset="0"/>
              </a:rPr>
              <a:t>: </a:t>
            </a:r>
          </a:p>
          <a:p>
            <a:r>
              <a:rPr lang="en-US" sz="2100" i="1" dirty="0">
                <a:latin typeface="Calibri" pitchFamily="34" charset="0"/>
              </a:rPr>
              <a:t>Which factors did influence the practical implementation of the NFP documents?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24478" y="44624"/>
            <a:ext cx="2627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>
                <a:solidFill>
                  <a:srgbClr val="00B0F0"/>
                </a:solidFill>
              </a:rPr>
              <a:t>METHODOLOGY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1929606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Assumption</a:t>
            </a:r>
            <a:r>
              <a:rPr lang="en-US" dirty="0" smtClean="0"/>
              <a:t>: </a:t>
            </a:r>
          </a:p>
          <a:p>
            <a:r>
              <a:rPr lang="en-US" dirty="0" smtClean="0"/>
              <a:t>Practical implementation of the NFP document is dependent upon its content and the conditions</a:t>
            </a:r>
            <a:r>
              <a:rPr lang="hr-HR" dirty="0" smtClean="0"/>
              <a:t> </a:t>
            </a:r>
            <a:r>
              <a:rPr lang="en-US" dirty="0" smtClean="0"/>
              <a:t>within which it was made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5" idx="0"/>
          </p:cNvCxnSpPr>
          <p:nvPr/>
        </p:nvCxnSpPr>
        <p:spPr>
          <a:xfrm flipV="1">
            <a:off x="2332087" y="3789040"/>
            <a:ext cx="1015777" cy="94828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5940152" y="3789040"/>
            <a:ext cx="640408" cy="1008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9512" y="1340768"/>
            <a:ext cx="871296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b="1" u="sng" dirty="0">
                <a:latin typeface="Calibri" pitchFamily="34" charset="0"/>
              </a:rPr>
              <a:t>Adherence to NFP </a:t>
            </a:r>
            <a:r>
              <a:rPr lang="en-US" b="1" u="sng" dirty="0" smtClean="0">
                <a:latin typeface="Calibri" pitchFamily="34" charset="0"/>
              </a:rPr>
              <a:t>principles</a:t>
            </a:r>
            <a:r>
              <a:rPr lang="hr-HR" b="1" u="sng" dirty="0" smtClean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</a:rPr>
              <a:t>G</a:t>
            </a:r>
            <a:r>
              <a:rPr lang="hr-HR" dirty="0" smtClean="0">
                <a:latin typeface="Calibri" pitchFamily="34" charset="0"/>
              </a:rPr>
              <a:t>l</a:t>
            </a:r>
            <a:r>
              <a:rPr lang="en-US" dirty="0" err="1" smtClean="0">
                <a:latin typeface="Calibri" pitchFamily="34" charset="0"/>
              </a:rPr>
              <a:t>ück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and </a:t>
            </a:r>
            <a:r>
              <a:rPr lang="en-US" dirty="0" err="1">
                <a:latin typeface="Calibri" pitchFamily="34" charset="0"/>
              </a:rPr>
              <a:t>Humpreyes</a:t>
            </a:r>
            <a:r>
              <a:rPr lang="en-US" dirty="0">
                <a:latin typeface="Calibri" pitchFamily="34" charset="0"/>
              </a:rPr>
              <a:t>, 2002</a:t>
            </a:r>
            <a:r>
              <a:rPr lang="en-US" dirty="0" smtClean="0">
                <a:latin typeface="Calibri" pitchFamily="34" charset="0"/>
              </a:rPr>
              <a:t>):</a:t>
            </a:r>
            <a:endParaRPr lang="hr-HR" dirty="0" smtClean="0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endParaRPr lang="hr-HR" sz="1000" dirty="0">
              <a:latin typeface="Calibri" pitchFamily="34" charset="0"/>
            </a:endParaRPr>
          </a:p>
          <a:p>
            <a:pPr lvl="1"/>
            <a:r>
              <a:rPr lang="hr-HR" dirty="0">
                <a:latin typeface="Calibri" pitchFamily="34" charset="0"/>
              </a:rPr>
              <a:t>a. </a:t>
            </a:r>
            <a:r>
              <a:rPr lang="en-US" dirty="0">
                <a:latin typeface="Calibri" pitchFamily="34" charset="0"/>
              </a:rPr>
              <a:t>Public participation </a:t>
            </a:r>
          </a:p>
          <a:p>
            <a:pPr marL="342900" indent="-342900"/>
            <a:r>
              <a:rPr lang="hr-HR" dirty="0">
                <a:latin typeface="Calibri" pitchFamily="34" charset="0"/>
              </a:rPr>
              <a:t>	</a:t>
            </a:r>
            <a:r>
              <a:rPr lang="hr-HR" dirty="0" smtClean="0">
                <a:latin typeface="Calibri" pitchFamily="34" charset="0"/>
              </a:rPr>
              <a:t>     </a:t>
            </a:r>
            <a:r>
              <a:rPr lang="en-US" dirty="0" smtClean="0">
                <a:latin typeface="Calibri" pitchFamily="34" charset="0"/>
              </a:rPr>
              <a:t>- </a:t>
            </a:r>
            <a:r>
              <a:rPr lang="en-US" dirty="0">
                <a:latin typeface="Calibri" pitchFamily="34" charset="0"/>
              </a:rPr>
              <a:t>were all the relevant parties involved? </a:t>
            </a:r>
          </a:p>
          <a:p>
            <a:pPr marL="342900" indent="-342900"/>
            <a:r>
              <a:rPr lang="hr-HR" dirty="0">
                <a:latin typeface="Calibri" pitchFamily="34" charset="0"/>
              </a:rPr>
              <a:t>	</a:t>
            </a:r>
            <a:r>
              <a:rPr lang="hr-HR" dirty="0" smtClean="0">
                <a:latin typeface="Calibri" pitchFamily="34" charset="0"/>
              </a:rPr>
              <a:t>     </a:t>
            </a:r>
            <a:r>
              <a:rPr lang="en-US" dirty="0" smtClean="0">
                <a:latin typeface="Calibri" pitchFamily="34" charset="0"/>
              </a:rPr>
              <a:t>-  </a:t>
            </a:r>
            <a:r>
              <a:rPr lang="en-US" dirty="0">
                <a:latin typeface="Calibri" pitchFamily="34" charset="0"/>
              </a:rPr>
              <a:t>what level of participation was achieved –scales of </a:t>
            </a:r>
            <a:r>
              <a:rPr lang="en-US" dirty="0" smtClean="0">
                <a:latin typeface="Calibri" pitchFamily="34" charset="0"/>
              </a:rPr>
              <a:t>participation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Arnstein</a:t>
            </a:r>
            <a:r>
              <a:rPr lang="en-US" dirty="0">
                <a:latin typeface="Calibri" pitchFamily="34" charset="0"/>
              </a:rPr>
              <a:t>, 1969; </a:t>
            </a:r>
            <a:r>
              <a:rPr lang="hr-HR" dirty="0" smtClean="0">
                <a:latin typeface="Calibri" pitchFamily="34" charset="0"/>
              </a:rPr>
              <a:t>                             	</a:t>
            </a:r>
            <a:r>
              <a:rPr lang="en-US" dirty="0" smtClean="0">
                <a:latin typeface="Calibri" pitchFamily="34" charset="0"/>
              </a:rPr>
              <a:t>IAPP</a:t>
            </a:r>
            <a:r>
              <a:rPr lang="en-US" dirty="0">
                <a:latin typeface="Calibri" pitchFamily="34" charset="0"/>
              </a:rPr>
              <a:t>, 2000; OECD, 2002) </a:t>
            </a:r>
            <a:endParaRPr lang="hr-HR" dirty="0" smtClean="0">
              <a:latin typeface="Calibri" pitchFamily="34" charset="0"/>
            </a:endParaRPr>
          </a:p>
          <a:p>
            <a:pPr marL="342900" indent="-342900"/>
            <a:endParaRPr lang="en-US" sz="800" dirty="0">
              <a:latin typeface="Calibri" pitchFamily="34" charset="0"/>
            </a:endParaRPr>
          </a:p>
          <a:p>
            <a:pPr lvl="1"/>
            <a:r>
              <a:rPr lang="hr-HR" dirty="0">
                <a:latin typeface="Calibri" pitchFamily="34" charset="0"/>
              </a:rPr>
              <a:t>b. </a:t>
            </a:r>
            <a:r>
              <a:rPr lang="en-US" dirty="0">
                <a:latin typeface="Calibri" pitchFamily="34" charset="0"/>
              </a:rPr>
              <a:t>Inter-sectoral coordination </a:t>
            </a:r>
          </a:p>
          <a:p>
            <a:pPr lvl="2"/>
            <a:r>
              <a:rPr lang="en-US" dirty="0">
                <a:latin typeface="Calibri" pitchFamily="34" charset="0"/>
              </a:rPr>
              <a:t>What were the sectors involved in the process? In which way</a:t>
            </a:r>
            <a:r>
              <a:rPr lang="en-US" dirty="0" smtClean="0">
                <a:latin typeface="Calibri" pitchFamily="34" charset="0"/>
              </a:rPr>
              <a:t>?</a:t>
            </a:r>
            <a:endParaRPr lang="hr-HR" dirty="0" smtClean="0">
              <a:latin typeface="Calibri" pitchFamily="34" charset="0"/>
            </a:endParaRPr>
          </a:p>
          <a:p>
            <a:pPr lvl="2"/>
            <a:endParaRPr lang="en-US" sz="800" dirty="0">
              <a:latin typeface="Calibri" pitchFamily="34" charset="0"/>
            </a:endParaRPr>
          </a:p>
          <a:p>
            <a:pPr lvl="1"/>
            <a:r>
              <a:rPr lang="hr-HR" dirty="0">
                <a:latin typeface="Calibri" pitchFamily="34" charset="0"/>
              </a:rPr>
              <a:t>c. </a:t>
            </a:r>
            <a:r>
              <a:rPr lang="en-US" dirty="0">
                <a:latin typeface="Calibri" pitchFamily="34" charset="0"/>
              </a:rPr>
              <a:t>Decentralization </a:t>
            </a:r>
          </a:p>
          <a:p>
            <a:pPr lvl="2"/>
            <a:r>
              <a:rPr lang="en-US" dirty="0">
                <a:latin typeface="Calibri" pitchFamily="34" charset="0"/>
              </a:rPr>
              <a:t>What levels of decision making (national/regional/local) were included in the process? In which way? </a:t>
            </a:r>
            <a:endParaRPr lang="hr-HR" dirty="0" smtClean="0">
              <a:latin typeface="Calibri" pitchFamily="34" charset="0"/>
            </a:endParaRPr>
          </a:p>
          <a:p>
            <a:pPr lvl="2"/>
            <a:endParaRPr lang="en-US" sz="800" dirty="0">
              <a:latin typeface="Calibri" pitchFamily="34" charset="0"/>
            </a:endParaRPr>
          </a:p>
          <a:p>
            <a:pPr lvl="1"/>
            <a:r>
              <a:rPr lang="hr-HR" dirty="0">
                <a:latin typeface="Calibri" pitchFamily="34" charset="0"/>
              </a:rPr>
              <a:t>d. </a:t>
            </a:r>
            <a:r>
              <a:rPr lang="en-US" dirty="0">
                <a:latin typeface="Calibri" pitchFamily="34" charset="0"/>
              </a:rPr>
              <a:t>Long-term, iterative planning </a:t>
            </a:r>
          </a:p>
          <a:p>
            <a:pPr lvl="2"/>
            <a:r>
              <a:rPr lang="en-US" dirty="0">
                <a:latin typeface="Calibri" pitchFamily="34" charset="0"/>
              </a:rPr>
              <a:t>Was it a “one-time event” or it is a long-term policy platform? </a:t>
            </a:r>
          </a:p>
          <a:p>
            <a:pPr lvl="2"/>
            <a:r>
              <a:rPr lang="en-US" dirty="0">
                <a:latin typeface="Calibri" pitchFamily="34" charset="0"/>
              </a:rPr>
              <a:t>It is based on evaluation of previously set goals? </a:t>
            </a:r>
          </a:p>
          <a:p>
            <a:pPr marL="342900" indent="-342900">
              <a:buFontTx/>
              <a:buAutoNum type="arabicPeriod"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8610" y="44624"/>
            <a:ext cx="4521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00B0F0"/>
                </a:solidFill>
              </a:rPr>
              <a:t>THEORETICAL FRAMEWORK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395536" y="1340768"/>
            <a:ext cx="829126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dirty="0" smtClean="0">
                <a:latin typeface="Calibri" pitchFamily="34" charset="0"/>
              </a:rPr>
              <a:t>2. </a:t>
            </a:r>
            <a:r>
              <a:rPr lang="en-US" b="1" u="sng" dirty="0" smtClean="0">
                <a:latin typeface="Calibri" pitchFamily="34" charset="0"/>
              </a:rPr>
              <a:t>NFP </a:t>
            </a:r>
            <a:r>
              <a:rPr lang="en-US" b="1" u="sng" dirty="0">
                <a:latin typeface="Calibri" pitchFamily="34" charset="0"/>
              </a:rPr>
              <a:t>as a discursive institution </a:t>
            </a:r>
            <a:r>
              <a:rPr lang="en-US" dirty="0">
                <a:latin typeface="Calibri" pitchFamily="34" charset="0"/>
              </a:rPr>
              <a:t>(</a:t>
            </a:r>
            <a:r>
              <a:rPr lang="en-US" dirty="0" err="1">
                <a:latin typeface="Calibri" pitchFamily="34" charset="0"/>
              </a:rPr>
              <a:t>Schanz</a:t>
            </a:r>
            <a:r>
              <a:rPr lang="en-US" dirty="0">
                <a:latin typeface="Calibri" pitchFamily="34" charset="0"/>
              </a:rPr>
              <a:t>, 2002) ; discourse as a type of </a:t>
            </a:r>
            <a:r>
              <a:rPr lang="en-US" dirty="0" smtClean="0">
                <a:latin typeface="Calibri" pitchFamily="34" charset="0"/>
              </a:rPr>
              <a:t>communicative </a:t>
            </a:r>
            <a:r>
              <a:rPr lang="en-US" dirty="0">
                <a:latin typeface="Calibri" pitchFamily="34" charset="0"/>
              </a:rPr>
              <a:t>action (</a:t>
            </a:r>
            <a:r>
              <a:rPr lang="en-US" dirty="0" err="1">
                <a:latin typeface="Calibri" pitchFamily="34" charset="0"/>
              </a:rPr>
              <a:t>Habermas</a:t>
            </a:r>
            <a:r>
              <a:rPr lang="en-US" dirty="0">
                <a:latin typeface="Calibri" pitchFamily="34" charset="0"/>
              </a:rPr>
              <a:t>, 1984) </a:t>
            </a:r>
          </a:p>
          <a:p>
            <a:pPr marL="342900" indent="-342900"/>
            <a:endParaRPr lang="en-US" dirty="0" smtClean="0">
              <a:latin typeface="Calibri" pitchFamily="34" charset="0"/>
            </a:endParaRPr>
          </a:p>
          <a:p>
            <a:pPr lvl="1"/>
            <a:r>
              <a:rPr lang="hr-HR" u="sng" dirty="0" err="1" smtClean="0">
                <a:latin typeface="Calibri" pitchFamily="34" charset="0"/>
              </a:rPr>
              <a:t>Questions</a:t>
            </a:r>
            <a:r>
              <a:rPr lang="en-US" dirty="0" smtClean="0">
                <a:latin typeface="Calibri" pitchFamily="34" charset="0"/>
              </a:rPr>
              <a:t>: </a:t>
            </a:r>
            <a:endParaRPr lang="en-US" dirty="0" smtClean="0">
              <a:latin typeface="Calibri" pitchFamily="34" charset="0"/>
            </a:endParaRPr>
          </a:p>
          <a:p>
            <a:pPr lvl="1"/>
            <a:endParaRPr lang="hr-HR" sz="800" dirty="0" smtClean="0">
              <a:latin typeface="Calibri" pitchFamily="34" charset="0"/>
            </a:endParaRPr>
          </a:p>
          <a:p>
            <a:pPr lvl="1"/>
            <a:r>
              <a:rPr lang="hr-HR" dirty="0" smtClean="0">
                <a:latin typeface="Calibri" pitchFamily="34" charset="0"/>
              </a:rPr>
              <a:t>- E</a:t>
            </a:r>
            <a:r>
              <a:rPr lang="en-US" dirty="0" err="1" smtClean="0">
                <a:latin typeface="Calibri" pitchFamily="34" charset="0"/>
              </a:rPr>
              <a:t>qual</a:t>
            </a:r>
            <a:r>
              <a:rPr lang="en-US" dirty="0" smtClean="0">
                <a:latin typeface="Calibri" pitchFamily="34" charset="0"/>
              </a:rPr>
              <a:t> information available to all the participants of the process</a:t>
            </a:r>
          </a:p>
          <a:p>
            <a:pPr lvl="1"/>
            <a:endParaRPr lang="en-US" sz="800" dirty="0">
              <a:latin typeface="Calibri" pitchFamily="34" charset="0"/>
            </a:endParaRPr>
          </a:p>
          <a:p>
            <a:pPr lvl="1">
              <a:buFontTx/>
              <a:buChar char="-"/>
            </a:pPr>
            <a:r>
              <a:rPr lang="hr-HR" dirty="0" smtClean="0">
                <a:latin typeface="Calibri" pitchFamily="34" charset="0"/>
              </a:rPr>
              <a:t> </a:t>
            </a:r>
            <a:r>
              <a:rPr lang="hr-HR" dirty="0" err="1" smtClean="0">
                <a:latin typeface="Calibri" pitchFamily="34" charset="0"/>
              </a:rPr>
              <a:t>All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the </a:t>
            </a:r>
            <a:r>
              <a:rPr lang="en-US" dirty="0">
                <a:latin typeface="Calibri" pitchFamily="34" charset="0"/>
              </a:rPr>
              <a:t>participants </a:t>
            </a:r>
            <a:r>
              <a:rPr lang="hr-HR" dirty="0" smtClean="0">
                <a:latin typeface="Calibri" pitchFamily="34" charset="0"/>
              </a:rPr>
              <a:t>to </a:t>
            </a:r>
            <a:r>
              <a:rPr lang="hr-HR" dirty="0" err="1" smtClean="0">
                <a:latin typeface="Calibri" pitchFamily="34" charset="0"/>
              </a:rPr>
              <a:t>the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hr-HR" dirty="0" err="1" smtClean="0">
                <a:latin typeface="Calibri" pitchFamily="34" charset="0"/>
              </a:rPr>
              <a:t>process</a:t>
            </a:r>
            <a:r>
              <a:rPr lang="hr-HR" dirty="0" smtClean="0">
                <a:latin typeface="Calibri" pitchFamily="34" charset="0"/>
              </a:rPr>
              <a:t> had </a:t>
            </a:r>
            <a:r>
              <a:rPr lang="en-US" dirty="0" smtClean="0">
                <a:latin typeface="Calibri" pitchFamily="34" charset="0"/>
              </a:rPr>
              <a:t>shared </a:t>
            </a:r>
            <a:r>
              <a:rPr lang="en-US" dirty="0">
                <a:latin typeface="Calibri" pitchFamily="34" charset="0"/>
              </a:rPr>
              <a:t>understanding of the issues that were </a:t>
            </a:r>
            <a:r>
              <a:rPr lang="en-US" dirty="0" smtClean="0">
                <a:latin typeface="Calibri" pitchFamily="34" charset="0"/>
              </a:rPr>
              <a:t>discussed</a:t>
            </a:r>
            <a:endParaRPr lang="hr-HR" dirty="0" smtClean="0">
              <a:latin typeface="Calibri" pitchFamily="34" charset="0"/>
            </a:endParaRPr>
          </a:p>
          <a:p>
            <a:pPr lvl="1"/>
            <a:endParaRPr lang="en-US" sz="800" dirty="0">
              <a:latin typeface="Calibri" pitchFamily="34" charset="0"/>
            </a:endParaRPr>
          </a:p>
          <a:p>
            <a:pPr lvl="1"/>
            <a:r>
              <a:rPr lang="hr-HR" dirty="0" smtClean="0">
                <a:latin typeface="Calibri" pitchFamily="34" charset="0"/>
              </a:rPr>
              <a:t>- No </a:t>
            </a:r>
            <a:r>
              <a:rPr lang="en-US" dirty="0" smtClean="0">
                <a:latin typeface="Calibri" pitchFamily="34" charset="0"/>
              </a:rPr>
              <a:t>actor</a:t>
            </a:r>
            <a:r>
              <a:rPr lang="hr-HR" dirty="0">
                <a:latin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</a:rPr>
              <a:t>s</a:t>
            </a:r>
            <a:r>
              <a:rPr lang="hr-HR" dirty="0" smtClean="0">
                <a:latin typeface="Calibri" pitchFamily="34" charset="0"/>
              </a:rPr>
              <a:t>) had 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monopoly on the correct interpretation of the issues that were </a:t>
            </a:r>
            <a:r>
              <a:rPr lang="en-US" dirty="0" smtClean="0">
                <a:latin typeface="Calibri" pitchFamily="34" charset="0"/>
              </a:rPr>
              <a:t>discussed</a:t>
            </a:r>
            <a:endParaRPr lang="hr-HR" dirty="0" smtClean="0">
              <a:latin typeface="Calibri" pitchFamily="34" charset="0"/>
            </a:endParaRPr>
          </a:p>
          <a:p>
            <a:pPr lvl="1"/>
            <a:endParaRPr lang="en-US" sz="800" dirty="0">
              <a:latin typeface="Calibri" pitchFamily="34" charset="0"/>
            </a:endParaRPr>
          </a:p>
          <a:p>
            <a:pPr lvl="1">
              <a:buFontTx/>
              <a:buChar char="-"/>
            </a:pPr>
            <a:r>
              <a:rPr lang="hr-HR" dirty="0" smtClean="0">
                <a:latin typeface="Calibri" pitchFamily="34" charset="0"/>
              </a:rPr>
              <a:t> T</a:t>
            </a:r>
            <a:r>
              <a:rPr lang="en-US" dirty="0" smtClean="0">
                <a:latin typeface="Calibri" pitchFamily="34" charset="0"/>
              </a:rPr>
              <a:t>he </a:t>
            </a:r>
            <a:r>
              <a:rPr lang="en-US" dirty="0">
                <a:latin typeface="Calibri" pitchFamily="34" charset="0"/>
              </a:rPr>
              <a:t>procedural aspects of the process </a:t>
            </a:r>
            <a:r>
              <a:rPr lang="hr-HR" dirty="0" err="1" smtClean="0">
                <a:latin typeface="Calibri" pitchFamily="34" charset="0"/>
              </a:rPr>
              <a:t>were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known </a:t>
            </a:r>
            <a:r>
              <a:rPr lang="en-US" dirty="0">
                <a:latin typeface="Calibri" pitchFamily="34" charset="0"/>
              </a:rPr>
              <a:t>to the participants of the </a:t>
            </a:r>
            <a:r>
              <a:rPr lang="en-US" dirty="0" smtClean="0">
                <a:latin typeface="Calibri" pitchFamily="34" charset="0"/>
              </a:rPr>
              <a:t>process</a:t>
            </a:r>
            <a:r>
              <a:rPr lang="hr-HR" dirty="0">
                <a:latin typeface="Calibri" pitchFamily="34" charset="0"/>
              </a:rPr>
              <a:t> </a:t>
            </a:r>
            <a:endParaRPr lang="hr-HR" dirty="0" smtClean="0">
              <a:latin typeface="Calibri" pitchFamily="34" charset="0"/>
            </a:endParaRPr>
          </a:p>
          <a:p>
            <a:pPr lvl="1">
              <a:buFontTx/>
              <a:buChar char="-"/>
            </a:pPr>
            <a:endParaRPr lang="en-US" sz="800" dirty="0">
              <a:latin typeface="Calibri" pitchFamily="34" charset="0"/>
            </a:endParaRPr>
          </a:p>
          <a:p>
            <a:pPr lvl="1">
              <a:buFontTx/>
              <a:buChar char="-"/>
            </a:pPr>
            <a:r>
              <a:rPr lang="hr-HR" dirty="0" smtClean="0">
                <a:latin typeface="Calibri" pitchFamily="34" charset="0"/>
              </a:rPr>
              <a:t> A</a:t>
            </a:r>
            <a:r>
              <a:rPr lang="en-US" dirty="0" err="1" smtClean="0">
                <a:latin typeface="Calibri" pitchFamily="34" charset="0"/>
              </a:rPr>
              <a:t>ll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the claims of the participant put to the same validity </a:t>
            </a:r>
            <a:r>
              <a:rPr lang="en-US" dirty="0" smtClean="0">
                <a:latin typeface="Calibri" pitchFamily="34" charset="0"/>
              </a:rPr>
              <a:t>check</a:t>
            </a:r>
            <a:r>
              <a:rPr lang="hr-HR" dirty="0" smtClean="0">
                <a:latin typeface="Calibri" pitchFamily="34" charset="0"/>
              </a:rPr>
              <a:t>s</a:t>
            </a:r>
          </a:p>
          <a:p>
            <a:pPr lvl="1"/>
            <a:endParaRPr lang="en-US" sz="800" dirty="0">
              <a:latin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</a:rPr>
              <a:t>- </a:t>
            </a:r>
            <a:r>
              <a:rPr lang="hr-HR" dirty="0" smtClean="0"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he </a:t>
            </a:r>
            <a:r>
              <a:rPr lang="en-US" dirty="0">
                <a:latin typeface="Calibri" pitchFamily="34" charset="0"/>
              </a:rPr>
              <a:t>goals of the </a:t>
            </a:r>
            <a:r>
              <a:rPr lang="en-US" dirty="0" smtClean="0">
                <a:latin typeface="Calibri" pitchFamily="34" charset="0"/>
              </a:rPr>
              <a:t>process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hr-HR" dirty="0" err="1" smtClean="0">
                <a:latin typeface="Calibri" pitchFamily="34" charset="0"/>
              </a:rPr>
              <a:t>were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jointly defined by its </a:t>
            </a:r>
            <a:r>
              <a:rPr lang="en-US" dirty="0" smtClean="0">
                <a:latin typeface="Calibri" pitchFamily="34" charset="0"/>
              </a:rPr>
              <a:t>participants</a:t>
            </a:r>
            <a:endParaRPr lang="en-US" dirty="0">
              <a:latin typeface="Calibri" pitchFamily="34" charset="0"/>
            </a:endParaRPr>
          </a:p>
          <a:p>
            <a:pPr marL="342900" indent="-342900"/>
            <a:endParaRPr lang="en-US" dirty="0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4594" y="44624"/>
            <a:ext cx="4521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00B0F0"/>
                </a:solidFill>
              </a:rPr>
              <a:t>THEORETICAL FRAMEWORK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8"/>
          <p:cNvSpPr>
            <a:spLocks noChangeArrowheads="1"/>
          </p:cNvSpPr>
          <p:nvPr/>
        </p:nvSpPr>
        <p:spPr bwMode="auto">
          <a:xfrm>
            <a:off x="539552" y="1637506"/>
            <a:ext cx="814724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dirty="0" smtClean="0">
                <a:latin typeface="Calibri" pitchFamily="34" charset="0"/>
              </a:rPr>
              <a:t>3. </a:t>
            </a:r>
            <a:r>
              <a:rPr lang="en-US" u="sng" dirty="0" smtClean="0">
                <a:latin typeface="Calibri" pitchFamily="34" charset="0"/>
              </a:rPr>
              <a:t>Advocacy coalition framework </a:t>
            </a:r>
            <a:r>
              <a:rPr lang="en-US" dirty="0" smtClean="0">
                <a:latin typeface="Calibri" pitchFamily="34" charset="0"/>
              </a:rPr>
              <a:t>(Sabatier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I986) </a:t>
            </a:r>
          </a:p>
          <a:p>
            <a:pPr marL="342900" indent="-342900"/>
            <a:endParaRPr lang="en-US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Beliefs of the stakeholders </a:t>
            </a:r>
          </a:p>
          <a:p>
            <a:pPr marL="342900" indent="-342900">
              <a:buFontTx/>
              <a:buChar char="-"/>
            </a:pPr>
            <a:endParaRPr lang="en-US" sz="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Power (first and second face of power) over the NFP process</a:t>
            </a:r>
          </a:p>
          <a:p>
            <a:pPr marL="342900" indent="-342900">
              <a:buFontTx/>
              <a:buChar char="-"/>
            </a:pPr>
            <a:endParaRPr lang="en-US" sz="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NFP as an negotiated agreement through a professional forum?</a:t>
            </a:r>
          </a:p>
          <a:p>
            <a:pPr marL="342900" indent="-342900">
              <a:buFontTx/>
              <a:buChar char="-"/>
            </a:pPr>
            <a:endParaRPr lang="en-US" sz="800" dirty="0" smtClean="0">
              <a:latin typeface="Calibri" pitchFamily="34" charset="0"/>
            </a:endParaRPr>
          </a:p>
          <a:p>
            <a:pPr marL="800100" lvl="1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Elements that facilitate it: a </a:t>
            </a:r>
            <a:r>
              <a:rPr lang="en-US" dirty="0">
                <a:latin typeface="Calibri" pitchFamily="34" charset="0"/>
              </a:rPr>
              <a:t>hurting stalemate, effective leadership, consensus based decision rules, diverse funding, duration of process and commitment of members, a focus on empirical issues, </a:t>
            </a:r>
            <a:r>
              <a:rPr lang="en-US" dirty="0" smtClean="0">
                <a:latin typeface="Calibri" pitchFamily="34" charset="0"/>
              </a:rPr>
              <a:t>building </a:t>
            </a:r>
            <a:r>
              <a:rPr lang="en-US" dirty="0">
                <a:latin typeface="Calibri" pitchFamily="34" charset="0"/>
              </a:rPr>
              <a:t>trust, and lack of alternative </a:t>
            </a:r>
            <a:r>
              <a:rPr lang="en-US" dirty="0" smtClean="0">
                <a:latin typeface="Calibri" pitchFamily="34" charset="0"/>
              </a:rPr>
              <a:t>venues </a:t>
            </a:r>
            <a:endParaRPr lang="en-US" dirty="0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4594" y="44624"/>
            <a:ext cx="4521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00B0F0"/>
                </a:solidFill>
              </a:rPr>
              <a:t>THEORETICAL FRAMEWORK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On-screen Show (4:3)</PresentationFormat>
  <Paragraphs>143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 Design of national forest programme processes in South-East European countries    Avdibegović Mersudin, Lovrić Marko, Lovrić Nataša, Marić Bruno, Nonić Dragan, Pezdevšek Malovrh Špela, Radosavljević Aleksandar, Stojanovska Makedonka </vt:lpstr>
      <vt:lpstr>Slide 2</vt:lpstr>
      <vt:lpstr>Slide 3</vt:lpstr>
      <vt:lpstr>Nfp process overview per countries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IEE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djhdgk</dc:title>
  <dc:creator>Marko Lovrić</dc:creator>
  <cp:lastModifiedBy>Marko Lovric</cp:lastModifiedBy>
  <cp:revision>32</cp:revision>
  <dcterms:created xsi:type="dcterms:W3CDTF">2013-11-10T21:51:57Z</dcterms:created>
  <dcterms:modified xsi:type="dcterms:W3CDTF">2013-11-13T08:07:26Z</dcterms:modified>
</cp:coreProperties>
</file>