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5"/>
  </p:notesMasterIdLst>
  <p:sldIdLst>
    <p:sldId id="256" r:id="rId5"/>
    <p:sldId id="296" r:id="rId6"/>
    <p:sldId id="304" r:id="rId7"/>
    <p:sldId id="299" r:id="rId8"/>
    <p:sldId id="310" r:id="rId9"/>
    <p:sldId id="264" r:id="rId10"/>
    <p:sldId id="266" r:id="rId11"/>
    <p:sldId id="285" r:id="rId12"/>
    <p:sldId id="297" r:id="rId13"/>
    <p:sldId id="286" r:id="rId14"/>
    <p:sldId id="270" r:id="rId15"/>
    <p:sldId id="288" r:id="rId16"/>
    <p:sldId id="308" r:id="rId17"/>
    <p:sldId id="307" r:id="rId18"/>
    <p:sldId id="272" r:id="rId19"/>
    <p:sldId id="290" r:id="rId20"/>
    <p:sldId id="283" r:id="rId21"/>
    <p:sldId id="275" r:id="rId22"/>
    <p:sldId id="276"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60" autoAdjust="0"/>
  </p:normalViewPr>
  <p:slideViewPr>
    <p:cSldViewPr>
      <p:cViewPr>
        <p:scale>
          <a:sx n="90" d="100"/>
          <a:sy n="90" d="100"/>
        </p:scale>
        <p:origin x="-57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AA9DE-8D46-4BE7-B0EF-57885AF155D2}" type="datetimeFigureOut">
              <a:rPr lang="en-IE" smtClean="0"/>
              <a:t>11/11/2013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500A6-66D6-4D43-91C3-E55C8D99AC25}" type="slidenum">
              <a:rPr lang="en-IE" smtClean="0"/>
              <a:t>‹#›</a:t>
            </a:fld>
            <a:endParaRPr lang="en-IE"/>
          </a:p>
        </p:txBody>
      </p:sp>
    </p:spTree>
    <p:extLst>
      <p:ext uri="{BB962C8B-B14F-4D97-AF65-F5344CB8AC3E}">
        <p14:creationId xmlns:p14="http://schemas.microsoft.com/office/powerpoint/2010/main" val="271827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effectLst>
                  <a:outerShdw blurRad="38100" dist="38100" dir="2700000" algn="tl">
                    <a:srgbClr val="000000">
                      <a:alpha val="43137"/>
                    </a:srgbClr>
                  </a:outerShdw>
                </a:effectLst>
                <a:latin typeface="Times New Roman" pitchFamily="18" charset="0"/>
                <a:cs typeface="Times New Roman" pitchFamily="18" charset="0"/>
              </a:rPr>
              <a:t>Someone asked me Why this Topic</a:t>
            </a:r>
            <a:r>
              <a:rPr lang="en-IE" baseline="0" dirty="0" smtClean="0">
                <a:effectLst>
                  <a:outerShdw blurRad="38100" dist="38100" dir="2700000" algn="tl">
                    <a:srgbClr val="000000">
                      <a:alpha val="43137"/>
                    </a:srgbClr>
                  </a:outerShdw>
                </a:effectLst>
                <a:latin typeface="Times New Roman" pitchFamily="18" charset="0"/>
                <a:cs typeface="Times New Roman" pitchFamily="18" charset="0"/>
              </a:rPr>
              <a:t> ? </a:t>
            </a:r>
          </a:p>
          <a:p>
            <a:r>
              <a:rPr lang="en-IE" baseline="0" dirty="0" smtClean="0">
                <a:effectLst>
                  <a:outerShdw blurRad="38100" dist="38100" dir="2700000" algn="tl">
                    <a:srgbClr val="000000">
                      <a:alpha val="43137"/>
                    </a:srgbClr>
                  </a:outerShdw>
                </a:effectLst>
                <a:latin typeface="Times New Roman" pitchFamily="18" charset="0"/>
                <a:cs typeface="Times New Roman" pitchFamily="18" charset="0"/>
              </a:rPr>
              <a:t>What I told that person was - IFM is an e</a:t>
            </a:r>
            <a:r>
              <a:rPr lang="en-IE" dirty="0" smtClean="0">
                <a:effectLst>
                  <a:outerShdw blurRad="38100" dist="38100" dir="2700000" algn="tl">
                    <a:srgbClr val="000000">
                      <a:alpha val="43137"/>
                    </a:srgbClr>
                  </a:outerShdw>
                </a:effectLst>
                <a:latin typeface="Times New Roman" pitchFamily="18" charset="0"/>
                <a:cs typeface="Times New Roman" pitchFamily="18" charset="0"/>
              </a:rPr>
              <a:t>merging concept addressing multistakeholder approach in forest decision</a:t>
            </a:r>
            <a:r>
              <a:rPr lang="en-IE" baseline="0" dirty="0" smtClean="0">
                <a:effectLst>
                  <a:outerShdw blurRad="38100" dist="38100" dir="2700000" algn="tl">
                    <a:srgbClr val="000000">
                      <a:alpha val="43137"/>
                    </a:srgbClr>
                  </a:outerShdw>
                </a:effectLst>
                <a:latin typeface="Times New Roman" pitchFamily="18" charset="0"/>
                <a:cs typeface="Times New Roman" pitchFamily="18" charset="0"/>
              </a:rPr>
              <a:t>-making processes (which is my area of interest) – However, I believe before we get to IFM, </a:t>
            </a:r>
            <a:r>
              <a:rPr lang="en-IE" dirty="0" smtClean="0">
                <a:effectLst>
                  <a:outerShdw blurRad="38100" dist="38100" dir="2700000" algn="tl">
                    <a:srgbClr val="000000">
                      <a:alpha val="43137"/>
                    </a:srgbClr>
                  </a:outerShdw>
                </a:effectLst>
                <a:latin typeface="Times New Roman" pitchFamily="18" charset="0"/>
                <a:cs typeface="Times New Roman" pitchFamily="18" charset="0"/>
              </a:rPr>
              <a:t>Forest conflicts</a:t>
            </a:r>
            <a:r>
              <a:rPr lang="en-IE" baseline="0" dirty="0" smtClean="0">
                <a:effectLst>
                  <a:outerShdw blurRad="38100" dist="38100" dir="2700000" algn="tl">
                    <a:srgbClr val="000000">
                      <a:alpha val="43137"/>
                    </a:srgbClr>
                  </a:outerShdw>
                </a:effectLst>
                <a:latin typeface="Times New Roman" pitchFamily="18" charset="0"/>
                <a:cs typeface="Times New Roman" pitchFamily="18" charset="0"/>
              </a:rPr>
              <a:t> an area which is </a:t>
            </a:r>
            <a:r>
              <a:rPr lang="en-IE" b="1" u="sng" dirty="0" smtClean="0">
                <a:effectLst>
                  <a:outerShdw blurRad="38100" dist="38100" dir="2700000" algn="tl">
                    <a:srgbClr val="000000">
                      <a:alpha val="43137"/>
                    </a:srgbClr>
                  </a:outerShdw>
                </a:effectLst>
                <a:latin typeface="Times New Roman" pitchFamily="18" charset="0"/>
                <a:cs typeface="Times New Roman" pitchFamily="18" charset="0"/>
              </a:rPr>
              <a:t>least studied</a:t>
            </a:r>
            <a:r>
              <a:rPr lang="en-IE" b="1" u="sng" baseline="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IE" b="0" u="none" baseline="0" dirty="0" smtClean="0">
                <a:effectLst/>
                <a:latin typeface="Times New Roman" pitchFamily="18" charset="0"/>
                <a:cs typeface="Times New Roman" pitchFamily="18" charset="0"/>
              </a:rPr>
              <a:t>and Social Sustainability an area </a:t>
            </a:r>
            <a:r>
              <a:rPr lang="en-IE" b="1" dirty="0" smtClean="0">
                <a:effectLst>
                  <a:outerShdw blurRad="38100" dist="38100" dir="2700000" algn="tl">
                    <a:srgbClr val="000000">
                      <a:alpha val="43137"/>
                    </a:srgbClr>
                  </a:outerShdw>
                </a:effectLst>
                <a:latin typeface="Times New Roman" pitchFamily="18" charset="0"/>
                <a:cs typeface="Times New Roman" pitchFamily="18" charset="0"/>
              </a:rPr>
              <a:t>often overlooked </a:t>
            </a:r>
            <a:r>
              <a:rPr lang="en-IE" b="0" dirty="0" smtClean="0">
                <a:effectLst>
                  <a:outerShdw blurRad="38100" dist="38100" dir="2700000" algn="tl">
                    <a:srgbClr val="000000">
                      <a:alpha val="43137"/>
                    </a:srgbClr>
                  </a:outerShdw>
                </a:effectLst>
                <a:latin typeface="Times New Roman" pitchFamily="18" charset="0"/>
                <a:cs typeface="Times New Roman" pitchFamily="18" charset="0"/>
              </a:rPr>
              <a:t>in</a:t>
            </a:r>
            <a:r>
              <a:rPr lang="en-IE" b="0" baseline="0" dirty="0" smtClean="0">
                <a:effectLst>
                  <a:outerShdw blurRad="38100" dist="38100" dir="2700000" algn="tl">
                    <a:srgbClr val="000000">
                      <a:alpha val="43137"/>
                    </a:srgbClr>
                  </a:outerShdw>
                </a:effectLst>
                <a:latin typeface="Times New Roman" pitchFamily="18" charset="0"/>
                <a:cs typeface="Times New Roman" pitchFamily="18" charset="0"/>
              </a:rPr>
              <a:t> the </a:t>
            </a:r>
            <a:r>
              <a:rPr lang="en-IE" dirty="0" smtClean="0">
                <a:effectLst>
                  <a:outerShdw blurRad="38100" dist="38100" dir="2700000" algn="tl">
                    <a:srgbClr val="000000">
                      <a:alpha val="43137"/>
                    </a:srgbClr>
                  </a:outerShdw>
                </a:effectLst>
                <a:latin typeface="Times New Roman" pitchFamily="18" charset="0"/>
                <a:cs typeface="Times New Roman" pitchFamily="18" charset="0"/>
              </a:rPr>
              <a:t>Sustainability</a:t>
            </a:r>
            <a:r>
              <a:rPr lang="en-IE" baseline="0" dirty="0" smtClean="0">
                <a:effectLst>
                  <a:outerShdw blurRad="38100" dist="38100" dir="2700000" algn="tl">
                    <a:srgbClr val="000000">
                      <a:alpha val="43137"/>
                    </a:srgbClr>
                  </a:outerShdw>
                </a:effectLst>
                <a:latin typeface="Times New Roman" pitchFamily="18" charset="0"/>
                <a:cs typeface="Times New Roman" pitchFamily="18" charset="0"/>
              </a:rPr>
              <a:t> discourse must be studied. </a:t>
            </a:r>
            <a:endParaRPr lang="en-IE"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IE" dirty="0"/>
          </a:p>
        </p:txBody>
      </p:sp>
      <p:sp>
        <p:nvSpPr>
          <p:cNvPr id="4" name="Slide Number Placeholder 3"/>
          <p:cNvSpPr>
            <a:spLocks noGrp="1"/>
          </p:cNvSpPr>
          <p:nvPr>
            <p:ph type="sldNum" sz="quarter" idx="10"/>
          </p:nvPr>
        </p:nvSpPr>
        <p:spPr/>
        <p:txBody>
          <a:bodyPr/>
          <a:lstStyle/>
          <a:p>
            <a:fld id="{273500A6-66D6-4D43-91C3-E55C8D99AC25}" type="slidenum">
              <a:rPr lang="en-IE" smtClean="0"/>
              <a:t>1</a:t>
            </a:fld>
            <a:endParaRPr lang="en-IE"/>
          </a:p>
        </p:txBody>
      </p:sp>
    </p:spTree>
    <p:extLst>
      <p:ext uri="{BB962C8B-B14F-4D97-AF65-F5344CB8AC3E}">
        <p14:creationId xmlns:p14="http://schemas.microsoft.com/office/powerpoint/2010/main" val="324104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800" dirty="0" smtClean="0">
                <a:effectLst/>
                <a:latin typeface="Times New Roman"/>
                <a:ea typeface="Calibri"/>
              </a:rPr>
              <a:t>Analysing conflicting situations among forest stakeholders is a prerequisite in developing approaches to resolving them either through participatory, consultation or other means. </a:t>
            </a:r>
            <a:r>
              <a:rPr lang="en-IE" sz="800" dirty="0" smtClean="0">
                <a:effectLst/>
                <a:latin typeface="Times New Roman"/>
                <a:ea typeface="Calibri"/>
              </a:rPr>
              <a:t>Following the qualitative data that were gathered, understanding forest resource conflict situations covers several aspects encompassing the ‘what’ (objectives, interests, issues, values); ‘who’ (forest actors and stakeholders); ‘where’ (landscape area and forest type); ‘how’ (decision-making process, mediation patterns, action); whom; (decision makers).</a:t>
            </a:r>
          </a:p>
          <a:p>
            <a:r>
              <a:rPr lang="en-IE" sz="800" dirty="0" smtClean="0">
                <a:effectLst/>
                <a:latin typeface="Times New Roman"/>
                <a:ea typeface="Calibri"/>
              </a:rPr>
              <a:t>Most </a:t>
            </a:r>
            <a:r>
              <a:rPr lang="en-IE" sz="800" dirty="0" smtClean="0">
                <a:effectLst/>
                <a:latin typeface="Times New Roman"/>
                <a:ea typeface="Calibri"/>
              </a:rPr>
              <a:t>often, this requires both a material analysis of the basis for resource use and a social analysis of the relevant stakeholders involved. </a:t>
            </a:r>
            <a:r>
              <a:rPr lang="en-IE" sz="800" b="1" dirty="0" smtClean="0">
                <a:effectLst/>
                <a:latin typeface="Times New Roman"/>
                <a:ea typeface="Calibri"/>
              </a:rPr>
              <a:t>Kennedy and Ward (1995)</a:t>
            </a:r>
            <a:r>
              <a:rPr lang="en-GB" sz="800" b="1" dirty="0" smtClean="0">
                <a:effectLst/>
                <a:latin typeface="Times New Roman"/>
                <a:ea typeface="Calibri"/>
              </a:rPr>
              <a:t> </a:t>
            </a:r>
            <a:r>
              <a:rPr lang="en-IE" sz="800" b="1" dirty="0" smtClean="0">
                <a:effectLst/>
                <a:latin typeface="Times New Roman"/>
                <a:ea typeface="Calibri"/>
              </a:rPr>
              <a:t>interacting systems in which natural/forest resource values originate</a:t>
            </a:r>
          </a:p>
          <a:p>
            <a:r>
              <a:rPr lang="en-IE" sz="800" b="1" dirty="0" smtClean="0">
                <a:effectLst/>
                <a:latin typeface="Times New Roman"/>
                <a:ea typeface="Calibri"/>
              </a:rPr>
              <a:t>and are communicated to society.</a:t>
            </a:r>
            <a:r>
              <a:rPr lang="en-GB" sz="800" dirty="0" smtClean="0">
                <a:effectLst/>
                <a:latin typeface="Times New Roman"/>
                <a:ea typeface="Calibri"/>
              </a:rPr>
              <a:t>; and </a:t>
            </a:r>
            <a:r>
              <a:rPr lang="en-IE" sz="800" dirty="0" smtClean="0">
                <a:effectLst/>
                <a:latin typeface="Times New Roman"/>
                <a:ea typeface="Calibri"/>
              </a:rPr>
              <a:t>Walker and Daniels (1997) stated that i</a:t>
            </a:r>
            <a:r>
              <a:rPr lang="en-IE" sz="800" b="1" dirty="0" smtClean="0">
                <a:effectLst/>
                <a:latin typeface="Times New Roman"/>
                <a:ea typeface="Calibri"/>
              </a:rPr>
              <a:t>n natural resources management, the nature of any conflict situation/approach in managing them is a result of the substantive, procedural and relationship dimensions </a:t>
            </a:r>
            <a:r>
              <a:rPr lang="en-IE" sz="800" dirty="0" smtClean="0">
                <a:effectLst/>
                <a:latin typeface="Times New Roman"/>
                <a:ea typeface="Calibri"/>
              </a:rPr>
              <a:t>of the natural resource at stake </a:t>
            </a:r>
            <a:endParaRPr lang="en-IE" sz="800" dirty="0"/>
          </a:p>
        </p:txBody>
      </p:sp>
      <p:sp>
        <p:nvSpPr>
          <p:cNvPr id="4" name="Slide Number Placeholder 3"/>
          <p:cNvSpPr>
            <a:spLocks noGrp="1"/>
          </p:cNvSpPr>
          <p:nvPr>
            <p:ph type="sldNum" sz="quarter" idx="10"/>
          </p:nvPr>
        </p:nvSpPr>
        <p:spPr/>
        <p:txBody>
          <a:bodyPr/>
          <a:lstStyle/>
          <a:p>
            <a:fld id="{273500A6-66D6-4D43-91C3-E55C8D99AC25}" type="slidenum">
              <a:rPr lang="en-IE" smtClean="0"/>
              <a:t>12</a:t>
            </a:fld>
            <a:endParaRPr lang="en-IE"/>
          </a:p>
        </p:txBody>
      </p:sp>
    </p:spTree>
    <p:extLst>
      <p:ext uri="{BB962C8B-B14F-4D97-AF65-F5344CB8AC3E}">
        <p14:creationId xmlns:p14="http://schemas.microsoft.com/office/powerpoint/2010/main" val="313207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With reflection on state-of the art theories</a:t>
            </a:r>
            <a:r>
              <a:rPr lang="en-IE" baseline="0" dirty="0" smtClean="0"/>
              <a:t> and frameworks, forest conflicts could be viewed and analysed as… </a:t>
            </a:r>
            <a:endParaRPr lang="en-IE" dirty="0"/>
          </a:p>
        </p:txBody>
      </p:sp>
      <p:sp>
        <p:nvSpPr>
          <p:cNvPr id="4" name="Slide Number Placeholder 3"/>
          <p:cNvSpPr>
            <a:spLocks noGrp="1"/>
          </p:cNvSpPr>
          <p:nvPr>
            <p:ph type="sldNum" sz="quarter" idx="10"/>
          </p:nvPr>
        </p:nvSpPr>
        <p:spPr/>
        <p:txBody>
          <a:bodyPr/>
          <a:lstStyle/>
          <a:p>
            <a:fld id="{273500A6-66D6-4D43-91C3-E55C8D99AC25}" type="slidenum">
              <a:rPr lang="en-IE" smtClean="0"/>
              <a:t>13</a:t>
            </a:fld>
            <a:endParaRPr lang="en-IE"/>
          </a:p>
        </p:txBody>
      </p:sp>
    </p:spTree>
    <p:extLst>
      <p:ext uri="{BB962C8B-B14F-4D97-AF65-F5344CB8AC3E}">
        <p14:creationId xmlns:p14="http://schemas.microsoft.com/office/powerpoint/2010/main" val="143161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b="1" dirty="0" smtClean="0"/>
              <a:t>By using the Parmenides Software for the Structural Analysis, these </a:t>
            </a:r>
            <a:r>
              <a:rPr lang="en-IE" b="1" baseline="0" dirty="0" smtClean="0"/>
              <a:t> ‘white balls’ shows how these key </a:t>
            </a:r>
            <a:r>
              <a:rPr lang="en-IE" b="1" baseline="0" dirty="0" smtClean="0"/>
              <a:t>and some conflicting </a:t>
            </a:r>
            <a:r>
              <a:rPr lang="en-IE" b="1" baseline="0" dirty="0" smtClean="0"/>
              <a:t>factors’ influence each other. </a:t>
            </a:r>
            <a:endParaRPr lang="en-IE" b="1" dirty="0" smtClean="0"/>
          </a:p>
          <a:p>
            <a:r>
              <a:rPr lang="en-IE" b="1" dirty="0" smtClean="0"/>
              <a:t>Active</a:t>
            </a:r>
            <a:r>
              <a:rPr lang="en-IE" dirty="0" smtClean="0"/>
              <a:t>: Influence forestry development but are not themselves influenced by other factors;</a:t>
            </a:r>
            <a:r>
              <a:rPr lang="en-IE" baseline="0" dirty="0" smtClean="0"/>
              <a:t> It is not surprising that particularly these areas are active, for instance water protection (in Western Peatlands) or Demand for woodfuel in Newmarket will always have great impact on other factors, while it is difficult for others to impact them.</a:t>
            </a:r>
          </a:p>
          <a:p>
            <a:r>
              <a:rPr lang="en-IE" b="1" dirty="0" smtClean="0"/>
              <a:t>Relay factors</a:t>
            </a:r>
            <a:r>
              <a:rPr lang="en-IE" dirty="0" smtClean="0"/>
              <a:t>: </a:t>
            </a:r>
            <a:r>
              <a:rPr lang="en-IE" baseline="0" dirty="0" smtClean="0"/>
              <a:t>In the top right square factors are factors influence forestry development but are also influenced by other factors - Thus, the relay/ambivalent area is the most interesting area seen from the scenario perspective, leaving multiple options for developing interesting scenarios. </a:t>
            </a:r>
          </a:p>
          <a:p>
            <a:r>
              <a:rPr lang="en-IE" b="1" baseline="0" dirty="0" smtClean="0"/>
              <a:t>Passive</a:t>
            </a:r>
            <a:r>
              <a:rPr lang="en-IE" baseline="0" dirty="0" smtClean="0"/>
              <a:t>: Influenced strongly by other factors; which implies that they are dependent on other incidents before their impact can change.</a:t>
            </a:r>
          </a:p>
          <a:p>
            <a:r>
              <a:rPr lang="en-IE" b="1" dirty="0" smtClean="0"/>
              <a:t>Buffering or Lazy factors</a:t>
            </a:r>
            <a:r>
              <a:rPr lang="en-IE" dirty="0" smtClean="0"/>
              <a:t>: Little influence/not dependent. </a:t>
            </a:r>
          </a:p>
          <a:p>
            <a:endParaRPr lang="en-IE" dirty="0"/>
          </a:p>
        </p:txBody>
      </p:sp>
      <p:sp>
        <p:nvSpPr>
          <p:cNvPr id="4" name="Slide Number Placeholder 3"/>
          <p:cNvSpPr>
            <a:spLocks noGrp="1"/>
          </p:cNvSpPr>
          <p:nvPr>
            <p:ph type="sldNum" sz="quarter" idx="10"/>
          </p:nvPr>
        </p:nvSpPr>
        <p:spPr/>
        <p:txBody>
          <a:bodyPr/>
          <a:lstStyle/>
          <a:p>
            <a:fld id="{273500A6-66D6-4D43-91C3-E55C8D99AC25}" type="slidenum">
              <a:rPr lang="en-IE" smtClean="0"/>
              <a:t>15</a:t>
            </a:fld>
            <a:endParaRPr lang="en-IE"/>
          </a:p>
        </p:txBody>
      </p:sp>
    </p:spTree>
    <p:extLst>
      <p:ext uri="{BB962C8B-B14F-4D97-AF65-F5344CB8AC3E}">
        <p14:creationId xmlns:p14="http://schemas.microsoft.com/office/powerpoint/2010/main" val="13968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summary,</a:t>
            </a:r>
            <a:r>
              <a:rPr lang="en-IE" baseline="0" dirty="0" smtClean="0"/>
              <a:t> due to how active or passive a conflicting factor evolved, these were the factors selected for future scenarios development…</a:t>
            </a:r>
            <a:endParaRPr lang="en-IE" dirty="0" smtClean="0"/>
          </a:p>
        </p:txBody>
      </p:sp>
      <p:sp>
        <p:nvSpPr>
          <p:cNvPr id="4" name="Slide Number Placeholder 3"/>
          <p:cNvSpPr>
            <a:spLocks noGrp="1"/>
          </p:cNvSpPr>
          <p:nvPr>
            <p:ph type="sldNum" sz="quarter" idx="10"/>
          </p:nvPr>
        </p:nvSpPr>
        <p:spPr/>
        <p:txBody>
          <a:bodyPr/>
          <a:lstStyle/>
          <a:p>
            <a:fld id="{273500A6-66D6-4D43-91C3-E55C8D99AC25}" type="slidenum">
              <a:rPr lang="en-IE" smtClean="0">
                <a:solidFill>
                  <a:prstClr val="black"/>
                </a:solidFill>
              </a:rPr>
              <a:pPr/>
              <a:t>16</a:t>
            </a:fld>
            <a:endParaRPr lang="en-IE">
              <a:solidFill>
                <a:prstClr val="black"/>
              </a:solidFill>
            </a:endParaRPr>
          </a:p>
        </p:txBody>
      </p:sp>
    </p:spTree>
    <p:extLst>
      <p:ext uri="{BB962C8B-B14F-4D97-AF65-F5344CB8AC3E}">
        <p14:creationId xmlns:p14="http://schemas.microsoft.com/office/powerpoint/2010/main" val="65658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latin typeface="Times New Roman" pitchFamily="18" charset="0"/>
                <a:cs typeface="Times New Roman" pitchFamily="18" charset="0"/>
              </a:rPr>
              <a:t>The Parmenides decision</a:t>
            </a:r>
            <a:r>
              <a:rPr lang="en-IE" b="1" baseline="0" dirty="0" smtClean="0">
                <a:latin typeface="Times New Roman" pitchFamily="18" charset="0"/>
                <a:cs typeface="Times New Roman" pitchFamily="18" charset="0"/>
              </a:rPr>
              <a:t> support too, can do a lot. </a:t>
            </a:r>
            <a:r>
              <a:rPr lang="en-IE" b="1" dirty="0" smtClean="0">
                <a:latin typeface="Times New Roman" pitchFamily="18" charset="0"/>
                <a:cs typeface="Times New Roman" pitchFamily="18" charset="0"/>
              </a:rPr>
              <a:t>This</a:t>
            </a:r>
            <a:r>
              <a:rPr lang="en-IE" b="1" baseline="0" dirty="0" smtClean="0">
                <a:latin typeface="Times New Roman" pitchFamily="18" charset="0"/>
                <a:cs typeface="Times New Roman" pitchFamily="18" charset="0"/>
              </a:rPr>
              <a:t> is a </a:t>
            </a:r>
            <a:r>
              <a:rPr lang="en-IE" dirty="0" smtClean="0">
                <a:latin typeface="Times New Roman" pitchFamily="18" charset="0"/>
                <a:cs typeface="Times New Roman" pitchFamily="18" charset="0"/>
              </a:rPr>
              <a:t>Consistency Matrix showing possible</a:t>
            </a:r>
            <a:r>
              <a:rPr lang="en-IE" baseline="0" dirty="0" smtClean="0">
                <a:latin typeface="Times New Roman" pitchFamily="18" charset="0"/>
                <a:cs typeface="Times New Roman" pitchFamily="18" charset="0"/>
              </a:rPr>
              <a:t> scenarios that could be developed for the Western Peatlands CS. It shows </a:t>
            </a:r>
            <a:r>
              <a:rPr lang="en-IE" sz="1200" b="0" i="0" u="none" strike="noStrike" baseline="0" dirty="0" smtClean="0">
                <a:solidFill>
                  <a:srgbClr val="000000"/>
                </a:solidFill>
                <a:latin typeface="+mn-lt"/>
              </a:rPr>
              <a:t>the degree of consistency between the </a:t>
            </a:r>
            <a:r>
              <a:rPr lang="en-IE" sz="1200" b="1" i="0" u="none" strike="noStrike" baseline="0" dirty="0" smtClean="0">
                <a:solidFill>
                  <a:srgbClr val="000000"/>
                </a:solidFill>
                <a:latin typeface="+mn-lt"/>
              </a:rPr>
              <a:t>identified conflicting demands </a:t>
            </a:r>
            <a:r>
              <a:rPr lang="en-IE" sz="1200" b="0" i="0" u="none" strike="noStrike" baseline="0" dirty="0" smtClean="0">
                <a:solidFill>
                  <a:srgbClr val="000000"/>
                </a:solidFill>
                <a:latin typeface="+mn-lt"/>
              </a:rPr>
              <a:t>and their manifestations (determined by stakeholders). </a:t>
            </a:r>
            <a:r>
              <a:rPr lang="en-IE" sz="1200" b="1" i="0" u="none" strike="noStrike" baseline="0" dirty="0" smtClean="0">
                <a:solidFill>
                  <a:srgbClr val="000000"/>
                </a:solidFill>
                <a:latin typeface="+mn-lt"/>
              </a:rPr>
              <a:t>This process quantifies the extent of trade-offs between two conflicting alternatives. </a:t>
            </a:r>
            <a:r>
              <a:rPr lang="en-IE" sz="1200" b="0" i="0" u="none" strike="noStrike" baseline="0" dirty="0" smtClean="0">
                <a:solidFill>
                  <a:srgbClr val="000000"/>
                </a:solidFill>
                <a:latin typeface="+mn-lt"/>
              </a:rPr>
              <a:t>For example, a strong logical fit is assumed between  changes in Local forest policies and increasing demand for Woodfuel. For each intersection, a consistency rating on a scale from -3 to +3 was assigned, depending on how well the two alternatives coexist: - +3 means the highest degree of fit (the two alternatives go together very well). - 0 means no fit between the alternatives. - -3 means the highest degree of friction (the two alternatives can hardly co-exist).</a:t>
            </a:r>
          </a:p>
          <a:p>
            <a:endParaRPr lang="en-IE"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73500A6-66D6-4D43-91C3-E55C8D99AC25}" type="slidenum">
              <a:rPr lang="en-IE" smtClean="0"/>
              <a:t>17</a:t>
            </a:fld>
            <a:endParaRPr lang="en-IE"/>
          </a:p>
        </p:txBody>
      </p:sp>
    </p:spTree>
    <p:extLst>
      <p:ext uri="{BB962C8B-B14F-4D97-AF65-F5344CB8AC3E}">
        <p14:creationId xmlns:p14="http://schemas.microsoft.com/office/powerpoint/2010/main" val="277156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73500A6-66D6-4D43-91C3-E55C8D99AC25}" type="slidenum">
              <a:rPr lang="en-IE" smtClean="0"/>
              <a:t>18</a:t>
            </a:fld>
            <a:endParaRPr lang="en-IE"/>
          </a:p>
        </p:txBody>
      </p:sp>
    </p:spTree>
    <p:extLst>
      <p:ext uri="{BB962C8B-B14F-4D97-AF65-F5344CB8AC3E}">
        <p14:creationId xmlns:p14="http://schemas.microsoft.com/office/powerpoint/2010/main" val="3948970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e.g. forest related resources contributing to those types of jobs</a:t>
            </a:r>
            <a:r>
              <a:rPr lang="en-IE" baseline="0" dirty="0" smtClean="0"/>
              <a:t> that people in rural areas prefer related to future demands i.e. </a:t>
            </a:r>
            <a:r>
              <a:rPr lang="en-IE" dirty="0" smtClean="0"/>
              <a:t>income and employment opportunities through the LEADER approach. </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273500A6-66D6-4D43-91C3-E55C8D99AC25}" type="slidenum">
              <a:rPr lang="en-IE" smtClean="0"/>
              <a:t>19</a:t>
            </a:fld>
            <a:endParaRPr lang="en-IE"/>
          </a:p>
        </p:txBody>
      </p:sp>
    </p:spTree>
    <p:extLst>
      <p:ext uri="{BB962C8B-B14F-4D97-AF65-F5344CB8AC3E}">
        <p14:creationId xmlns:p14="http://schemas.microsoft.com/office/powerpoint/2010/main" val="113489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Sustainable forest management (SFM) involves the balancing</a:t>
            </a:r>
            <a:r>
              <a:rPr lang="en-IE" baseline="0" dirty="0" smtClean="0"/>
              <a:t> </a:t>
            </a:r>
            <a:r>
              <a:rPr lang="en-IE" dirty="0" smtClean="0"/>
              <a:t>of ecological, social, and economic values to meet</a:t>
            </a:r>
            <a:r>
              <a:rPr lang="en-IE" baseline="0" dirty="0" smtClean="0"/>
              <a:t> </a:t>
            </a:r>
            <a:r>
              <a:rPr lang="en-IE" dirty="0" smtClean="0"/>
              <a:t>society’s objectives over the long term.</a:t>
            </a:r>
            <a:endParaRPr lang="en-IE" dirty="0"/>
          </a:p>
        </p:txBody>
      </p:sp>
      <p:sp>
        <p:nvSpPr>
          <p:cNvPr id="4" name="Slide Number Placeholder 3"/>
          <p:cNvSpPr>
            <a:spLocks noGrp="1"/>
          </p:cNvSpPr>
          <p:nvPr>
            <p:ph type="sldNum" sz="quarter" idx="10"/>
          </p:nvPr>
        </p:nvSpPr>
        <p:spPr/>
        <p:txBody>
          <a:bodyPr/>
          <a:lstStyle/>
          <a:p>
            <a:fld id="{273500A6-66D6-4D43-91C3-E55C8D99AC25}" type="slidenum">
              <a:rPr lang="en-IE" smtClean="0"/>
              <a:t>3</a:t>
            </a:fld>
            <a:endParaRPr lang="en-IE"/>
          </a:p>
        </p:txBody>
      </p:sp>
    </p:spTree>
    <p:extLst>
      <p:ext uri="{BB962C8B-B14F-4D97-AF65-F5344CB8AC3E}">
        <p14:creationId xmlns:p14="http://schemas.microsoft.com/office/powerpoint/2010/main" val="114772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linkages between theory and policy, now aim </a:t>
            </a:r>
            <a:r>
              <a:rPr lang="en-IE" dirty="0" smtClean="0"/>
              <a:t>to: </a:t>
            </a:r>
            <a:endParaRPr lang="en-IE" dirty="0" smtClean="0"/>
          </a:p>
        </p:txBody>
      </p:sp>
      <p:sp>
        <p:nvSpPr>
          <p:cNvPr id="4" name="Slide Number Placeholder 3"/>
          <p:cNvSpPr>
            <a:spLocks noGrp="1"/>
          </p:cNvSpPr>
          <p:nvPr>
            <p:ph type="sldNum" sz="quarter" idx="10"/>
          </p:nvPr>
        </p:nvSpPr>
        <p:spPr/>
        <p:txBody>
          <a:bodyPr/>
          <a:lstStyle/>
          <a:p>
            <a:fld id="{273500A6-66D6-4D43-91C3-E55C8D99AC25}" type="slidenum">
              <a:rPr lang="en-IE" smtClean="0">
                <a:solidFill>
                  <a:prstClr val="black"/>
                </a:solidFill>
              </a:rPr>
              <a:pPr/>
              <a:t>4</a:t>
            </a:fld>
            <a:endParaRPr lang="en-IE">
              <a:solidFill>
                <a:prstClr val="black"/>
              </a:solidFill>
            </a:endParaRPr>
          </a:p>
        </p:txBody>
      </p:sp>
    </p:spTree>
    <p:extLst>
      <p:ext uri="{BB962C8B-B14F-4D97-AF65-F5344CB8AC3E}">
        <p14:creationId xmlns:p14="http://schemas.microsoft.com/office/powerpoint/2010/main" val="268505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900" dirty="0" smtClean="0">
                <a:latin typeface="Arabic Typesetting" pitchFamily="66" charset="-78"/>
                <a:cs typeface="Arabic Typesetting" pitchFamily="66" charset="-78"/>
              </a:rPr>
              <a:t>Both cases represents a site type – afforested in the 1950s and 1960s with the objectives</a:t>
            </a:r>
            <a:r>
              <a:rPr lang="en-IE" sz="900" baseline="0" dirty="0" smtClean="0">
                <a:latin typeface="Arabic Typesetting" pitchFamily="66" charset="-78"/>
                <a:cs typeface="Arabic Typesetting" pitchFamily="66" charset="-78"/>
              </a:rPr>
              <a:t> </a:t>
            </a:r>
            <a:r>
              <a:rPr lang="en-IE" sz="900" dirty="0" smtClean="0">
                <a:latin typeface="Arabic Typesetting" pitchFamily="66" charset="-78"/>
                <a:cs typeface="Arabic Typesetting" pitchFamily="66" charset="-78"/>
              </a:rPr>
              <a:t>to achieve similar goals i.e. employment generation and viability of timber production. However, since the forests in these areas have been established conflicts have emerged in both CS for different reasons. </a:t>
            </a:r>
          </a:p>
          <a:p>
            <a:endParaRPr lang="en-IE" sz="900" dirty="0"/>
          </a:p>
        </p:txBody>
      </p:sp>
      <p:sp>
        <p:nvSpPr>
          <p:cNvPr id="4" name="Slide Number Placeholder 3"/>
          <p:cNvSpPr>
            <a:spLocks noGrp="1"/>
          </p:cNvSpPr>
          <p:nvPr>
            <p:ph type="sldNum" sz="quarter" idx="10"/>
          </p:nvPr>
        </p:nvSpPr>
        <p:spPr/>
        <p:txBody>
          <a:bodyPr/>
          <a:lstStyle/>
          <a:p>
            <a:fld id="{545066EE-8FCB-46C1-8997-A172149428E7}" type="slidenum">
              <a:rPr lang="en-IE" smtClean="0">
                <a:solidFill>
                  <a:prstClr val="black"/>
                </a:solidFill>
              </a:rPr>
              <a:pPr/>
              <a:t>6</a:t>
            </a:fld>
            <a:endParaRPr lang="en-IE">
              <a:solidFill>
                <a:prstClr val="black"/>
              </a:solidFill>
            </a:endParaRPr>
          </a:p>
        </p:txBody>
      </p:sp>
    </p:spTree>
    <p:extLst>
      <p:ext uri="{BB962C8B-B14F-4D97-AF65-F5344CB8AC3E}">
        <p14:creationId xmlns:p14="http://schemas.microsoft.com/office/powerpoint/2010/main" val="191220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00" b="1" u="sng" dirty="0" smtClean="0"/>
              <a:t>Newmarket</a:t>
            </a:r>
            <a:r>
              <a:rPr lang="en-IE" sz="800" dirty="0" smtClean="0"/>
              <a:t>: </a:t>
            </a:r>
            <a:r>
              <a:rPr lang="en-IE" sz="800" dirty="0" smtClean="0">
                <a:latin typeface="Times New Roman" pitchFamily="18" charset="0"/>
                <a:cs typeface="Times New Roman" pitchFamily="18" charset="0"/>
              </a:rPr>
              <a:t>e.g. Lands converted from agricultural use to forests and afforestation forced land prices up which meant it was more difficult for farmers in the area who wished to extend their holdings to do so </a:t>
            </a:r>
          </a:p>
          <a:p>
            <a:r>
              <a:rPr lang="en-IE" sz="800" b="1" u="sng" dirty="0" smtClean="0"/>
              <a:t>Western</a:t>
            </a:r>
            <a:r>
              <a:rPr lang="en-IE" sz="800" b="1" u="sng" baseline="0" dirty="0" smtClean="0"/>
              <a:t> Peatlands</a:t>
            </a:r>
            <a:r>
              <a:rPr lang="en-IE" sz="800" baseline="0" dirty="0" smtClean="0"/>
              <a:t>: </a:t>
            </a:r>
            <a:r>
              <a:rPr lang="en-IE" sz="800" dirty="0" smtClean="0">
                <a:latin typeface="Times New Roman" pitchFamily="18" charset="0"/>
                <a:cs typeface="Times New Roman" pitchFamily="18" charset="0"/>
              </a:rPr>
              <a:t>An economic viable forestry (as one pillar of sustainable forest management) is incoherent with replanting on land where forestry is uneconomic (low yield, high management costs on peat land).</a:t>
            </a:r>
            <a:r>
              <a:rPr lang="en-IE" sz="800" baseline="0" dirty="0" smtClean="0">
                <a:latin typeface="Times New Roman" pitchFamily="18" charset="0"/>
                <a:cs typeface="Times New Roman" pitchFamily="18" charset="0"/>
              </a:rPr>
              <a:t> It is perceived that, </a:t>
            </a:r>
            <a:r>
              <a:rPr lang="en-IE" sz="800" dirty="0" smtClean="0">
                <a:latin typeface="Times New Roman" pitchFamily="18" charset="0"/>
                <a:cs typeface="Times New Roman" pitchFamily="18" charset="0"/>
              </a:rPr>
              <a:t>at that time, the environmental value of peatland was not appreciated in the way it is today </a:t>
            </a:r>
          </a:p>
          <a:p>
            <a:endParaRPr lang="en-IE" sz="800" dirty="0"/>
          </a:p>
        </p:txBody>
      </p:sp>
      <p:sp>
        <p:nvSpPr>
          <p:cNvPr id="4" name="Slide Number Placeholder 3"/>
          <p:cNvSpPr>
            <a:spLocks noGrp="1"/>
          </p:cNvSpPr>
          <p:nvPr>
            <p:ph type="sldNum" sz="quarter" idx="10"/>
          </p:nvPr>
        </p:nvSpPr>
        <p:spPr/>
        <p:txBody>
          <a:bodyPr/>
          <a:lstStyle/>
          <a:p>
            <a:fld id="{273500A6-66D6-4D43-91C3-E55C8D99AC25}" type="slidenum">
              <a:rPr lang="en-IE" smtClean="0"/>
              <a:t>7</a:t>
            </a:fld>
            <a:endParaRPr lang="en-IE"/>
          </a:p>
        </p:txBody>
      </p:sp>
    </p:spTree>
    <p:extLst>
      <p:ext uri="{BB962C8B-B14F-4D97-AF65-F5344CB8AC3E}">
        <p14:creationId xmlns:p14="http://schemas.microsoft.com/office/powerpoint/2010/main" val="295689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motivation</a:t>
            </a:r>
            <a:r>
              <a:rPr lang="en-IE" baseline="0" dirty="0" smtClean="0"/>
              <a:t> of this study</a:t>
            </a:r>
            <a:r>
              <a:rPr lang="en-IE" dirty="0" smtClean="0"/>
              <a:t>,</a:t>
            </a:r>
            <a:r>
              <a:rPr lang="en-IE" baseline="0" dirty="0" smtClean="0"/>
              <a:t> </a:t>
            </a:r>
            <a:r>
              <a:rPr lang="en-IE" baseline="0" dirty="0" smtClean="0"/>
              <a:t>set to look </a:t>
            </a:r>
            <a:r>
              <a:rPr lang="en-IE" baseline="0" dirty="0" smtClean="0"/>
              <a:t>at the practice of SFM within forest landscapes  and how the dimensions of SFM are equally prioritised, considering the societal conflicting demands from the forests …</a:t>
            </a:r>
          </a:p>
        </p:txBody>
      </p:sp>
      <p:sp>
        <p:nvSpPr>
          <p:cNvPr id="4" name="Slide Number Placeholder 3"/>
          <p:cNvSpPr>
            <a:spLocks noGrp="1"/>
          </p:cNvSpPr>
          <p:nvPr>
            <p:ph type="sldNum" sz="quarter" idx="10"/>
          </p:nvPr>
        </p:nvSpPr>
        <p:spPr/>
        <p:txBody>
          <a:bodyPr/>
          <a:lstStyle/>
          <a:p>
            <a:fld id="{273500A6-66D6-4D43-91C3-E55C8D99AC25}" type="slidenum">
              <a:rPr lang="en-IE" smtClean="0"/>
              <a:t>8</a:t>
            </a:fld>
            <a:endParaRPr lang="en-IE"/>
          </a:p>
        </p:txBody>
      </p:sp>
    </p:spTree>
    <p:extLst>
      <p:ext uri="{BB962C8B-B14F-4D97-AF65-F5344CB8AC3E}">
        <p14:creationId xmlns:p14="http://schemas.microsoft.com/office/powerpoint/2010/main" val="206112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73500A6-66D6-4D43-91C3-E55C8D99AC25}" type="slidenum">
              <a:rPr lang="en-IE" smtClean="0">
                <a:solidFill>
                  <a:prstClr val="black"/>
                </a:solidFill>
              </a:rPr>
              <a:pPr/>
              <a:t>9</a:t>
            </a:fld>
            <a:endParaRPr lang="en-IE">
              <a:solidFill>
                <a:prstClr val="black"/>
              </a:solidFill>
            </a:endParaRPr>
          </a:p>
        </p:txBody>
      </p:sp>
    </p:spTree>
    <p:extLst>
      <p:ext uri="{BB962C8B-B14F-4D97-AF65-F5344CB8AC3E}">
        <p14:creationId xmlns:p14="http://schemas.microsoft.com/office/powerpoint/2010/main" val="227263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u="none" dirty="0" smtClean="0"/>
              <a:t>So with the idea of IMF, and the INTEGRAL conceptual</a:t>
            </a:r>
            <a:r>
              <a:rPr lang="en-IE" b="0" u="none" baseline="0" dirty="0" smtClean="0"/>
              <a:t> framework, </a:t>
            </a:r>
            <a:r>
              <a:rPr lang="en-IE" b="0" u="none" dirty="0" smtClean="0"/>
              <a:t>I begun to wonder … ? (questions in the ?) </a:t>
            </a:r>
          </a:p>
          <a:p>
            <a:r>
              <a:rPr lang="en-IE" b="1" u="sng" dirty="0" smtClean="0"/>
              <a:t>Phase 1</a:t>
            </a:r>
            <a:r>
              <a:rPr lang="en-IE" dirty="0" smtClean="0"/>
              <a:t>: Where 26 interviews</a:t>
            </a:r>
            <a:r>
              <a:rPr lang="en-IE" baseline="0" dirty="0" smtClean="0"/>
              <a:t> were conducted with multi-stakeholder groups in both case study; (13 in Newmarket and 14 Western Peatlands)</a:t>
            </a:r>
          </a:p>
          <a:p>
            <a:r>
              <a:rPr lang="en-IE" b="1" u="sng" baseline="0" dirty="0" smtClean="0"/>
              <a:t>Phase 2</a:t>
            </a:r>
            <a:r>
              <a:rPr lang="en-IE" baseline="0" dirty="0" smtClean="0"/>
              <a:t>: A multi-stakeholder workshop was conducted in both case studies, (as it was a multi-stakeholder participatory scenario construction the stakeholder numbers were targeted between 6-9 experts that could robustly analyse the societal conflicting factors in relation to forest development. </a:t>
            </a:r>
            <a:r>
              <a:rPr lang="en-IE" b="1" baseline="0" dirty="0" smtClean="0"/>
              <a:t>Phase 3: </a:t>
            </a:r>
            <a:r>
              <a:rPr lang="en-IE" b="0" baseline="0" dirty="0" smtClean="0"/>
              <a:t>Is yet to be carried out, but it will involve more multi-stakeholder groups in a participatory ‘Backcasting’ workshop style…</a:t>
            </a:r>
            <a:endParaRPr lang="en-IE" b="1" dirty="0"/>
          </a:p>
        </p:txBody>
      </p:sp>
      <p:sp>
        <p:nvSpPr>
          <p:cNvPr id="4" name="Slide Number Placeholder 3"/>
          <p:cNvSpPr>
            <a:spLocks noGrp="1"/>
          </p:cNvSpPr>
          <p:nvPr>
            <p:ph type="sldNum" sz="quarter" idx="10"/>
          </p:nvPr>
        </p:nvSpPr>
        <p:spPr/>
        <p:txBody>
          <a:bodyPr/>
          <a:lstStyle/>
          <a:p>
            <a:fld id="{273500A6-66D6-4D43-91C3-E55C8D99AC25}" type="slidenum">
              <a:rPr lang="en-IE" smtClean="0"/>
              <a:t>10</a:t>
            </a:fld>
            <a:endParaRPr lang="en-IE"/>
          </a:p>
        </p:txBody>
      </p:sp>
    </p:spTree>
    <p:extLst>
      <p:ext uri="{BB962C8B-B14F-4D97-AF65-F5344CB8AC3E}">
        <p14:creationId xmlns:p14="http://schemas.microsoft.com/office/powerpoint/2010/main" val="421787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700" b="1" dirty="0" smtClean="0"/>
              <a:t>Stakeholders Objectives/Interests</a:t>
            </a:r>
            <a:r>
              <a:rPr lang="en-IE" sz="700" dirty="0" smtClean="0"/>
              <a:t>: </a:t>
            </a:r>
            <a:r>
              <a:rPr lang="en-IE" sz="700" dirty="0" smtClean="0"/>
              <a:t>Understanding forest</a:t>
            </a:r>
            <a:r>
              <a:rPr lang="en-IE" sz="700" baseline="0" dirty="0" smtClean="0"/>
              <a:t> </a:t>
            </a:r>
            <a:r>
              <a:rPr lang="en-IE" sz="700" dirty="0" smtClean="0"/>
              <a:t>stakeholders personal views on local and national forest objectives and their interests</a:t>
            </a:r>
            <a:r>
              <a:rPr lang="en-IE" sz="700" baseline="0" dirty="0" smtClean="0"/>
              <a:t> @ forest landscapes is crucial… </a:t>
            </a:r>
            <a:r>
              <a:rPr lang="en-IE" sz="700" b="1" dirty="0" smtClean="0"/>
              <a:t>Stakeholders</a:t>
            </a:r>
            <a:r>
              <a:rPr lang="en-IE" sz="700" b="1" baseline="0" dirty="0" smtClean="0"/>
              <a:t> Relationship</a:t>
            </a:r>
            <a:r>
              <a:rPr lang="en-IE" sz="700" dirty="0" smtClean="0"/>
              <a:t>: </a:t>
            </a:r>
            <a:r>
              <a:rPr lang="en-IE" sz="700" dirty="0" smtClean="0"/>
              <a:t>Understanding the relationships between forest stakeholder and others, help uncover the organizations, groups or individuals that forest actors cooperate, partner or may have conflicting relations;</a:t>
            </a:r>
            <a:r>
              <a:rPr lang="en-IE" sz="700" baseline="0" dirty="0" smtClean="0"/>
              <a:t> </a:t>
            </a:r>
            <a:r>
              <a:rPr lang="en-IE" sz="700" b="1" dirty="0" smtClean="0"/>
              <a:t>Policy</a:t>
            </a:r>
            <a:r>
              <a:rPr lang="en-IE" sz="700" dirty="0" smtClean="0"/>
              <a:t> constitutes important structural factors that influence forest management. The coherence of policy addressing forest issues is especially important for effective forest policy implementation. </a:t>
            </a:r>
          </a:p>
          <a:p>
            <a:r>
              <a:rPr lang="en-IE" sz="700" b="1" dirty="0" smtClean="0"/>
              <a:t>Forests can supply a range of ecosystem services</a:t>
            </a:r>
            <a:r>
              <a:rPr lang="en-IE" sz="700" dirty="0" smtClean="0"/>
              <a:t>. The demand for these service influence forest management practices in the landscape and can contribute to forest conflicts;</a:t>
            </a:r>
          </a:p>
          <a:p>
            <a:r>
              <a:rPr lang="en-GB" sz="700" dirty="0" smtClean="0">
                <a:effectLst/>
                <a:latin typeface="Times New Roman"/>
                <a:ea typeface="Calibri"/>
              </a:rPr>
              <a:t>In understanding the </a:t>
            </a:r>
            <a:r>
              <a:rPr lang="en-GB" sz="700" b="1" dirty="0" smtClean="0">
                <a:effectLst/>
                <a:latin typeface="Times New Roman"/>
                <a:ea typeface="Calibri"/>
              </a:rPr>
              <a:t>public opinion and discourses </a:t>
            </a:r>
            <a:r>
              <a:rPr lang="en-GB" sz="700" dirty="0" smtClean="0">
                <a:effectLst/>
                <a:latin typeface="Times New Roman"/>
                <a:ea typeface="Calibri"/>
              </a:rPr>
              <a:t>that might lead to forest conflicts, becomes imperative to know what kind of discussions normally evolve within the public domain, the source of these discussions;</a:t>
            </a:r>
            <a:r>
              <a:rPr lang="en-IE" sz="700" dirty="0" smtClean="0">
                <a:effectLst/>
                <a:latin typeface="Times New Roman"/>
                <a:ea typeface="Calibri"/>
              </a:rPr>
              <a:t> the key people involved in these discussions</a:t>
            </a:r>
            <a:endParaRPr lang="en-IE" sz="700" dirty="0"/>
          </a:p>
        </p:txBody>
      </p:sp>
      <p:sp>
        <p:nvSpPr>
          <p:cNvPr id="4" name="Slide Number Placeholder 3"/>
          <p:cNvSpPr>
            <a:spLocks noGrp="1"/>
          </p:cNvSpPr>
          <p:nvPr>
            <p:ph type="sldNum" sz="quarter" idx="10"/>
          </p:nvPr>
        </p:nvSpPr>
        <p:spPr/>
        <p:txBody>
          <a:bodyPr/>
          <a:lstStyle/>
          <a:p>
            <a:fld id="{273500A6-66D6-4D43-91C3-E55C8D99AC25}" type="slidenum">
              <a:rPr lang="en-IE" smtClean="0"/>
              <a:t>11</a:t>
            </a:fld>
            <a:endParaRPr lang="en-IE"/>
          </a:p>
        </p:txBody>
      </p:sp>
    </p:spTree>
    <p:extLst>
      <p:ext uri="{BB962C8B-B14F-4D97-AF65-F5344CB8AC3E}">
        <p14:creationId xmlns:p14="http://schemas.microsoft.com/office/powerpoint/2010/main" val="100743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09F4108-0C48-4BC3-A072-A75D48D4B598}" type="datetimeFigureOut">
              <a:rPr lang="en-IE" smtClean="0"/>
              <a:t>11/11/2013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307605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9F4108-0C48-4BC3-A072-A75D48D4B598}" type="datetimeFigureOut">
              <a:rPr lang="en-IE" smtClean="0"/>
              <a:t>11/11/2013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412796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9F4108-0C48-4BC3-A072-A75D48D4B598}" type="datetimeFigureOut">
              <a:rPr lang="en-IE" smtClean="0"/>
              <a:t>11/11/2013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361474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57638FF-4C52-4655-9536-B5E318D1F98D}"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892189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31195E6-E559-418E-B3B8-EB41940ADC5B}"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271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F0FAE-0A17-40AC-A30E-EC2F16047D25}"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0833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D5EF2B0-6731-4049-BCB5-4CBB0C1AA49D}"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637593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A7479A2-1601-4648-B4AB-09859870A542}" type="datetime1">
              <a:rPr lang="en-IE" smtClean="0">
                <a:solidFill>
                  <a:prstClr val="black">
                    <a:tint val="75000"/>
                  </a:prstClr>
                </a:solidFill>
              </a:rPr>
              <a:pPr/>
              <a:t>11/11/2013</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05798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9A4D953-C2FF-40F0-A3CC-8FD63B9D9761}" type="datetime1">
              <a:rPr lang="en-IE" smtClean="0">
                <a:solidFill>
                  <a:prstClr val="black">
                    <a:tint val="75000"/>
                  </a:prstClr>
                </a:solidFill>
              </a:rPr>
              <a:pPr/>
              <a:t>11/11/2013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65866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5710-B3A0-4FE2-BD8B-FAB7ABDA926F}" type="datetime1">
              <a:rPr lang="en-IE" smtClean="0">
                <a:solidFill>
                  <a:prstClr val="black">
                    <a:tint val="75000"/>
                  </a:prstClr>
                </a:solidFill>
              </a:rPr>
              <a:pPr/>
              <a:t>11/11/2013</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278393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8B562-F09E-44B3-9FE0-A16DFF9D04CC}"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57178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9F4108-0C48-4BC3-A072-A75D48D4B598}" type="datetimeFigureOut">
              <a:rPr lang="en-IE" smtClean="0"/>
              <a:t>11/11/2013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1645907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E6DC5-BD93-4F53-BA9E-5E8EF9D62542}"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496134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CDDCAE7-E54E-4721-9F12-76F27B0CFF1B}"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386348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9C86EFB-4BFA-4917-A467-545605AE641C}"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278590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57638FF-4C52-4655-9536-B5E318D1F98D}"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89199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31195E6-E559-418E-B3B8-EB41940ADC5B}"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234012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F0FAE-0A17-40AC-A30E-EC2F16047D25}"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286233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D5EF2B0-6731-4049-BCB5-4CBB0C1AA49D}"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074439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A7479A2-1601-4648-B4AB-09859870A542}" type="datetime1">
              <a:rPr lang="en-IE" smtClean="0">
                <a:solidFill>
                  <a:prstClr val="black">
                    <a:tint val="75000"/>
                  </a:prstClr>
                </a:solidFill>
              </a:rPr>
              <a:pPr/>
              <a:t>11/11/2013</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936811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9A4D953-C2FF-40F0-A3CC-8FD63B9D9761}" type="datetime1">
              <a:rPr lang="en-IE" smtClean="0">
                <a:solidFill>
                  <a:prstClr val="black">
                    <a:tint val="75000"/>
                  </a:prstClr>
                </a:solidFill>
              </a:rPr>
              <a:pPr/>
              <a:t>11/11/2013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85695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5710-B3A0-4FE2-BD8B-FAB7ABDA926F}" type="datetime1">
              <a:rPr lang="en-IE" smtClean="0">
                <a:solidFill>
                  <a:prstClr val="black">
                    <a:tint val="75000"/>
                  </a:prstClr>
                </a:solidFill>
              </a:rPr>
              <a:pPr/>
              <a:t>11/11/2013</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77391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9F4108-0C48-4BC3-A072-A75D48D4B598}" type="datetimeFigureOut">
              <a:rPr lang="en-IE" smtClean="0"/>
              <a:t>11/11/2013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1280174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8B562-F09E-44B3-9FE0-A16DFF9D04CC}"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137705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E6DC5-BD93-4F53-BA9E-5E8EF9D62542}"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576647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CDDCAE7-E54E-4721-9F12-76F27B0CFF1B}"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596256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9C86EFB-4BFA-4917-A467-545605AE641C}"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585394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57638FF-4C52-4655-9536-B5E318D1F98D}"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94380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31195E6-E559-418E-B3B8-EB41940ADC5B}"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431574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F0FAE-0A17-40AC-A30E-EC2F16047D25}"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977493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D5EF2B0-6731-4049-BCB5-4CBB0C1AA49D}"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409770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A7479A2-1601-4648-B4AB-09859870A542}" type="datetime1">
              <a:rPr lang="en-IE" smtClean="0">
                <a:solidFill>
                  <a:prstClr val="black">
                    <a:tint val="75000"/>
                  </a:prstClr>
                </a:solidFill>
              </a:rPr>
              <a:pPr/>
              <a:t>11/11/2013</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1629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9A4D953-C2FF-40F0-A3CC-8FD63B9D9761}" type="datetime1">
              <a:rPr lang="en-IE" smtClean="0">
                <a:solidFill>
                  <a:prstClr val="black">
                    <a:tint val="75000"/>
                  </a:prstClr>
                </a:solidFill>
              </a:rPr>
              <a:pPr/>
              <a:t>11/11/2013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97643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909F4108-0C48-4BC3-A072-A75D48D4B598}" type="datetimeFigureOut">
              <a:rPr lang="en-IE" smtClean="0"/>
              <a:t>11/11/2013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1908786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5710-B3A0-4FE2-BD8B-FAB7ABDA926F}" type="datetime1">
              <a:rPr lang="en-IE" smtClean="0">
                <a:solidFill>
                  <a:prstClr val="black">
                    <a:tint val="75000"/>
                  </a:prstClr>
                </a:solidFill>
              </a:rPr>
              <a:pPr/>
              <a:t>11/11/2013</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394981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8B562-F09E-44B3-9FE0-A16DFF9D04CC}"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385257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E6DC5-BD93-4F53-BA9E-5E8EF9D62542}" type="datetime1">
              <a:rPr lang="en-IE" smtClean="0">
                <a:solidFill>
                  <a:prstClr val="black">
                    <a:tint val="75000"/>
                  </a:prstClr>
                </a:solidFill>
              </a:rPr>
              <a:pPr/>
              <a:t>11/11/2013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185916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CDDCAE7-E54E-4721-9F12-76F27B0CFF1B}"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694220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9C86EFB-4BFA-4917-A467-545605AE641C}"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4689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909F4108-0C48-4BC3-A072-A75D48D4B598}" type="datetimeFigureOut">
              <a:rPr lang="en-IE" smtClean="0"/>
              <a:t>11/11/2013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124433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09F4108-0C48-4BC3-A072-A75D48D4B598}" type="datetimeFigureOut">
              <a:rPr lang="en-IE" smtClean="0"/>
              <a:t>11/11/2013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407918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F4108-0C48-4BC3-A072-A75D48D4B598}" type="datetimeFigureOut">
              <a:rPr lang="en-IE" smtClean="0"/>
              <a:t>11/11/2013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119111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F4108-0C48-4BC3-A072-A75D48D4B598}" type="datetimeFigureOut">
              <a:rPr lang="en-IE" smtClean="0"/>
              <a:t>11/11/2013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20487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F4108-0C48-4BC3-A072-A75D48D4B598}" type="datetimeFigureOut">
              <a:rPr lang="en-IE" smtClean="0"/>
              <a:t>11/11/2013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B2B8EC-8ED6-4AAE-8123-2B21939D1B83}" type="slidenum">
              <a:rPr lang="en-IE" smtClean="0"/>
              <a:t>‹#›</a:t>
            </a:fld>
            <a:endParaRPr lang="en-IE"/>
          </a:p>
        </p:txBody>
      </p:sp>
    </p:spTree>
    <p:extLst>
      <p:ext uri="{BB962C8B-B14F-4D97-AF65-F5344CB8AC3E}">
        <p14:creationId xmlns:p14="http://schemas.microsoft.com/office/powerpoint/2010/main" val="307221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F4108-0C48-4BC3-A072-A75D48D4B598}" type="datetimeFigureOut">
              <a:rPr lang="en-IE" smtClean="0"/>
              <a:t>11/11/2013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2B8EC-8ED6-4AAE-8123-2B21939D1B83}" type="slidenum">
              <a:rPr lang="en-IE" smtClean="0"/>
              <a:t>‹#›</a:t>
            </a:fld>
            <a:endParaRPr lang="en-IE"/>
          </a:p>
        </p:txBody>
      </p:sp>
    </p:spTree>
    <p:extLst>
      <p:ext uri="{BB962C8B-B14F-4D97-AF65-F5344CB8AC3E}">
        <p14:creationId xmlns:p14="http://schemas.microsoft.com/office/powerpoint/2010/main" val="6705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93AC5-57DA-49A9-BCB9-46DD0A9032DA}"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294205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93AC5-57DA-49A9-BCB9-46DD0A9032DA}"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003086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93AC5-57DA-49A9-BCB9-46DD0A9032DA}" type="datetime1">
              <a:rPr lang="en-IE" smtClean="0">
                <a:solidFill>
                  <a:prstClr val="black">
                    <a:tint val="75000"/>
                  </a:prstClr>
                </a:solidFill>
              </a:rPr>
              <a:pPr/>
              <a:t>11/11/2013</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F23DC-54F8-459D-A935-D890B3376A0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84695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2130425"/>
            <a:ext cx="6048672" cy="1470025"/>
          </a:xfrm>
        </p:spPr>
        <p:txBody>
          <a:bodyPr>
            <a:normAutofit/>
          </a:bodyPr>
          <a:lstStyle/>
          <a:p>
            <a:r>
              <a:rPr lang="en-IE" sz="2400" b="1" dirty="0" smtClean="0">
                <a:latin typeface="Times New Roman" pitchFamily="18" charset="0"/>
                <a:cs typeface="Times New Roman" pitchFamily="18" charset="0"/>
              </a:rPr>
              <a:t>Forests Conflicts and Social Sustainability: An Integrated Forest Management Approach</a:t>
            </a:r>
            <a:endParaRPr lang="en-IE"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763688" y="3886200"/>
            <a:ext cx="5760640" cy="1559024"/>
          </a:xfrm>
        </p:spPr>
        <p:txBody>
          <a:bodyPr>
            <a:normAutofit lnSpcReduction="10000"/>
          </a:bodyPr>
          <a:lstStyle/>
          <a:p>
            <a:r>
              <a:rPr lang="en-IE" sz="1800" dirty="0" smtClean="0">
                <a:latin typeface="Times New Roman" pitchFamily="18" charset="0"/>
                <a:cs typeface="Times New Roman" pitchFamily="18" charset="0"/>
              </a:rPr>
              <a:t>Publication Presentation: </a:t>
            </a:r>
          </a:p>
          <a:p>
            <a:r>
              <a:rPr lang="en-IE" sz="1800" dirty="0" smtClean="0">
                <a:latin typeface="Times New Roman" pitchFamily="18" charset="0"/>
                <a:cs typeface="Times New Roman" pitchFamily="18" charset="0"/>
              </a:rPr>
              <a:t>COST ORCHESTRA </a:t>
            </a:r>
            <a:r>
              <a:rPr lang="en-IE" sz="1800" dirty="0">
                <a:latin typeface="Times New Roman" pitchFamily="18" charset="0"/>
                <a:cs typeface="Times New Roman" pitchFamily="18" charset="0"/>
              </a:rPr>
              <a:t>- Orchestrating forest-related policy analysis in Europe</a:t>
            </a:r>
            <a:endParaRPr lang="en-IE" sz="1800" dirty="0" smtClean="0">
              <a:latin typeface="Times New Roman" pitchFamily="18" charset="0"/>
              <a:cs typeface="Times New Roman" pitchFamily="18" charset="0"/>
            </a:endParaRPr>
          </a:p>
          <a:p>
            <a:r>
              <a:rPr lang="en-IE" sz="1800" b="1" dirty="0" smtClean="0">
                <a:latin typeface="Times New Roman" pitchFamily="18" charset="0"/>
                <a:cs typeface="Times New Roman" pitchFamily="18" charset="0"/>
              </a:rPr>
              <a:t>Nana Bonsu PhD Candidate</a:t>
            </a:r>
            <a:endParaRPr lang="en-IE" sz="1600" dirty="0" smtClean="0">
              <a:latin typeface="Times New Roman" pitchFamily="18" charset="0"/>
              <a:cs typeface="Times New Roman" pitchFamily="18" charset="0"/>
            </a:endParaRPr>
          </a:p>
          <a:p>
            <a:r>
              <a:rPr lang="en-IE" sz="1800" dirty="0" smtClean="0">
                <a:latin typeface="Times New Roman" pitchFamily="18" charset="0"/>
                <a:cs typeface="Times New Roman" pitchFamily="18" charset="0"/>
              </a:rPr>
              <a:t>Date: 12</a:t>
            </a:r>
            <a:r>
              <a:rPr lang="en-IE" sz="1800" baseline="30000" dirty="0" smtClean="0">
                <a:latin typeface="Times New Roman" pitchFamily="18" charset="0"/>
                <a:cs typeface="Times New Roman" pitchFamily="18" charset="0"/>
              </a:rPr>
              <a:t>th</a:t>
            </a:r>
            <a:r>
              <a:rPr lang="en-IE" sz="1800" dirty="0" smtClean="0">
                <a:latin typeface="Times New Roman" pitchFamily="18" charset="0"/>
                <a:cs typeface="Times New Roman" pitchFamily="18" charset="0"/>
              </a:rPr>
              <a:t> November 2013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32656"/>
            <a:ext cx="23415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32656"/>
            <a:ext cx="86518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56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IE" sz="2400" dirty="0" smtClean="0">
                <a:latin typeface="Times New Roman" pitchFamily="18" charset="0"/>
                <a:cs typeface="Times New Roman" pitchFamily="18" charset="0"/>
              </a:rPr>
              <a:t>Research Overview and Questions  </a:t>
            </a:r>
            <a:endParaRPr lang="en-IE" sz="2400" dirty="0">
              <a:latin typeface="Times New Roman" pitchFamily="18" charset="0"/>
              <a:cs typeface="Times New Roman" pitchFamily="18" charset="0"/>
            </a:endParaRPr>
          </a:p>
        </p:txBody>
      </p:sp>
      <p:pic>
        <p:nvPicPr>
          <p:cNvPr id="307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052736"/>
            <a:ext cx="727280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201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smtClean="0">
                <a:latin typeface="Times New Roman" pitchFamily="18" charset="0"/>
                <a:cs typeface="Times New Roman" pitchFamily="18" charset="0"/>
              </a:rPr>
              <a:t>Methods: </a:t>
            </a:r>
            <a:r>
              <a:rPr lang="en-IE" sz="3600" dirty="0" smtClean="0">
                <a:latin typeface="Times New Roman" pitchFamily="18" charset="0"/>
                <a:cs typeface="Times New Roman" pitchFamily="18" charset="0"/>
              </a:rPr>
              <a:t>Conceptual &amp;Analytical </a:t>
            </a:r>
            <a:r>
              <a:rPr lang="en-IE" sz="3600" dirty="0" smtClean="0">
                <a:latin typeface="Times New Roman" pitchFamily="18" charset="0"/>
                <a:cs typeface="Times New Roman" pitchFamily="18" charset="0"/>
              </a:rPr>
              <a:t>Approaches</a:t>
            </a:r>
            <a:endParaRPr lang="en-IE" sz="18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340768"/>
            <a:ext cx="8229600" cy="4871963"/>
          </a:xfrm>
        </p:spPr>
        <p:txBody>
          <a:bodyPr/>
          <a:lstStyle/>
          <a:p>
            <a:r>
              <a:rPr lang="en-IE" dirty="0" smtClean="0">
                <a:latin typeface="Times New Roman" pitchFamily="18" charset="0"/>
                <a:cs typeface="Times New Roman" pitchFamily="18" charset="0"/>
              </a:rPr>
              <a:t>Phase </a:t>
            </a:r>
            <a:r>
              <a:rPr lang="en-IE" dirty="0" smtClean="0">
                <a:latin typeface="Times New Roman" pitchFamily="18" charset="0"/>
                <a:cs typeface="Times New Roman" pitchFamily="18" charset="0"/>
              </a:rPr>
              <a:t>1</a:t>
            </a:r>
            <a:r>
              <a:rPr lang="en-IE" sz="2000" dirty="0" smtClean="0">
                <a:latin typeface="Times New Roman" pitchFamily="18" charset="0"/>
                <a:cs typeface="Times New Roman" pitchFamily="18" charset="0"/>
              </a:rPr>
              <a:t>(</a:t>
            </a:r>
            <a:r>
              <a:rPr lang="en-IE" sz="1400" dirty="0" smtClean="0">
                <a:latin typeface="Times New Roman" pitchFamily="18" charset="0"/>
                <a:cs typeface="Times New Roman" pitchFamily="18" charset="0"/>
              </a:rPr>
              <a:t>Help gathered </a:t>
            </a:r>
            <a:r>
              <a:rPr lang="en-IE" sz="1400" dirty="0">
                <a:latin typeface="Times New Roman" pitchFamily="18" charset="0"/>
                <a:cs typeface="Times New Roman" pitchFamily="18" charset="0"/>
              </a:rPr>
              <a:t>stories and narratives around stakeholders’ views on forest conflicts and </a:t>
            </a:r>
            <a:r>
              <a:rPr lang="en-IE" sz="1400" dirty="0" smtClean="0">
                <a:latin typeface="Times New Roman" pitchFamily="18" charset="0"/>
                <a:cs typeface="Times New Roman" pitchFamily="18" charset="0"/>
              </a:rPr>
              <a:t>conflict management strategies</a:t>
            </a:r>
            <a:r>
              <a:rPr lang="en-IE" sz="2000" dirty="0" smtClean="0">
                <a:latin typeface="Times New Roman" pitchFamily="18" charset="0"/>
                <a:cs typeface="Times New Roman" pitchFamily="18" charset="0"/>
              </a:rPr>
              <a:t>)  </a:t>
            </a:r>
            <a:endParaRPr lang="en-IE" sz="2000" dirty="0" smtClean="0">
              <a:latin typeface="Times New Roman" pitchFamily="18" charset="0"/>
              <a:cs typeface="Times New Roman" pitchFamily="18" charset="0"/>
            </a:endParaRPr>
          </a:p>
          <a:p>
            <a:pPr marL="0" indent="0">
              <a:buNone/>
            </a:pPr>
            <a:endParaRPr lang="en-IE" dirty="0" smtClean="0">
              <a:latin typeface="Times New Roman" pitchFamily="18" charset="0"/>
              <a:cs typeface="Times New Roman" pitchFamily="18" charset="0"/>
            </a:endParaRPr>
          </a:p>
          <a:p>
            <a:pPr marL="0" indent="0">
              <a:buNone/>
            </a:pPr>
            <a:endParaRPr lang="en-IE" dirty="0"/>
          </a:p>
        </p:txBody>
      </p:sp>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32856"/>
            <a:ext cx="5614987" cy="4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821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smtClean="0">
                <a:latin typeface="Times New Roman" pitchFamily="18" charset="0"/>
                <a:cs typeface="Times New Roman" pitchFamily="18" charset="0"/>
              </a:rPr>
              <a:t>Theoretical Approach in Analysing Data </a:t>
            </a:r>
            <a:endParaRPr lang="en-IE" sz="36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8229600" cy="389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935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IE" dirty="0" smtClean="0">
                <a:latin typeface="Times New Roman" pitchFamily="18" charset="0"/>
                <a:cs typeface="Times New Roman" pitchFamily="18" charset="0"/>
              </a:rPr>
              <a:t/>
            </a:r>
            <a:br>
              <a:rPr lang="en-IE" dirty="0" smtClean="0">
                <a:latin typeface="Times New Roman" pitchFamily="18" charset="0"/>
                <a:cs typeface="Times New Roman" pitchFamily="18" charset="0"/>
              </a:rPr>
            </a:br>
            <a:r>
              <a:rPr lang="en-IE" sz="3100" b="1" dirty="0" smtClean="0">
                <a:latin typeface="Times New Roman" pitchFamily="18" charset="0"/>
                <a:cs typeface="Times New Roman" pitchFamily="18" charset="0"/>
              </a:rPr>
              <a:t>Preliminary </a:t>
            </a:r>
            <a:r>
              <a:rPr lang="en-IE" sz="3100" b="1" dirty="0">
                <a:latin typeface="Times New Roman" pitchFamily="18" charset="0"/>
                <a:cs typeface="Times New Roman" pitchFamily="18" charset="0"/>
              </a:rPr>
              <a:t>Results</a:t>
            </a:r>
            <a:r>
              <a:rPr lang="en-IE" sz="3100" b="1" dirty="0" smtClean="0">
                <a:latin typeface="Times New Roman" pitchFamily="18" charset="0"/>
                <a:cs typeface="Times New Roman" pitchFamily="18" charset="0"/>
              </a:rPr>
              <a:t>: Reconstructing Forest Conflicts</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endParaRPr lang="en-IE" sz="3100" dirty="0">
              <a:latin typeface="Times New Roman" pitchFamily="18" charset="0"/>
              <a:cs typeface="Times New Roman" pitchFamily="18" charset="0"/>
            </a:endParaRPr>
          </a:p>
        </p:txBody>
      </p:sp>
      <p:sp>
        <p:nvSpPr>
          <p:cNvPr id="3" name="Text Placeholder 2"/>
          <p:cNvSpPr>
            <a:spLocks noGrp="1"/>
          </p:cNvSpPr>
          <p:nvPr>
            <p:ph type="body" idx="1"/>
          </p:nvPr>
        </p:nvSpPr>
        <p:spPr>
          <a:xfrm>
            <a:off x="467544" y="1196752"/>
            <a:ext cx="4040188" cy="639762"/>
          </a:xfrm>
        </p:spPr>
        <p:txBody>
          <a:bodyPr>
            <a:normAutofit/>
          </a:bodyPr>
          <a:lstStyle/>
          <a:p>
            <a:r>
              <a:rPr lang="en-IE" sz="2000" dirty="0" smtClean="0">
                <a:latin typeface="Times New Roman" pitchFamily="18" charset="0"/>
                <a:cs typeface="Times New Roman" pitchFamily="18" charset="0"/>
              </a:rPr>
              <a:t>Dimension of Forest Conflicts </a:t>
            </a:r>
            <a:endParaRPr lang="en-IE" sz="20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67544" y="1844824"/>
            <a:ext cx="4040188" cy="3951288"/>
          </a:xfrm>
        </p:spPr>
        <p:txBody>
          <a:bodyPr>
            <a:normAutofit lnSpcReduction="10000"/>
          </a:bodyPr>
          <a:lstStyle/>
          <a:p>
            <a:pPr lvl="0" algn="just">
              <a:lnSpc>
                <a:spcPct val="150000"/>
              </a:lnSpc>
              <a:spcAft>
                <a:spcPts val="1000"/>
              </a:spcAft>
              <a:buFont typeface="+mj-lt"/>
              <a:buAutoNum type="arabicPeriod"/>
            </a:pPr>
            <a:r>
              <a:rPr lang="en-US" sz="1200" b="1" dirty="0" smtClean="0">
                <a:solidFill>
                  <a:prstClr val="black"/>
                </a:solidFill>
                <a:latin typeface="Times New Roman"/>
                <a:ea typeface="Calibri"/>
                <a:cs typeface="Times New Roman"/>
              </a:rPr>
              <a:t>Substantive Conflicts</a:t>
            </a:r>
            <a:r>
              <a:rPr lang="en-US" sz="1200" dirty="0" smtClean="0">
                <a:solidFill>
                  <a:prstClr val="black"/>
                </a:solidFill>
                <a:latin typeface="Times New Roman"/>
                <a:ea typeface="Calibri"/>
                <a:cs typeface="Times New Roman"/>
              </a:rPr>
              <a:t>: conflicts between forest stakeholder groups with different interests and objectives (e.g. forest planting vs. water protection);   Conflicts between </a:t>
            </a:r>
            <a:r>
              <a:rPr lang="en-US" sz="1200" i="1" dirty="0" smtClean="0">
                <a:solidFill>
                  <a:prstClr val="black"/>
                </a:solidFill>
                <a:latin typeface="Times New Roman"/>
                <a:ea typeface="Calibri"/>
                <a:cs typeface="Times New Roman"/>
              </a:rPr>
              <a:t>the provision of different ecosystem services</a:t>
            </a:r>
            <a:r>
              <a:rPr lang="en-US" sz="1200" dirty="0" smtClean="0">
                <a:solidFill>
                  <a:prstClr val="black"/>
                </a:solidFill>
                <a:latin typeface="Times New Roman"/>
                <a:ea typeface="Calibri"/>
                <a:cs typeface="Times New Roman"/>
              </a:rPr>
              <a:t> (e.g. biodiversity vs. timber production);</a:t>
            </a:r>
            <a:endParaRPr lang="en-IE" sz="1200" dirty="0" smtClean="0">
              <a:solidFill>
                <a:prstClr val="black"/>
              </a:solidFill>
              <a:ea typeface="Calibri"/>
              <a:cs typeface="Times New Roman"/>
            </a:endParaRPr>
          </a:p>
          <a:p>
            <a:pPr lvl="0" algn="just">
              <a:lnSpc>
                <a:spcPct val="150000"/>
              </a:lnSpc>
              <a:spcAft>
                <a:spcPts val="1000"/>
              </a:spcAft>
              <a:buFont typeface="+mj-lt"/>
              <a:buAutoNum type="arabicPeriod"/>
            </a:pPr>
            <a:r>
              <a:rPr lang="en-US" sz="1200" b="1" dirty="0" smtClean="0">
                <a:solidFill>
                  <a:prstClr val="black"/>
                </a:solidFill>
                <a:latin typeface="Times New Roman"/>
                <a:ea typeface="Calibri"/>
                <a:cs typeface="Times New Roman"/>
              </a:rPr>
              <a:t>Procedural </a:t>
            </a:r>
            <a:r>
              <a:rPr lang="en-US" sz="1200" b="1" dirty="0">
                <a:solidFill>
                  <a:prstClr val="black"/>
                </a:solidFill>
                <a:latin typeface="Times New Roman"/>
                <a:ea typeface="Calibri"/>
                <a:cs typeface="Times New Roman"/>
              </a:rPr>
              <a:t>Conflicts</a:t>
            </a:r>
            <a:r>
              <a:rPr lang="en-US" sz="1200" dirty="0">
                <a:solidFill>
                  <a:prstClr val="black"/>
                </a:solidFill>
                <a:latin typeface="Times New Roman"/>
                <a:ea typeface="Calibri"/>
                <a:cs typeface="Times New Roman"/>
              </a:rPr>
              <a:t>: conflicts on structural issues such as </a:t>
            </a:r>
            <a:r>
              <a:rPr lang="en-IE" sz="1200" dirty="0">
                <a:solidFill>
                  <a:prstClr val="black"/>
                </a:solidFill>
                <a:latin typeface="Times New Roman"/>
                <a:ea typeface="Calibri"/>
                <a:cs typeface="Times New Roman"/>
              </a:rPr>
              <a:t>forest regulations and policies that impact forest development</a:t>
            </a:r>
            <a:r>
              <a:rPr lang="en-US" sz="1200" dirty="0">
                <a:solidFill>
                  <a:prstClr val="black"/>
                </a:solidFill>
                <a:latin typeface="Times New Roman"/>
                <a:ea typeface="Calibri"/>
                <a:cs typeface="Times New Roman"/>
              </a:rPr>
              <a:t> e.g. licensing vs. forest production; forestry vs.  certification.  </a:t>
            </a:r>
            <a:endParaRPr lang="en-IE" sz="1200" dirty="0">
              <a:solidFill>
                <a:prstClr val="black"/>
              </a:solidFill>
              <a:ea typeface="Calibri"/>
              <a:cs typeface="Times New Roman"/>
            </a:endParaRPr>
          </a:p>
          <a:p>
            <a:pPr lvl="0" algn="just">
              <a:lnSpc>
                <a:spcPct val="150000"/>
              </a:lnSpc>
              <a:spcAft>
                <a:spcPts val="1000"/>
              </a:spcAft>
              <a:buFont typeface="+mj-lt"/>
              <a:buAutoNum type="arabicPeriod"/>
            </a:pPr>
            <a:r>
              <a:rPr lang="en-IE" sz="1200" b="1" dirty="0">
                <a:solidFill>
                  <a:prstClr val="black"/>
                </a:solidFill>
                <a:latin typeface="Times New Roman"/>
                <a:ea typeface="Calibri"/>
                <a:cs typeface="Times New Roman"/>
              </a:rPr>
              <a:t>Relationship Conflicts</a:t>
            </a:r>
            <a:r>
              <a:rPr lang="en-IE" sz="1200" dirty="0">
                <a:solidFill>
                  <a:prstClr val="black"/>
                </a:solidFill>
                <a:latin typeface="Times New Roman"/>
                <a:ea typeface="Calibri"/>
                <a:cs typeface="Times New Roman"/>
              </a:rPr>
              <a:t>: conflicts on decision making process; mediation patterns; networks and forest policies development</a:t>
            </a:r>
            <a:r>
              <a:rPr lang="en-US" sz="1200" dirty="0">
                <a:solidFill>
                  <a:prstClr val="black"/>
                </a:solidFill>
                <a:latin typeface="Times New Roman"/>
                <a:ea typeface="Calibri"/>
                <a:cs typeface="Times New Roman"/>
              </a:rPr>
              <a:t>. E.g. Coillte consultation process; Irish Farmers Association</a:t>
            </a:r>
            <a:r>
              <a:rPr lang="en-US" sz="1200" i="1" dirty="0">
                <a:solidFill>
                  <a:prstClr val="black"/>
                </a:solidFill>
                <a:latin typeface="Times New Roman"/>
                <a:ea typeface="Times New Roman"/>
                <a:cs typeface="Times New Roman"/>
              </a:rPr>
              <a:t> </a:t>
            </a:r>
            <a:r>
              <a:rPr lang="en-IE" sz="1200" dirty="0">
                <a:solidFill>
                  <a:prstClr val="black"/>
                </a:solidFill>
                <a:latin typeface="Times New Roman"/>
                <a:ea typeface="Calibri"/>
                <a:cs typeface="Times New Roman"/>
              </a:rPr>
              <a:t>Strategic Policy Committees</a:t>
            </a:r>
            <a:r>
              <a:rPr lang="en-US" sz="1200" dirty="0">
                <a:solidFill>
                  <a:prstClr val="black"/>
                </a:solidFill>
                <a:latin typeface="Times New Roman"/>
                <a:ea typeface="Calibri"/>
                <a:cs typeface="Times New Roman"/>
              </a:rPr>
              <a:t>. </a:t>
            </a:r>
            <a:endParaRPr lang="en-IE" sz="1200" dirty="0">
              <a:solidFill>
                <a:prstClr val="black"/>
              </a:solidFill>
              <a:ea typeface="Calibri"/>
              <a:cs typeface="Times New Roman"/>
            </a:endParaRPr>
          </a:p>
          <a:p>
            <a:pPr marL="0" indent="0">
              <a:buNone/>
            </a:pPr>
            <a:endParaRPr lang="en-IE" dirty="0"/>
          </a:p>
        </p:txBody>
      </p:sp>
      <p:sp>
        <p:nvSpPr>
          <p:cNvPr id="5" name="Text Placeholder 4"/>
          <p:cNvSpPr>
            <a:spLocks noGrp="1"/>
          </p:cNvSpPr>
          <p:nvPr>
            <p:ph type="body" sz="quarter" idx="3"/>
          </p:nvPr>
        </p:nvSpPr>
        <p:spPr>
          <a:xfrm>
            <a:off x="4644008" y="1196752"/>
            <a:ext cx="4041775" cy="639762"/>
          </a:xfrm>
        </p:spPr>
        <p:txBody>
          <a:bodyPr>
            <a:noAutofit/>
          </a:bodyPr>
          <a:lstStyle/>
          <a:p>
            <a:pPr lvl="0" algn="just"/>
            <a:r>
              <a:rPr lang="en-IE" sz="2000" dirty="0" smtClean="0">
                <a:solidFill>
                  <a:prstClr val="black"/>
                </a:solidFill>
                <a:latin typeface="Times New Roman" pitchFamily="18" charset="0"/>
                <a:cs typeface="Times New Roman" pitchFamily="18" charset="0"/>
              </a:rPr>
              <a:t>Social Facets/Value in STEEP</a:t>
            </a:r>
            <a:endParaRPr lang="en-IE" sz="2000" dirty="0">
              <a:solidFill>
                <a:prstClr val="black"/>
              </a:solidFill>
              <a:latin typeface="Times New Roman" pitchFamily="18" charset="0"/>
              <a:cs typeface="Times New Roman" pitchFamily="18" charset="0"/>
            </a:endParaRPr>
          </a:p>
        </p:txBody>
      </p:sp>
      <p:pic>
        <p:nvPicPr>
          <p:cNvPr id="205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4008" y="2204864"/>
            <a:ext cx="4391471" cy="24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821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400" b="1" dirty="0" smtClean="0">
                <a:latin typeface="Times New Roman" pitchFamily="18" charset="0"/>
                <a:cs typeface="Times New Roman" pitchFamily="18" charset="0"/>
              </a:rPr>
              <a:t>Multistakeholder &amp; Expert Participatory Workshop : </a:t>
            </a:r>
            <a:r>
              <a:rPr lang="en-IE" sz="2400" b="1" dirty="0" smtClean="0">
                <a:solidFill>
                  <a:prstClr val="black"/>
                </a:solidFill>
                <a:latin typeface="Times New Roman" pitchFamily="18" charset="0"/>
                <a:cs typeface="Times New Roman" pitchFamily="18" charset="0"/>
              </a:rPr>
              <a:t>Influencing </a:t>
            </a:r>
            <a:r>
              <a:rPr lang="en-IE" sz="2400" b="1" dirty="0">
                <a:solidFill>
                  <a:prstClr val="black"/>
                </a:solidFill>
                <a:latin typeface="Times New Roman" pitchFamily="18" charset="0"/>
                <a:cs typeface="Times New Roman" pitchFamily="18" charset="0"/>
              </a:rPr>
              <a:t>&amp; Conflicting </a:t>
            </a:r>
            <a:r>
              <a:rPr lang="en-IE" sz="2400" b="1" dirty="0" smtClean="0">
                <a:solidFill>
                  <a:prstClr val="black"/>
                </a:solidFill>
                <a:latin typeface="Times New Roman" pitchFamily="18" charset="0"/>
                <a:cs typeface="Times New Roman" pitchFamily="18" charset="0"/>
              </a:rPr>
              <a:t>Factors – Phase </a:t>
            </a:r>
            <a:r>
              <a:rPr lang="en-IE" sz="2400" b="1" dirty="0">
                <a:solidFill>
                  <a:prstClr val="black"/>
                </a:solidFill>
                <a:latin typeface="Times New Roman" pitchFamily="18" charset="0"/>
                <a:cs typeface="Times New Roman" pitchFamily="18" charset="0"/>
              </a:rPr>
              <a:t>2</a:t>
            </a:r>
            <a:br>
              <a:rPr lang="en-IE" sz="2400" b="1" dirty="0">
                <a:solidFill>
                  <a:prstClr val="black"/>
                </a:solidFill>
                <a:latin typeface="Times New Roman" pitchFamily="18" charset="0"/>
                <a:cs typeface="Times New Roman" pitchFamily="18" charset="0"/>
              </a:rPr>
            </a:br>
            <a:endParaRPr lang="en-IE" sz="2400" b="1" dirty="0">
              <a:latin typeface="Times New Roman" pitchFamily="18" charset="0"/>
              <a:cs typeface="Times New Roman" pitchFamily="18" charset="0"/>
            </a:endParaRPr>
          </a:p>
        </p:txBody>
      </p:sp>
      <p:sp>
        <p:nvSpPr>
          <p:cNvPr id="3" name="Text Placeholder 2"/>
          <p:cNvSpPr>
            <a:spLocks noGrp="1"/>
          </p:cNvSpPr>
          <p:nvPr>
            <p:ph type="body" idx="1"/>
          </p:nvPr>
        </p:nvSpPr>
        <p:spPr>
          <a:xfrm>
            <a:off x="457200" y="1535113"/>
            <a:ext cx="4040188" cy="453727"/>
          </a:xfrm>
        </p:spPr>
        <p:txBody>
          <a:bodyPr>
            <a:normAutofit/>
          </a:bodyPr>
          <a:lstStyle/>
          <a:p>
            <a:r>
              <a:rPr lang="en-IE" sz="2000" dirty="0">
                <a:latin typeface="Times New Roman" pitchFamily="18" charset="0"/>
                <a:cs typeface="Times New Roman" pitchFamily="18" charset="0"/>
              </a:rPr>
              <a:t>Newmarket</a:t>
            </a:r>
          </a:p>
        </p:txBody>
      </p:sp>
      <p:sp>
        <p:nvSpPr>
          <p:cNvPr id="4" name="Content Placeholder 3"/>
          <p:cNvSpPr>
            <a:spLocks noGrp="1"/>
          </p:cNvSpPr>
          <p:nvPr>
            <p:ph sz="half" idx="2"/>
          </p:nvPr>
        </p:nvSpPr>
        <p:spPr>
          <a:xfrm>
            <a:off x="395536" y="2060848"/>
            <a:ext cx="4040188" cy="3951288"/>
          </a:xfrm>
        </p:spPr>
        <p:txBody>
          <a:bodyPr>
            <a:normAutofit fontScale="70000" lnSpcReduction="20000"/>
          </a:bodyPr>
          <a:lstStyle/>
          <a:p>
            <a:pPr algn="just" fontAlgn="t">
              <a:lnSpc>
                <a:spcPct val="120000"/>
              </a:lnSpc>
              <a:spcBef>
                <a:spcPts val="0"/>
              </a:spcBef>
            </a:pPr>
            <a:r>
              <a:rPr lang="en-GB" sz="2300" dirty="0">
                <a:solidFill>
                  <a:srgbClr val="000000"/>
                </a:solidFill>
                <a:latin typeface="Times New Roman"/>
                <a:cs typeface="Times New Roman"/>
              </a:rPr>
              <a:t>Climate </a:t>
            </a:r>
            <a:r>
              <a:rPr lang="en-GB" sz="2300" dirty="0" smtClean="0">
                <a:solidFill>
                  <a:srgbClr val="000000"/>
                </a:solidFill>
                <a:latin typeface="Times New Roman"/>
                <a:cs typeface="Times New Roman"/>
              </a:rPr>
              <a:t>Change</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Common </a:t>
            </a:r>
            <a:r>
              <a:rPr lang="en-GB" sz="2300" dirty="0">
                <a:solidFill>
                  <a:srgbClr val="000000"/>
                </a:solidFill>
                <a:latin typeface="Times New Roman"/>
                <a:cs typeface="Times New Roman"/>
              </a:rPr>
              <a:t>Agriculture </a:t>
            </a:r>
            <a:r>
              <a:rPr lang="en-GB" sz="2300" dirty="0" smtClean="0">
                <a:solidFill>
                  <a:srgbClr val="000000"/>
                </a:solidFill>
                <a:latin typeface="Times New Roman"/>
                <a:cs typeface="Times New Roman"/>
              </a:rPr>
              <a:t>Policy</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Public Participation</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Discontinuing </a:t>
            </a:r>
            <a:r>
              <a:rPr lang="en-GB" sz="2300" dirty="0">
                <a:solidFill>
                  <a:srgbClr val="000000"/>
                </a:solidFill>
                <a:latin typeface="Times New Roman"/>
                <a:cs typeface="Times New Roman"/>
              </a:rPr>
              <a:t>monoculture </a:t>
            </a:r>
            <a:r>
              <a:rPr lang="en-GB" sz="2300" dirty="0" smtClean="0">
                <a:solidFill>
                  <a:srgbClr val="000000"/>
                </a:solidFill>
                <a:latin typeface="Times New Roman"/>
                <a:cs typeface="Times New Roman"/>
              </a:rPr>
              <a:t>afforestation</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Rural Development</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Demand </a:t>
            </a:r>
            <a:r>
              <a:rPr lang="en-GB" sz="2300" dirty="0">
                <a:solidFill>
                  <a:srgbClr val="000000"/>
                </a:solidFill>
                <a:latin typeface="Times New Roman"/>
                <a:cs typeface="Times New Roman"/>
              </a:rPr>
              <a:t>for Sawn-Wood </a:t>
            </a:r>
            <a:r>
              <a:rPr lang="en-GB" sz="2300" dirty="0" smtClean="0">
                <a:solidFill>
                  <a:srgbClr val="000000"/>
                </a:solidFill>
                <a:latin typeface="Times New Roman"/>
                <a:cs typeface="Times New Roman"/>
              </a:rPr>
              <a:t>Products</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Demand </a:t>
            </a:r>
            <a:r>
              <a:rPr lang="en-GB" sz="2300" dirty="0">
                <a:solidFill>
                  <a:srgbClr val="000000"/>
                </a:solidFill>
                <a:latin typeface="Times New Roman"/>
                <a:cs typeface="Times New Roman"/>
              </a:rPr>
              <a:t>for </a:t>
            </a:r>
            <a:r>
              <a:rPr lang="en-GB" sz="2300" dirty="0" smtClean="0">
                <a:solidFill>
                  <a:srgbClr val="000000"/>
                </a:solidFill>
                <a:latin typeface="Times New Roman"/>
                <a:cs typeface="Times New Roman"/>
              </a:rPr>
              <a:t>Woodfuel/Bioenergy</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Forest Certification</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Forest </a:t>
            </a:r>
            <a:r>
              <a:rPr lang="en-GB" sz="2300" dirty="0">
                <a:solidFill>
                  <a:srgbClr val="000000"/>
                </a:solidFill>
                <a:latin typeface="Times New Roman"/>
                <a:cs typeface="Times New Roman"/>
              </a:rPr>
              <a:t>Policies &amp; </a:t>
            </a:r>
            <a:r>
              <a:rPr lang="en-GB" sz="2300" dirty="0" smtClean="0">
                <a:solidFill>
                  <a:srgbClr val="000000"/>
                </a:solidFill>
                <a:latin typeface="Times New Roman"/>
                <a:cs typeface="Times New Roman"/>
              </a:rPr>
              <a:t>Regulations</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Fresh </a:t>
            </a:r>
            <a:r>
              <a:rPr lang="en-GB" sz="2300" dirty="0">
                <a:solidFill>
                  <a:srgbClr val="000000"/>
                </a:solidFill>
                <a:latin typeface="Times New Roman"/>
                <a:cs typeface="Times New Roman"/>
              </a:rPr>
              <a:t>Water Pearl </a:t>
            </a:r>
            <a:r>
              <a:rPr lang="en-GB" sz="2300" dirty="0" smtClean="0">
                <a:solidFill>
                  <a:srgbClr val="000000"/>
                </a:solidFill>
                <a:latin typeface="Times New Roman"/>
                <a:cs typeface="Times New Roman"/>
              </a:rPr>
              <a:t>Mussel</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Hen </a:t>
            </a:r>
            <a:r>
              <a:rPr lang="en-GB" sz="2300" dirty="0">
                <a:solidFill>
                  <a:srgbClr val="000000"/>
                </a:solidFill>
                <a:latin typeface="Times New Roman"/>
                <a:cs typeface="Times New Roman"/>
              </a:rPr>
              <a:t>Harrier </a:t>
            </a:r>
            <a:r>
              <a:rPr lang="en-GB" sz="2300" dirty="0" smtClean="0">
                <a:solidFill>
                  <a:srgbClr val="000000"/>
                </a:solidFill>
                <a:latin typeface="Times New Roman"/>
                <a:cs typeface="Times New Roman"/>
              </a:rPr>
              <a:t>Protection</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Private </a:t>
            </a:r>
            <a:r>
              <a:rPr lang="en-GB" sz="2300" dirty="0">
                <a:solidFill>
                  <a:srgbClr val="000000"/>
                </a:solidFill>
                <a:latin typeface="Times New Roman"/>
                <a:cs typeface="Times New Roman"/>
              </a:rPr>
              <a:t>Forest Owner’s Knowledge &amp; </a:t>
            </a:r>
            <a:r>
              <a:rPr lang="en-GB" sz="2300" dirty="0" smtClean="0">
                <a:solidFill>
                  <a:srgbClr val="000000"/>
                </a:solidFill>
                <a:latin typeface="Times New Roman"/>
                <a:cs typeface="Times New Roman"/>
              </a:rPr>
              <a:t>Skill</a:t>
            </a:r>
            <a:endParaRPr lang="en-IE" sz="2300" dirty="0" smtClean="0">
              <a:latin typeface="Arial"/>
            </a:endParaRPr>
          </a:p>
          <a:p>
            <a:pPr algn="just" fontAlgn="t">
              <a:lnSpc>
                <a:spcPct val="120000"/>
              </a:lnSpc>
              <a:spcBef>
                <a:spcPts val="0"/>
              </a:spcBef>
            </a:pPr>
            <a:r>
              <a:rPr lang="en-GB" sz="2300" dirty="0" smtClean="0">
                <a:solidFill>
                  <a:srgbClr val="000000"/>
                </a:solidFill>
                <a:latin typeface="Times New Roman"/>
                <a:cs typeface="Times New Roman"/>
              </a:rPr>
              <a:t>Afforestation </a:t>
            </a:r>
            <a:r>
              <a:rPr lang="en-GB" sz="2300" dirty="0">
                <a:solidFill>
                  <a:srgbClr val="000000"/>
                </a:solidFill>
                <a:latin typeface="Times New Roman"/>
                <a:cs typeface="Times New Roman"/>
              </a:rPr>
              <a:t>Premium</a:t>
            </a:r>
            <a:endParaRPr lang="en-IE" sz="2300" dirty="0">
              <a:latin typeface="Arial"/>
            </a:endParaRPr>
          </a:p>
          <a:p>
            <a:pPr marL="0" indent="0">
              <a:buNone/>
            </a:pPr>
            <a:endParaRPr lang="en-IE" dirty="0"/>
          </a:p>
        </p:txBody>
      </p:sp>
      <p:sp>
        <p:nvSpPr>
          <p:cNvPr id="5" name="Text Placeholder 4"/>
          <p:cNvSpPr>
            <a:spLocks noGrp="1"/>
          </p:cNvSpPr>
          <p:nvPr>
            <p:ph type="body" sz="quarter" idx="3"/>
          </p:nvPr>
        </p:nvSpPr>
        <p:spPr>
          <a:xfrm>
            <a:off x="4645025" y="1535113"/>
            <a:ext cx="4041775" cy="453727"/>
          </a:xfrm>
        </p:spPr>
        <p:txBody>
          <a:bodyPr>
            <a:normAutofit/>
          </a:bodyPr>
          <a:lstStyle/>
          <a:p>
            <a:r>
              <a:rPr lang="en-IE" sz="2000" dirty="0">
                <a:latin typeface="Times New Roman" pitchFamily="18" charset="0"/>
                <a:cs typeface="Times New Roman" pitchFamily="18" charset="0"/>
              </a:rPr>
              <a:t>Western Peatlands </a:t>
            </a:r>
          </a:p>
        </p:txBody>
      </p:sp>
      <p:sp>
        <p:nvSpPr>
          <p:cNvPr id="6" name="Content Placeholder 5"/>
          <p:cNvSpPr>
            <a:spLocks noGrp="1"/>
          </p:cNvSpPr>
          <p:nvPr>
            <p:ph sz="quarter" idx="4"/>
          </p:nvPr>
        </p:nvSpPr>
        <p:spPr>
          <a:xfrm>
            <a:off x="4644008" y="1988840"/>
            <a:ext cx="4041775" cy="3951288"/>
          </a:xfrm>
        </p:spPr>
        <p:txBody>
          <a:bodyPr>
            <a:normAutofit fontScale="92500" lnSpcReduction="20000"/>
          </a:bodyPr>
          <a:lstStyle/>
          <a:p>
            <a:pPr fontAlgn="t">
              <a:lnSpc>
                <a:spcPct val="110000"/>
              </a:lnSpc>
            </a:pPr>
            <a:r>
              <a:rPr lang="en-GB" sz="1700" dirty="0">
                <a:latin typeface="Times New Roman" pitchFamily="18" charset="0"/>
                <a:cs typeface="Times New Roman" pitchFamily="18" charset="0"/>
              </a:rPr>
              <a:t>Private Forest Owners Knowledge &amp; Skills</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Out-Migration</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Demand Recreation</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Rural Development </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Forest Certification </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IT &amp;GIS </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Demand for Woodfuel/Bioenergy</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Water  Protection </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Forest Regulations </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SFM</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Availability of Premiums</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Sawn Wood</a:t>
            </a:r>
            <a:endParaRPr lang="en-IE" sz="1700" dirty="0">
              <a:latin typeface="Times New Roman" pitchFamily="18" charset="0"/>
              <a:cs typeface="Times New Roman" pitchFamily="18" charset="0"/>
            </a:endParaRPr>
          </a:p>
          <a:p>
            <a:pPr fontAlgn="t">
              <a:lnSpc>
                <a:spcPct val="110000"/>
              </a:lnSpc>
            </a:pPr>
            <a:r>
              <a:rPr lang="en-GB" sz="1700" dirty="0">
                <a:latin typeface="Times New Roman" pitchFamily="18" charset="0"/>
                <a:cs typeface="Times New Roman" pitchFamily="18" charset="0"/>
              </a:rPr>
              <a:t>Economic Viability </a:t>
            </a:r>
            <a:endParaRPr lang="en-IE" sz="1700" dirty="0">
              <a:latin typeface="Times New Roman" pitchFamily="18" charset="0"/>
              <a:cs typeface="Times New Roman" pitchFamily="18" charset="0"/>
            </a:endParaRPr>
          </a:p>
          <a:p>
            <a:pPr marL="0" indent="0">
              <a:buNone/>
            </a:pPr>
            <a:endParaRPr lang="en-IE" dirty="0"/>
          </a:p>
        </p:txBody>
      </p:sp>
    </p:spTree>
    <p:extLst>
      <p:ext uri="{BB962C8B-B14F-4D97-AF65-F5344CB8AC3E}">
        <p14:creationId xmlns:p14="http://schemas.microsoft.com/office/powerpoint/2010/main" val="262677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200" b="1" dirty="0" smtClean="0">
                <a:solidFill>
                  <a:prstClr val="black"/>
                </a:solidFill>
                <a:latin typeface="Times New Roman" pitchFamily="18" charset="0"/>
                <a:cs typeface="Times New Roman" pitchFamily="18" charset="0"/>
              </a:rPr>
              <a:t>Results – Structural </a:t>
            </a:r>
            <a:r>
              <a:rPr lang="en-IE" sz="2200" b="1" dirty="0">
                <a:solidFill>
                  <a:prstClr val="black"/>
                </a:solidFill>
                <a:latin typeface="Times New Roman" pitchFamily="18" charset="0"/>
                <a:cs typeface="Times New Roman" pitchFamily="18" charset="0"/>
              </a:rPr>
              <a:t>Analysis of </a:t>
            </a:r>
            <a:r>
              <a:rPr lang="en-IE" sz="2200" b="1" dirty="0" smtClean="0">
                <a:solidFill>
                  <a:prstClr val="black"/>
                </a:solidFill>
                <a:latin typeface="Times New Roman" pitchFamily="18" charset="0"/>
                <a:cs typeface="Times New Roman" pitchFamily="18" charset="0"/>
              </a:rPr>
              <a:t>Key Factors &amp; How they influence each other:  </a:t>
            </a:r>
            <a:r>
              <a:rPr lang="en-IE" sz="2200" b="1" dirty="0">
                <a:solidFill>
                  <a:prstClr val="black"/>
                </a:solidFill>
                <a:latin typeface="Times New Roman" pitchFamily="18" charset="0"/>
                <a:cs typeface="Times New Roman" pitchFamily="18" charset="0"/>
              </a:rPr>
              <a:t>Using the </a:t>
            </a:r>
            <a:r>
              <a:rPr lang="en-IE" sz="2200" b="1" dirty="0" smtClean="0">
                <a:solidFill>
                  <a:prstClr val="black"/>
                </a:solidFill>
                <a:latin typeface="Times New Roman" pitchFamily="18" charset="0"/>
                <a:cs typeface="Times New Roman" pitchFamily="18" charset="0"/>
              </a:rPr>
              <a:t>Parmenides EIDOS DSS</a:t>
            </a:r>
            <a:endParaRPr lang="en-IE" sz="22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179512" y="1412776"/>
            <a:ext cx="4254624" cy="4525963"/>
          </a:xfrm>
        </p:spPr>
        <p:txBody>
          <a:bodyPr/>
          <a:lstStyle/>
          <a:p>
            <a:pPr marL="0" indent="0">
              <a:buNone/>
            </a:pPr>
            <a:r>
              <a:rPr lang="en-IE" dirty="0" smtClean="0">
                <a:latin typeface="Times New Roman" pitchFamily="18" charset="0"/>
                <a:cs typeface="Times New Roman" pitchFamily="18" charset="0"/>
              </a:rPr>
              <a:t>Newmarket </a:t>
            </a:r>
          </a:p>
          <a:p>
            <a:pPr marL="0" indent="0">
              <a:buNone/>
            </a:pPr>
            <a:endParaRPr lang="en-IE" dirty="0"/>
          </a:p>
        </p:txBody>
      </p:sp>
      <p:sp>
        <p:nvSpPr>
          <p:cNvPr id="4" name="Content Placeholder 3"/>
          <p:cNvSpPr>
            <a:spLocks noGrp="1"/>
          </p:cNvSpPr>
          <p:nvPr>
            <p:ph sz="half" idx="2"/>
          </p:nvPr>
        </p:nvSpPr>
        <p:spPr>
          <a:xfrm>
            <a:off x="4644007" y="1412776"/>
            <a:ext cx="4329677" cy="4525963"/>
          </a:xfrm>
        </p:spPr>
        <p:txBody>
          <a:bodyPr/>
          <a:lstStyle/>
          <a:p>
            <a:pPr marL="0" indent="0" algn="ctr">
              <a:buNone/>
            </a:pPr>
            <a:r>
              <a:rPr lang="en-IE" dirty="0" smtClean="0">
                <a:latin typeface="Times New Roman" pitchFamily="18" charset="0"/>
                <a:cs typeface="Times New Roman" pitchFamily="18" charset="0"/>
              </a:rPr>
              <a:t>Western Peatlands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32" y="2132856"/>
            <a:ext cx="288032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160458"/>
            <a:ext cx="3096344" cy="31683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7381" y="2204864"/>
            <a:ext cx="273630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8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IE" sz="2400" b="1" dirty="0" smtClean="0">
                <a:latin typeface="Times New Roman" pitchFamily="18" charset="0"/>
                <a:cs typeface="Times New Roman" pitchFamily="18" charset="0"/>
              </a:rPr>
              <a:t>Multistakeholder Important  Factors for Scenarios </a:t>
            </a:r>
            <a:br>
              <a:rPr lang="en-IE" sz="2400" b="1" dirty="0" smtClean="0">
                <a:latin typeface="Times New Roman" pitchFamily="18" charset="0"/>
                <a:cs typeface="Times New Roman" pitchFamily="18" charset="0"/>
              </a:rPr>
            </a:br>
            <a:r>
              <a:rPr lang="en-IE" sz="2400" b="1" dirty="0" smtClean="0">
                <a:latin typeface="Times New Roman" pitchFamily="18" charset="0"/>
                <a:cs typeface="Times New Roman" pitchFamily="18" charset="0"/>
              </a:rPr>
              <a:t>(Now and Future) </a:t>
            </a:r>
            <a:endParaRPr lang="en-IE" sz="24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395536" y="1196753"/>
            <a:ext cx="4038600" cy="4104456"/>
          </a:xfrm>
        </p:spPr>
        <p:txBody>
          <a:bodyPr/>
          <a:lstStyle/>
          <a:p>
            <a:pPr marL="0" indent="0">
              <a:buNone/>
            </a:pPr>
            <a:r>
              <a:rPr lang="en-IE" b="1" dirty="0" smtClean="0">
                <a:latin typeface="Times New Roman" pitchFamily="18" charset="0"/>
                <a:cs typeface="Times New Roman" pitchFamily="18" charset="0"/>
              </a:rPr>
              <a:t>Western Peatlands </a:t>
            </a:r>
          </a:p>
        </p:txBody>
      </p:sp>
      <p:sp>
        <p:nvSpPr>
          <p:cNvPr id="4" name="Content Placeholder 3"/>
          <p:cNvSpPr>
            <a:spLocks noGrp="1"/>
          </p:cNvSpPr>
          <p:nvPr>
            <p:ph sz="half" idx="2"/>
          </p:nvPr>
        </p:nvSpPr>
        <p:spPr>
          <a:xfrm>
            <a:off x="4572000" y="1196753"/>
            <a:ext cx="4110608" cy="4104456"/>
          </a:xfrm>
        </p:spPr>
        <p:txBody>
          <a:bodyPr/>
          <a:lstStyle/>
          <a:p>
            <a:pPr marL="0" indent="0">
              <a:buNone/>
            </a:pPr>
            <a:r>
              <a:rPr lang="en-IE" b="1" dirty="0" smtClean="0">
                <a:latin typeface="Times New Roman" pitchFamily="18" charset="0"/>
                <a:cs typeface="Times New Roman" pitchFamily="18" charset="0"/>
              </a:rPr>
              <a:t>Newmarket </a:t>
            </a:r>
          </a:p>
          <a:p>
            <a:pPr marL="0" indent="0">
              <a:buNone/>
            </a:pPr>
            <a:endParaRPr lang="en-IE" b="1"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52176974"/>
              </p:ext>
            </p:extLst>
          </p:nvPr>
        </p:nvGraphicFramePr>
        <p:xfrm>
          <a:off x="611560" y="1772816"/>
          <a:ext cx="3240360" cy="3528389"/>
        </p:xfrm>
        <a:graphic>
          <a:graphicData uri="http://schemas.openxmlformats.org/drawingml/2006/table">
            <a:tbl>
              <a:tblPr firstRow="1" bandRow="1">
                <a:tableStyleId>{5C22544A-7EE6-4342-B048-85BDC9FD1C3A}</a:tableStyleId>
              </a:tblPr>
              <a:tblGrid>
                <a:gridCol w="3240360"/>
              </a:tblGrid>
              <a:tr h="476308">
                <a:tc>
                  <a:txBody>
                    <a:bodyPr/>
                    <a:lstStyle/>
                    <a:p>
                      <a:pPr algn="just">
                        <a:lnSpc>
                          <a:spcPct val="150000"/>
                        </a:lnSpc>
                        <a:spcAft>
                          <a:spcPts val="0"/>
                        </a:spcAft>
                      </a:pPr>
                      <a:r>
                        <a:rPr lang="en-IE" sz="1200" b="1" dirty="0">
                          <a:solidFill>
                            <a:schemeClr val="tx1"/>
                          </a:solidFill>
                          <a:effectLst/>
                          <a:latin typeface="Times New Roman"/>
                          <a:ea typeface="Calibri"/>
                          <a:cs typeface="Times New Roman"/>
                        </a:rPr>
                        <a:t>Economic Viability </a:t>
                      </a:r>
                      <a:r>
                        <a:rPr lang="en-IE" sz="1200" b="1" dirty="0" smtClean="0">
                          <a:solidFill>
                            <a:schemeClr val="tx1"/>
                          </a:solidFill>
                          <a:effectLst/>
                          <a:latin typeface="Times New Roman"/>
                          <a:ea typeface="Calibri"/>
                          <a:cs typeface="Times New Roman"/>
                        </a:rPr>
                        <a:t> ( 25)</a:t>
                      </a:r>
                      <a:endParaRPr lang="en-IE" sz="1200" b="1" dirty="0">
                        <a:solidFill>
                          <a:schemeClr val="tx1"/>
                        </a:solidFill>
                        <a:effectLst/>
                        <a:latin typeface="Calibri"/>
                        <a:ea typeface="Calibri"/>
                        <a:cs typeface="Times New Roman"/>
                      </a:endParaRPr>
                    </a:p>
                  </a:txBody>
                  <a:tcPr marL="68580" marR="68580" marT="0" marB="0"/>
                </a:tc>
              </a:tr>
              <a:tr h="476308">
                <a:tc>
                  <a:txBody>
                    <a:bodyPr/>
                    <a:lstStyle/>
                    <a:p>
                      <a:pPr algn="just">
                        <a:lnSpc>
                          <a:spcPct val="150000"/>
                        </a:lnSpc>
                        <a:spcAft>
                          <a:spcPts val="0"/>
                        </a:spcAft>
                      </a:pPr>
                      <a:r>
                        <a:rPr lang="en-IE" sz="1200" b="1" dirty="0">
                          <a:effectLst/>
                          <a:latin typeface="Times New Roman"/>
                          <a:ea typeface="Calibri"/>
                          <a:cs typeface="Times New Roman"/>
                        </a:rPr>
                        <a:t>Sustainable Forest Management </a:t>
                      </a:r>
                      <a:r>
                        <a:rPr lang="en-IE" sz="1200" b="1" dirty="0" smtClean="0">
                          <a:effectLst/>
                          <a:latin typeface="Times New Roman"/>
                          <a:ea typeface="Calibri"/>
                          <a:cs typeface="Times New Roman"/>
                        </a:rPr>
                        <a:t> (21)</a:t>
                      </a:r>
                      <a:endParaRPr lang="en-IE" sz="1200" b="1" dirty="0">
                        <a:effectLst/>
                        <a:latin typeface="Calibri"/>
                        <a:ea typeface="Calibri"/>
                        <a:cs typeface="Times New Roman"/>
                      </a:endParaRPr>
                    </a:p>
                  </a:txBody>
                  <a:tcPr marL="68580" marR="68580" marT="0" marB="0"/>
                </a:tc>
              </a:tr>
              <a:tr h="476308">
                <a:tc>
                  <a:txBody>
                    <a:bodyPr/>
                    <a:lstStyle/>
                    <a:p>
                      <a:pPr algn="just">
                        <a:lnSpc>
                          <a:spcPct val="150000"/>
                        </a:lnSpc>
                        <a:spcAft>
                          <a:spcPts val="0"/>
                        </a:spcAft>
                      </a:pPr>
                      <a:r>
                        <a:rPr lang="en-IE" sz="1200" b="1" dirty="0">
                          <a:effectLst/>
                          <a:latin typeface="Times New Roman"/>
                          <a:ea typeface="Calibri"/>
                          <a:cs typeface="Times New Roman"/>
                        </a:rPr>
                        <a:t>Forest policies and </a:t>
                      </a:r>
                      <a:r>
                        <a:rPr lang="en-IE" sz="1200" b="1" dirty="0" smtClean="0">
                          <a:effectLst/>
                          <a:latin typeface="Times New Roman"/>
                          <a:ea typeface="Calibri"/>
                          <a:cs typeface="Times New Roman"/>
                        </a:rPr>
                        <a:t>Regulations (20)</a:t>
                      </a:r>
                      <a:endParaRPr lang="en-IE" sz="1200" b="1" dirty="0">
                        <a:effectLst/>
                        <a:latin typeface="Calibri"/>
                        <a:ea typeface="Calibri"/>
                        <a:cs typeface="Times New Roman"/>
                      </a:endParaRPr>
                    </a:p>
                  </a:txBody>
                  <a:tcPr marL="68580" marR="68580" marT="0" marB="0"/>
                </a:tc>
              </a:tr>
              <a:tr h="476308">
                <a:tc>
                  <a:txBody>
                    <a:bodyPr/>
                    <a:lstStyle/>
                    <a:p>
                      <a:pPr algn="just">
                        <a:lnSpc>
                          <a:spcPct val="150000"/>
                        </a:lnSpc>
                        <a:spcAft>
                          <a:spcPts val="0"/>
                        </a:spcAft>
                      </a:pPr>
                      <a:r>
                        <a:rPr lang="en-IE" sz="1200" b="1" dirty="0">
                          <a:effectLst/>
                          <a:latin typeface="Times New Roman"/>
                          <a:ea typeface="Calibri"/>
                          <a:cs typeface="Times New Roman"/>
                        </a:rPr>
                        <a:t>Rural Development </a:t>
                      </a:r>
                      <a:r>
                        <a:rPr lang="en-IE" sz="1200" b="1" dirty="0" smtClean="0">
                          <a:effectLst/>
                          <a:latin typeface="Times New Roman"/>
                          <a:ea typeface="Calibri"/>
                          <a:cs typeface="Times New Roman"/>
                        </a:rPr>
                        <a:t>(5)</a:t>
                      </a:r>
                      <a:endParaRPr lang="en-IE" sz="1200" b="1" dirty="0">
                        <a:effectLst/>
                        <a:latin typeface="Calibri"/>
                        <a:ea typeface="Calibri"/>
                        <a:cs typeface="Times New Roman"/>
                      </a:endParaRPr>
                    </a:p>
                  </a:txBody>
                  <a:tcPr marL="68580" marR="68580" marT="0" marB="0"/>
                </a:tc>
              </a:tr>
              <a:tr h="476308">
                <a:tc>
                  <a:txBody>
                    <a:bodyPr/>
                    <a:lstStyle/>
                    <a:p>
                      <a:pPr algn="just">
                        <a:lnSpc>
                          <a:spcPct val="150000"/>
                        </a:lnSpc>
                        <a:spcAft>
                          <a:spcPts val="0"/>
                        </a:spcAft>
                      </a:pPr>
                      <a:r>
                        <a:rPr lang="en-IE" sz="1200" b="1" dirty="0" smtClean="0">
                          <a:effectLst/>
                          <a:latin typeface="Times New Roman"/>
                          <a:ea typeface="Calibri"/>
                          <a:cs typeface="Times New Roman"/>
                        </a:rPr>
                        <a:t>Forest</a:t>
                      </a:r>
                      <a:r>
                        <a:rPr lang="en-IE" sz="1200" b="1" baseline="0" dirty="0" smtClean="0">
                          <a:effectLst/>
                          <a:latin typeface="Times New Roman"/>
                          <a:ea typeface="Calibri"/>
                          <a:cs typeface="Times New Roman"/>
                        </a:rPr>
                        <a:t> Certification  (7)</a:t>
                      </a:r>
                      <a:endParaRPr lang="en-IE" sz="1200" b="1" dirty="0">
                        <a:effectLst/>
                        <a:latin typeface="Calibri"/>
                        <a:ea typeface="Calibri"/>
                        <a:cs typeface="Times New Roman"/>
                      </a:endParaRPr>
                    </a:p>
                  </a:txBody>
                  <a:tcPr marL="68580" marR="68580" marT="0" marB="0"/>
                </a:tc>
              </a:tr>
              <a:tr h="670541">
                <a:tc>
                  <a:txBody>
                    <a:bodyPr/>
                    <a:lstStyle/>
                    <a:p>
                      <a:pPr algn="just">
                        <a:lnSpc>
                          <a:spcPct val="150000"/>
                        </a:lnSpc>
                        <a:spcAft>
                          <a:spcPts val="0"/>
                        </a:spcAft>
                      </a:pPr>
                      <a:r>
                        <a:rPr lang="en-IE" sz="1200" b="1" dirty="0">
                          <a:effectLst/>
                          <a:latin typeface="Times New Roman"/>
                          <a:ea typeface="Calibri"/>
                          <a:cs typeface="Times New Roman"/>
                        </a:rPr>
                        <a:t>Water </a:t>
                      </a:r>
                      <a:r>
                        <a:rPr lang="en-IE" sz="1200" b="1" dirty="0" smtClean="0">
                          <a:effectLst/>
                          <a:latin typeface="Times New Roman"/>
                          <a:ea typeface="Calibri"/>
                          <a:cs typeface="Times New Roman"/>
                        </a:rPr>
                        <a:t>Protection (15)</a:t>
                      </a:r>
                    </a:p>
                  </a:txBody>
                  <a:tcPr marL="68580" marR="68580" marT="0" marB="0"/>
                </a:tc>
              </a:tr>
              <a:tr h="476308">
                <a:tc>
                  <a:txBody>
                    <a:bodyPr/>
                    <a:lstStyle/>
                    <a:p>
                      <a:pPr algn="just">
                        <a:lnSpc>
                          <a:spcPct val="150000"/>
                        </a:lnSpc>
                        <a:spcAft>
                          <a:spcPts val="0"/>
                        </a:spcAft>
                      </a:pPr>
                      <a:r>
                        <a:rPr lang="en-IE" sz="1200" b="1" dirty="0">
                          <a:effectLst/>
                          <a:latin typeface="Times New Roman"/>
                          <a:ea typeface="Calibri"/>
                          <a:cs typeface="Times New Roman"/>
                        </a:rPr>
                        <a:t>Demand for </a:t>
                      </a:r>
                      <a:r>
                        <a:rPr lang="en-IE" sz="1200" b="1" dirty="0" smtClean="0">
                          <a:effectLst/>
                          <a:latin typeface="Times New Roman"/>
                          <a:ea typeface="Calibri"/>
                          <a:cs typeface="Times New Roman"/>
                        </a:rPr>
                        <a:t>Bioenergy/Woodfuel (</a:t>
                      </a:r>
                      <a:r>
                        <a:rPr lang="en-IE" sz="1200" b="1" baseline="0" dirty="0" smtClean="0">
                          <a:effectLst/>
                          <a:latin typeface="Times New Roman"/>
                          <a:ea typeface="Calibri"/>
                          <a:cs typeface="Times New Roman"/>
                        </a:rPr>
                        <a:t> 12)</a:t>
                      </a:r>
                      <a:endParaRPr lang="en-IE" sz="1200" b="1" dirty="0">
                        <a:effectLst/>
                        <a:latin typeface="Calibri"/>
                        <a:ea typeface="Calibri"/>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68962977"/>
              </p:ext>
            </p:extLst>
          </p:nvPr>
        </p:nvGraphicFramePr>
        <p:xfrm>
          <a:off x="4788024" y="1700810"/>
          <a:ext cx="3168352" cy="3600397"/>
        </p:xfrm>
        <a:graphic>
          <a:graphicData uri="http://schemas.openxmlformats.org/drawingml/2006/table">
            <a:tbl>
              <a:tblPr firstRow="1" bandRow="1">
                <a:tableStyleId>{5C22544A-7EE6-4342-B048-85BDC9FD1C3A}</a:tableStyleId>
              </a:tblPr>
              <a:tblGrid>
                <a:gridCol w="3168352"/>
              </a:tblGrid>
              <a:tr h="498506">
                <a:tc>
                  <a:txBody>
                    <a:bodyPr/>
                    <a:lstStyle/>
                    <a:p>
                      <a:pPr algn="just">
                        <a:lnSpc>
                          <a:spcPct val="150000"/>
                        </a:lnSpc>
                        <a:spcAft>
                          <a:spcPts val="0"/>
                        </a:spcAft>
                      </a:pPr>
                      <a:r>
                        <a:rPr lang="en-IE" sz="1200" b="1" dirty="0">
                          <a:solidFill>
                            <a:schemeClr val="tx1"/>
                          </a:solidFill>
                          <a:effectLst/>
                          <a:latin typeface="Times New Roman"/>
                          <a:ea typeface="Calibri"/>
                          <a:cs typeface="Times New Roman"/>
                        </a:rPr>
                        <a:t>Forest Policies and Regulations </a:t>
                      </a:r>
                      <a:r>
                        <a:rPr lang="en-IE" sz="1200" b="1" dirty="0" smtClean="0">
                          <a:solidFill>
                            <a:schemeClr val="tx1"/>
                          </a:solidFill>
                          <a:effectLst/>
                          <a:latin typeface="Times New Roman"/>
                          <a:ea typeface="Calibri"/>
                          <a:cs typeface="Times New Roman"/>
                        </a:rPr>
                        <a:t> ( 13)</a:t>
                      </a:r>
                      <a:endParaRPr lang="en-IE" sz="1200" b="1" dirty="0">
                        <a:solidFill>
                          <a:schemeClr val="tx1"/>
                        </a:solidFill>
                        <a:effectLst/>
                        <a:latin typeface="Calibri"/>
                        <a:ea typeface="Calibri"/>
                        <a:cs typeface="Times New Roman"/>
                      </a:endParaRPr>
                    </a:p>
                  </a:txBody>
                  <a:tcPr marL="68580" marR="68580" marT="0" marB="0"/>
                </a:tc>
              </a:tr>
              <a:tr h="505429">
                <a:tc>
                  <a:txBody>
                    <a:bodyPr/>
                    <a:lstStyle/>
                    <a:p>
                      <a:pPr algn="just">
                        <a:lnSpc>
                          <a:spcPct val="150000"/>
                        </a:lnSpc>
                        <a:spcAft>
                          <a:spcPts val="0"/>
                        </a:spcAft>
                      </a:pPr>
                      <a:r>
                        <a:rPr lang="en-IE" sz="1200" b="1" dirty="0">
                          <a:effectLst/>
                          <a:latin typeface="Times New Roman"/>
                          <a:ea typeface="Calibri"/>
                          <a:cs typeface="Times New Roman"/>
                        </a:rPr>
                        <a:t>Forest Certification </a:t>
                      </a:r>
                      <a:r>
                        <a:rPr lang="en-IE" sz="1200" b="1" dirty="0" smtClean="0">
                          <a:effectLst/>
                          <a:latin typeface="Times New Roman"/>
                          <a:ea typeface="Calibri"/>
                          <a:cs typeface="Times New Roman"/>
                        </a:rPr>
                        <a:t> (12)</a:t>
                      </a:r>
                      <a:endParaRPr lang="en-IE" sz="1200" b="1" dirty="0">
                        <a:effectLst/>
                        <a:latin typeface="Calibri"/>
                        <a:ea typeface="Calibri"/>
                        <a:cs typeface="Times New Roman"/>
                      </a:endParaRPr>
                    </a:p>
                  </a:txBody>
                  <a:tcPr marL="68580" marR="68580" marT="0" marB="0"/>
                </a:tc>
              </a:tr>
              <a:tr h="505429">
                <a:tc>
                  <a:txBody>
                    <a:bodyPr/>
                    <a:lstStyle/>
                    <a:p>
                      <a:pPr algn="just">
                        <a:lnSpc>
                          <a:spcPct val="150000"/>
                        </a:lnSpc>
                        <a:spcAft>
                          <a:spcPts val="0"/>
                        </a:spcAft>
                      </a:pPr>
                      <a:r>
                        <a:rPr lang="en-IE" sz="1200" b="1" dirty="0">
                          <a:effectLst/>
                          <a:latin typeface="Times New Roman"/>
                          <a:ea typeface="Calibri"/>
                          <a:cs typeface="Times New Roman"/>
                        </a:rPr>
                        <a:t>Climate Change </a:t>
                      </a:r>
                      <a:r>
                        <a:rPr lang="en-IE" sz="1200" b="1" dirty="0" smtClean="0">
                          <a:effectLst/>
                          <a:latin typeface="Times New Roman"/>
                          <a:ea typeface="Calibri"/>
                          <a:cs typeface="Times New Roman"/>
                        </a:rPr>
                        <a:t>(4)</a:t>
                      </a:r>
                      <a:endParaRPr lang="en-IE" sz="1200" b="1" dirty="0">
                        <a:effectLst/>
                        <a:latin typeface="Calibri"/>
                        <a:ea typeface="Calibri"/>
                        <a:cs typeface="Times New Roman"/>
                      </a:endParaRPr>
                    </a:p>
                  </a:txBody>
                  <a:tcPr marL="68580" marR="68580" marT="0" marB="0"/>
                </a:tc>
              </a:tr>
              <a:tr h="574746">
                <a:tc>
                  <a:txBody>
                    <a:bodyPr/>
                    <a:lstStyle/>
                    <a:p>
                      <a:pPr algn="just">
                        <a:lnSpc>
                          <a:spcPct val="150000"/>
                        </a:lnSpc>
                        <a:spcAft>
                          <a:spcPts val="0"/>
                        </a:spcAft>
                      </a:pPr>
                      <a:r>
                        <a:rPr lang="en-IE" sz="1200" b="1" dirty="0">
                          <a:effectLst/>
                          <a:latin typeface="Times New Roman"/>
                          <a:ea typeface="Calibri"/>
                          <a:cs typeface="Times New Roman"/>
                        </a:rPr>
                        <a:t>Discontinuing  Monoculture </a:t>
                      </a:r>
                      <a:r>
                        <a:rPr lang="en-IE" sz="1200" b="1" dirty="0" smtClean="0">
                          <a:effectLst/>
                          <a:latin typeface="Times New Roman"/>
                          <a:ea typeface="Calibri"/>
                          <a:cs typeface="Times New Roman"/>
                        </a:rPr>
                        <a:t>Afforestation (7)</a:t>
                      </a:r>
                      <a:endParaRPr lang="en-IE" sz="1200" b="1" dirty="0">
                        <a:effectLst/>
                        <a:latin typeface="Calibri"/>
                        <a:ea typeface="Calibri"/>
                        <a:cs typeface="Times New Roman"/>
                      </a:endParaRPr>
                    </a:p>
                  </a:txBody>
                  <a:tcPr marL="68580" marR="68580" marT="0" marB="0"/>
                </a:tc>
              </a:tr>
              <a:tr h="505429">
                <a:tc>
                  <a:txBody>
                    <a:bodyPr/>
                    <a:lstStyle/>
                    <a:p>
                      <a:pPr algn="just">
                        <a:lnSpc>
                          <a:spcPct val="150000"/>
                        </a:lnSpc>
                        <a:spcAft>
                          <a:spcPts val="0"/>
                        </a:spcAft>
                      </a:pPr>
                      <a:r>
                        <a:rPr lang="en-IE" sz="1200" b="1" dirty="0">
                          <a:effectLst/>
                          <a:latin typeface="Times New Roman"/>
                          <a:ea typeface="Calibri"/>
                          <a:cs typeface="Times New Roman"/>
                        </a:rPr>
                        <a:t>Common Agriculture Policy </a:t>
                      </a:r>
                      <a:r>
                        <a:rPr lang="en-IE" sz="1200" b="1" dirty="0" smtClean="0">
                          <a:effectLst/>
                          <a:latin typeface="Times New Roman"/>
                          <a:ea typeface="Calibri"/>
                          <a:cs typeface="Times New Roman"/>
                        </a:rPr>
                        <a:t>(5)</a:t>
                      </a:r>
                      <a:endParaRPr lang="en-IE" sz="1200" b="1" dirty="0">
                        <a:effectLst/>
                        <a:latin typeface="Calibri"/>
                        <a:ea typeface="Calibri"/>
                        <a:cs typeface="Times New Roman"/>
                      </a:endParaRPr>
                    </a:p>
                  </a:txBody>
                  <a:tcPr marL="68580" marR="68580" marT="0" marB="0"/>
                </a:tc>
              </a:tr>
              <a:tr h="505429">
                <a:tc>
                  <a:txBody>
                    <a:bodyPr/>
                    <a:lstStyle/>
                    <a:p>
                      <a:pPr algn="just">
                        <a:lnSpc>
                          <a:spcPct val="150000"/>
                        </a:lnSpc>
                        <a:spcAft>
                          <a:spcPts val="0"/>
                        </a:spcAft>
                      </a:pPr>
                      <a:r>
                        <a:rPr lang="en-IE" sz="1200" b="1" dirty="0">
                          <a:effectLst/>
                          <a:latin typeface="Times New Roman"/>
                          <a:ea typeface="Calibri"/>
                          <a:cs typeface="Times New Roman"/>
                        </a:rPr>
                        <a:t>Demand for Sawn Wood </a:t>
                      </a:r>
                      <a:r>
                        <a:rPr lang="en-IE" sz="1200" b="1" dirty="0" smtClean="0">
                          <a:effectLst/>
                          <a:latin typeface="Times New Roman"/>
                          <a:ea typeface="Calibri"/>
                          <a:cs typeface="Times New Roman"/>
                        </a:rPr>
                        <a:t>Products (10)</a:t>
                      </a:r>
                      <a:endParaRPr lang="en-IE" sz="1200" b="1" dirty="0">
                        <a:effectLst/>
                        <a:latin typeface="Calibri"/>
                        <a:ea typeface="Calibri"/>
                        <a:cs typeface="Times New Roman"/>
                      </a:endParaRPr>
                    </a:p>
                  </a:txBody>
                  <a:tcPr marL="68580" marR="68580" marT="0" marB="0"/>
                </a:tc>
              </a:tr>
              <a:tr h="505429">
                <a:tc>
                  <a:txBody>
                    <a:bodyPr/>
                    <a:lstStyle/>
                    <a:p>
                      <a:pPr algn="just">
                        <a:lnSpc>
                          <a:spcPct val="150000"/>
                        </a:lnSpc>
                        <a:spcAft>
                          <a:spcPts val="0"/>
                        </a:spcAft>
                      </a:pPr>
                      <a:r>
                        <a:rPr lang="en-IE" sz="1200" b="1" dirty="0">
                          <a:effectLst/>
                          <a:latin typeface="Times New Roman"/>
                          <a:ea typeface="Calibri"/>
                          <a:cs typeface="Times New Roman"/>
                        </a:rPr>
                        <a:t>Demand for Bioenergy/Woodfuel </a:t>
                      </a:r>
                      <a:r>
                        <a:rPr lang="en-IE" sz="1200" b="1" dirty="0" smtClean="0">
                          <a:effectLst/>
                          <a:latin typeface="Times New Roman"/>
                          <a:ea typeface="Calibri"/>
                          <a:cs typeface="Times New Roman"/>
                        </a:rPr>
                        <a:t>(11)</a:t>
                      </a:r>
                      <a:endParaRPr lang="en-IE" sz="12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72816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IE" sz="2000" b="1" dirty="0">
                <a:solidFill>
                  <a:prstClr val="black"/>
                </a:solidFill>
                <a:latin typeface="Times New Roman" pitchFamily="18" charset="0"/>
                <a:cs typeface="Times New Roman" pitchFamily="18" charset="0"/>
              </a:rPr>
              <a:t>E.g.: Multistakeholder Participatory </a:t>
            </a:r>
            <a:r>
              <a:rPr lang="en-IE" sz="2000" b="1" dirty="0" smtClean="0">
                <a:solidFill>
                  <a:prstClr val="black"/>
                </a:solidFill>
                <a:latin typeface="Times New Roman" pitchFamily="18" charset="0"/>
                <a:cs typeface="Times New Roman" pitchFamily="18" charset="0"/>
              </a:rPr>
              <a:t>Option Development &amp; Scenario </a:t>
            </a:r>
            <a:endParaRPr lang="en-IE" sz="2000" b="1" dirty="0">
              <a:latin typeface="Times New Roman" pitchFamily="18" charset="0"/>
              <a:cs typeface="Times New Roman" pitchFamily="18" charset="0"/>
            </a:endParaRPr>
          </a:p>
        </p:txBody>
      </p:sp>
      <p:sp>
        <p:nvSpPr>
          <p:cNvPr id="4" name="Content Placeholder 3"/>
          <p:cNvSpPr>
            <a:spLocks noGrp="1"/>
          </p:cNvSpPr>
          <p:nvPr>
            <p:ph sz="half" idx="2"/>
          </p:nvPr>
        </p:nvSpPr>
        <p:spPr>
          <a:xfrm>
            <a:off x="4680701" y="1268760"/>
            <a:ext cx="3812232" cy="4525963"/>
          </a:xfrm>
        </p:spPr>
        <p:txBody>
          <a:bodyPr>
            <a:normAutofit/>
          </a:bodyPr>
          <a:lstStyle/>
          <a:p>
            <a:pPr marL="0" indent="0">
              <a:buNone/>
            </a:pPr>
            <a:r>
              <a:rPr lang="en-IE" sz="1400" b="1" i="1" dirty="0" smtClean="0">
                <a:latin typeface="Times New Roman" pitchFamily="18" charset="0"/>
                <a:cs typeface="Times New Roman" pitchFamily="18" charset="0"/>
              </a:rPr>
              <a:t>Economic &amp; Rural Development Scenario </a:t>
            </a:r>
          </a:p>
          <a:p>
            <a:pPr marL="0" indent="0">
              <a:buNone/>
            </a:pPr>
            <a:endParaRPr lang="en-IE" sz="1400" dirty="0">
              <a:latin typeface="Times New Roman" pitchFamily="18" charset="0"/>
              <a:cs typeface="Times New Roman" pitchFamily="18" charset="0"/>
            </a:endParaRPr>
          </a:p>
        </p:txBody>
      </p:sp>
      <p:pic>
        <p:nvPicPr>
          <p:cNvPr id="5" name="Image"/>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31791" y="1196752"/>
            <a:ext cx="4536504" cy="393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9935" y="2132856"/>
            <a:ext cx="3888432"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9"/>
          <p:cNvSpPr/>
          <p:nvPr/>
        </p:nvSpPr>
        <p:spPr>
          <a:xfrm>
            <a:off x="4988686" y="3212976"/>
            <a:ext cx="3637564" cy="1230499"/>
          </a:xfrm>
          <a:custGeom>
            <a:avLst/>
            <a:gdLst>
              <a:gd name="connsiteX0" fmla="*/ 0 w 3637564"/>
              <a:gd name="connsiteY0" fmla="*/ 97170 h 1230499"/>
              <a:gd name="connsiteX1" fmla="*/ 1357533 w 3637564"/>
              <a:gd name="connsiteY1" fmla="*/ 76069 h 1230499"/>
              <a:gd name="connsiteX2" fmla="*/ 1357533 w 3637564"/>
              <a:gd name="connsiteY2" fmla="*/ 76069 h 1230499"/>
              <a:gd name="connsiteX3" fmla="*/ 1456006 w 3637564"/>
              <a:gd name="connsiteY3" fmla="*/ 76069 h 1230499"/>
              <a:gd name="connsiteX4" fmla="*/ 1463040 w 3637564"/>
              <a:gd name="connsiteY4" fmla="*/ 76069 h 1230499"/>
              <a:gd name="connsiteX5" fmla="*/ 1934308 w 3637564"/>
              <a:gd name="connsiteY5" fmla="*/ 1103010 h 1230499"/>
              <a:gd name="connsiteX6" fmla="*/ 1927274 w 3637564"/>
              <a:gd name="connsiteY6" fmla="*/ 1103010 h 1230499"/>
              <a:gd name="connsiteX7" fmla="*/ 2525151 w 3637564"/>
              <a:gd name="connsiteY7" fmla="*/ 90137 h 1230499"/>
              <a:gd name="connsiteX8" fmla="*/ 2525151 w 3637564"/>
              <a:gd name="connsiteY8" fmla="*/ 90137 h 1230499"/>
              <a:gd name="connsiteX9" fmla="*/ 3559126 w 3637564"/>
              <a:gd name="connsiteY9" fmla="*/ 62001 h 1230499"/>
              <a:gd name="connsiteX10" fmla="*/ 3566160 w 3637564"/>
              <a:gd name="connsiteY10" fmla="*/ 62001 h 1230499"/>
              <a:gd name="connsiteX11" fmla="*/ 3573194 w 3637564"/>
              <a:gd name="connsiteY11" fmla="*/ 54967 h 123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7564" h="1230499">
                <a:moveTo>
                  <a:pt x="0" y="97170"/>
                </a:moveTo>
                <a:lnTo>
                  <a:pt x="1357533" y="76069"/>
                </a:lnTo>
                <a:lnTo>
                  <a:pt x="1357533" y="76069"/>
                </a:lnTo>
                <a:lnTo>
                  <a:pt x="1456006" y="76069"/>
                </a:lnTo>
                <a:cubicBezTo>
                  <a:pt x="1473590" y="76069"/>
                  <a:pt x="1383323" y="-95088"/>
                  <a:pt x="1463040" y="76069"/>
                </a:cubicBezTo>
                <a:cubicBezTo>
                  <a:pt x="1542757" y="247226"/>
                  <a:pt x="1856936" y="931853"/>
                  <a:pt x="1934308" y="1103010"/>
                </a:cubicBezTo>
                <a:cubicBezTo>
                  <a:pt x="2011680" y="1274167"/>
                  <a:pt x="1828800" y="1271822"/>
                  <a:pt x="1927274" y="1103010"/>
                </a:cubicBezTo>
                <a:cubicBezTo>
                  <a:pt x="2025748" y="934198"/>
                  <a:pt x="2525151" y="90137"/>
                  <a:pt x="2525151" y="90137"/>
                </a:cubicBezTo>
                <a:lnTo>
                  <a:pt x="2525151" y="90137"/>
                </a:lnTo>
                <a:lnTo>
                  <a:pt x="3559126" y="62001"/>
                </a:lnTo>
                <a:cubicBezTo>
                  <a:pt x="3732627" y="57312"/>
                  <a:pt x="3563815" y="63173"/>
                  <a:pt x="3566160" y="62001"/>
                </a:cubicBezTo>
                <a:cubicBezTo>
                  <a:pt x="3568505" y="60829"/>
                  <a:pt x="3570849" y="57898"/>
                  <a:pt x="3573194" y="549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54438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Times New Roman" pitchFamily="18" charset="0"/>
                <a:cs typeface="Times New Roman" pitchFamily="18" charset="0"/>
              </a:rPr>
              <a:t>Future Work </a:t>
            </a:r>
            <a:r>
              <a:rPr lang="en-IE" b="1" dirty="0" smtClean="0">
                <a:latin typeface="Times New Roman" pitchFamily="18" charset="0"/>
                <a:cs typeface="Times New Roman" pitchFamily="18" charset="0"/>
              </a:rPr>
              <a:t> </a:t>
            </a:r>
            <a:endParaRPr lang="en-IE" b="1" dirty="0">
              <a:latin typeface="Times New Roman" pitchFamily="18" charset="0"/>
              <a:cs typeface="Times New Roman" pitchFamily="18" charset="0"/>
            </a:endParaRPr>
          </a:p>
        </p:txBody>
      </p:sp>
      <p:sp>
        <p:nvSpPr>
          <p:cNvPr id="3" name="Content Placeholder 2"/>
          <p:cNvSpPr>
            <a:spLocks noGrp="1"/>
          </p:cNvSpPr>
          <p:nvPr>
            <p:ph idx="1"/>
          </p:nvPr>
        </p:nvSpPr>
        <p:spPr>
          <a:xfrm>
            <a:off x="539552" y="1268760"/>
            <a:ext cx="8229600" cy="4525963"/>
          </a:xfrm>
        </p:spPr>
        <p:txBody>
          <a:bodyPr>
            <a:normAutofit/>
          </a:bodyPr>
          <a:lstStyle/>
          <a:p>
            <a:pPr marL="457200" indent="-457200">
              <a:buFont typeface="+mj-lt"/>
              <a:buAutoNum type="arabicPeriod"/>
            </a:pPr>
            <a:r>
              <a:rPr lang="en-IE" sz="2100" dirty="0" smtClean="0">
                <a:solidFill>
                  <a:srgbClr val="000000"/>
                </a:solidFill>
                <a:latin typeface="Times New Roman" pitchFamily="18" charset="0"/>
                <a:cs typeface="Times New Roman" pitchFamily="18" charset="0"/>
              </a:rPr>
              <a:t>Thematic Analysis of data </a:t>
            </a:r>
            <a:r>
              <a:rPr lang="en-IE" sz="2100" dirty="0" smtClean="0">
                <a:solidFill>
                  <a:srgbClr val="000000"/>
                </a:solidFill>
                <a:latin typeface="Times New Roman" pitchFamily="18" charset="0"/>
                <a:cs typeface="Times New Roman" pitchFamily="18" charset="0"/>
              </a:rPr>
              <a:t>sets (for paper publication).</a:t>
            </a:r>
            <a:endParaRPr lang="en-IE" sz="2100" dirty="0">
              <a:solidFill>
                <a:srgbClr val="000000"/>
              </a:solidFill>
              <a:latin typeface="Times New Roman" pitchFamily="18" charset="0"/>
              <a:cs typeface="Times New Roman" pitchFamily="18" charset="0"/>
            </a:endParaRPr>
          </a:p>
          <a:p>
            <a:pPr marL="457200" indent="-457200">
              <a:buFont typeface="+mj-lt"/>
              <a:buAutoNum type="arabicPeriod"/>
            </a:pPr>
            <a:r>
              <a:rPr lang="en-IE" sz="2100" dirty="0" smtClean="0">
                <a:solidFill>
                  <a:srgbClr val="000000"/>
                </a:solidFill>
                <a:latin typeface="Times New Roman" pitchFamily="18" charset="0"/>
                <a:cs typeface="Times New Roman" pitchFamily="18" charset="0"/>
              </a:rPr>
              <a:t>Backcasting </a:t>
            </a:r>
            <a:r>
              <a:rPr lang="en-IE" sz="2100" dirty="0">
                <a:solidFill>
                  <a:srgbClr val="000000"/>
                </a:solidFill>
                <a:latin typeface="Times New Roman" pitchFamily="18" charset="0"/>
                <a:cs typeface="Times New Roman" pitchFamily="18" charset="0"/>
              </a:rPr>
              <a:t>exercises: What </a:t>
            </a:r>
            <a:r>
              <a:rPr lang="en-IE" sz="2100" dirty="0" smtClean="0">
                <a:solidFill>
                  <a:srgbClr val="000000"/>
                </a:solidFill>
                <a:latin typeface="Times New Roman" pitchFamily="18" charset="0"/>
                <a:cs typeface="Times New Roman" pitchFamily="18" charset="0"/>
              </a:rPr>
              <a:t>multi-stakeholders would want </a:t>
            </a:r>
            <a:r>
              <a:rPr lang="en-IE" sz="2100" dirty="0">
                <a:solidFill>
                  <a:srgbClr val="000000"/>
                </a:solidFill>
                <a:latin typeface="Times New Roman" pitchFamily="18" charset="0"/>
                <a:cs typeface="Times New Roman" pitchFamily="18" charset="0"/>
              </a:rPr>
              <a:t>to achieve and by means of </a:t>
            </a:r>
            <a:r>
              <a:rPr lang="en-IE" sz="2100" dirty="0" smtClean="0">
                <a:solidFill>
                  <a:srgbClr val="000000"/>
                </a:solidFill>
                <a:latin typeface="Times New Roman" pitchFamily="18" charset="0"/>
                <a:cs typeface="Times New Roman" pitchFamily="18" charset="0"/>
              </a:rPr>
              <a:t>what steps?</a:t>
            </a:r>
          </a:p>
          <a:p>
            <a:pPr marL="0" indent="0">
              <a:buNone/>
            </a:pPr>
            <a:r>
              <a:rPr lang="en-IE" sz="2100" b="1" u="sng" dirty="0" smtClean="0">
                <a:solidFill>
                  <a:srgbClr val="000000"/>
                </a:solidFill>
                <a:latin typeface="Times New Roman" pitchFamily="18" charset="0"/>
                <a:cs typeface="Times New Roman" pitchFamily="18" charset="0"/>
              </a:rPr>
              <a:t>Further Analysis</a:t>
            </a:r>
          </a:p>
          <a:p>
            <a:pPr marL="0" indent="0">
              <a:buNone/>
            </a:pPr>
            <a:r>
              <a:rPr lang="en-IE" sz="2100" dirty="0">
                <a:solidFill>
                  <a:srgbClr val="000000"/>
                </a:solidFill>
                <a:latin typeface="Times New Roman" pitchFamily="18" charset="0"/>
                <a:cs typeface="Times New Roman" pitchFamily="18" charset="0"/>
              </a:rPr>
              <a:t>Impact analysis: What opportunities and risks are linked to the situation described in the scenario?; </a:t>
            </a:r>
          </a:p>
          <a:p>
            <a:pPr marL="0" indent="0">
              <a:buNone/>
            </a:pPr>
            <a:r>
              <a:rPr lang="en-IE" sz="2100" dirty="0">
                <a:solidFill>
                  <a:srgbClr val="000000"/>
                </a:solidFill>
                <a:latin typeface="Times New Roman" pitchFamily="18" charset="0"/>
                <a:cs typeface="Times New Roman" pitchFamily="18" charset="0"/>
              </a:rPr>
              <a:t>Stakeholder analysis: What do the scenario developments mean for the multi-stakeholder groups?; </a:t>
            </a:r>
          </a:p>
          <a:p>
            <a:pPr marL="0" indent="0">
              <a:buNone/>
            </a:pPr>
            <a:r>
              <a:rPr lang="en-IE" sz="2100" dirty="0" smtClean="0">
                <a:solidFill>
                  <a:srgbClr val="000000"/>
                </a:solidFill>
                <a:latin typeface="Times New Roman" pitchFamily="18" charset="0"/>
                <a:cs typeface="Times New Roman" pitchFamily="18" charset="0"/>
              </a:rPr>
              <a:t>Evaluation </a:t>
            </a:r>
            <a:r>
              <a:rPr lang="en-IE" sz="2100" dirty="0">
                <a:solidFill>
                  <a:srgbClr val="000000"/>
                </a:solidFill>
                <a:latin typeface="Times New Roman" pitchFamily="18" charset="0"/>
                <a:cs typeface="Times New Roman" pitchFamily="18" charset="0"/>
              </a:rPr>
              <a:t>of current strategies against the background of scenarios;</a:t>
            </a:r>
          </a:p>
          <a:p>
            <a:pPr marL="0" indent="0">
              <a:buNone/>
            </a:pPr>
            <a:endParaRPr lang="en-IE" sz="2100" dirty="0">
              <a:solidFill>
                <a:srgbClr val="000000"/>
              </a:solidFill>
              <a:latin typeface="Times New Roman" pitchFamily="18" charset="0"/>
              <a:cs typeface="Times New Roman" pitchFamily="18" charset="0"/>
            </a:endParaRPr>
          </a:p>
          <a:p>
            <a:endParaRPr lang="en-IE" dirty="0"/>
          </a:p>
        </p:txBody>
      </p:sp>
    </p:spTree>
    <p:extLst>
      <p:ext uri="{BB962C8B-B14F-4D97-AF65-F5344CB8AC3E}">
        <p14:creationId xmlns:p14="http://schemas.microsoft.com/office/powerpoint/2010/main" val="355594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E" b="1" dirty="0" smtClean="0">
                <a:latin typeface="Times New Roman" pitchFamily="18" charset="0"/>
                <a:cs typeface="Times New Roman" pitchFamily="18" charset="0"/>
              </a:rPr>
              <a:t>Conclusion</a:t>
            </a:r>
            <a:r>
              <a:rPr lang="en-IE" dirty="0" smtClean="0">
                <a:latin typeface="Times New Roman" pitchFamily="18" charset="0"/>
                <a:cs typeface="Times New Roman" pitchFamily="18" charset="0"/>
              </a:rPr>
              <a:t> </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467544" y="1052736"/>
            <a:ext cx="8435280" cy="4525963"/>
          </a:xfrm>
        </p:spPr>
        <p:txBody>
          <a:bodyPr>
            <a:normAutofit fontScale="92500" lnSpcReduction="10000"/>
          </a:bodyPr>
          <a:lstStyle/>
          <a:p>
            <a:pPr lvl="0" algn="just" eaLnBrk="0" fontAlgn="base" hangingPunct="0">
              <a:lnSpc>
                <a:spcPct val="150000"/>
              </a:lnSpc>
              <a:spcBef>
                <a:spcPct val="0"/>
              </a:spcBef>
              <a:spcAft>
                <a:spcPct val="0"/>
              </a:spcAft>
            </a:pPr>
            <a:r>
              <a:rPr lang="en-GB" sz="1900" dirty="0">
                <a:solidFill>
                  <a:srgbClr val="000000"/>
                </a:solidFill>
                <a:latin typeface="Times New Roman" pitchFamily="18" charset="0"/>
                <a:cs typeface="Times New Roman" pitchFamily="18" charset="0"/>
              </a:rPr>
              <a:t>At forest landscape levels, future forest policies may require </a:t>
            </a:r>
            <a:r>
              <a:rPr lang="en-GB" sz="1900" b="1" dirty="0">
                <a:solidFill>
                  <a:srgbClr val="000000"/>
                </a:solidFill>
                <a:latin typeface="Times New Roman" pitchFamily="18" charset="0"/>
                <a:cs typeface="Times New Roman" pitchFamily="18" charset="0"/>
              </a:rPr>
              <a:t>identifying the societal conflicting demands and using participatory multi-stakeholder approach </a:t>
            </a:r>
            <a:r>
              <a:rPr lang="en-GB" sz="1900" dirty="0">
                <a:solidFill>
                  <a:srgbClr val="000000"/>
                </a:solidFill>
                <a:latin typeface="Times New Roman" pitchFamily="18" charset="0"/>
                <a:cs typeface="Times New Roman" pitchFamily="18" charset="0"/>
              </a:rPr>
              <a:t>(with the aid of decision support software) to assess opportunities and trade-offs for a pro-active sustainability design in forest resources decision-making. </a:t>
            </a:r>
          </a:p>
          <a:p>
            <a:pPr lvl="0" algn="just" eaLnBrk="0" fontAlgn="base" hangingPunct="0">
              <a:lnSpc>
                <a:spcPct val="150000"/>
              </a:lnSpc>
              <a:spcBef>
                <a:spcPct val="0"/>
              </a:spcBef>
              <a:spcAft>
                <a:spcPct val="0"/>
              </a:spcAft>
            </a:pPr>
            <a:r>
              <a:rPr lang="en-IE" sz="1900" dirty="0">
                <a:solidFill>
                  <a:srgbClr val="000000"/>
                </a:solidFill>
                <a:latin typeface="Times New Roman" pitchFamily="18" charset="0"/>
                <a:cs typeface="Times New Roman" pitchFamily="18" charset="0"/>
              </a:rPr>
              <a:t>Need for a systematic study of </a:t>
            </a:r>
            <a:r>
              <a:rPr lang="en-IE" sz="1900" b="1" dirty="0">
                <a:solidFill>
                  <a:srgbClr val="000000"/>
                </a:solidFill>
                <a:latin typeface="Times New Roman" pitchFamily="18" charset="0"/>
                <a:cs typeface="Times New Roman" pitchFamily="18" charset="0"/>
              </a:rPr>
              <a:t>the linkages between theory, policy and practice </a:t>
            </a:r>
            <a:r>
              <a:rPr lang="en-IE" sz="1900" dirty="0">
                <a:solidFill>
                  <a:srgbClr val="000000"/>
                </a:solidFill>
                <a:latin typeface="Times New Roman" pitchFamily="18" charset="0"/>
                <a:cs typeface="Times New Roman" pitchFamily="18" charset="0"/>
              </a:rPr>
              <a:t>at EU level. </a:t>
            </a:r>
          </a:p>
          <a:p>
            <a:pPr lvl="0" algn="just" eaLnBrk="0" fontAlgn="base" hangingPunct="0">
              <a:lnSpc>
                <a:spcPct val="150000"/>
              </a:lnSpc>
              <a:spcBef>
                <a:spcPct val="0"/>
              </a:spcBef>
              <a:spcAft>
                <a:spcPct val="0"/>
              </a:spcAft>
            </a:pPr>
            <a:r>
              <a:rPr lang="en-GB" sz="1900" dirty="0">
                <a:solidFill>
                  <a:srgbClr val="000000"/>
                </a:solidFill>
                <a:latin typeface="Times New Roman" pitchFamily="18" charset="0"/>
                <a:cs typeface="Times New Roman" pitchFamily="18" charset="0"/>
              </a:rPr>
              <a:t>A typology for </a:t>
            </a:r>
            <a:r>
              <a:rPr lang="en-GB" sz="1900" b="1" dirty="0">
                <a:solidFill>
                  <a:srgbClr val="000000"/>
                </a:solidFill>
                <a:latin typeface="Times New Roman" pitchFamily="18" charset="0"/>
                <a:cs typeface="Times New Roman" pitchFamily="18" charset="0"/>
              </a:rPr>
              <a:t>social sustainability assessment of SFM </a:t>
            </a:r>
            <a:r>
              <a:rPr lang="en-GB" sz="1900" dirty="0">
                <a:solidFill>
                  <a:srgbClr val="000000"/>
                </a:solidFill>
                <a:latin typeface="Times New Roman" pitchFamily="18" charset="0"/>
                <a:cs typeface="Times New Roman" pitchFamily="18" charset="0"/>
              </a:rPr>
              <a:t>– dealing with the structural, procedural and relationship issues i.e.  The sustainability dimension needs to be explored, framed, filled with content and should be interpreted from time to time at landscape levels – looking at opportunities that could integrate, and simultaneously work for social, economic and environmental goals.  </a:t>
            </a:r>
            <a:endParaRPr lang="en-GB" sz="2100" dirty="0">
              <a:solidFill>
                <a:srgbClr val="000000"/>
              </a:solidFill>
              <a:latin typeface="Times New Roman" pitchFamily="18" charset="0"/>
              <a:cs typeface="Times New Roman" pitchFamily="18" charset="0"/>
            </a:endParaRPr>
          </a:p>
          <a:p>
            <a:pPr marL="0" lvl="0" indent="0" algn="just" eaLnBrk="0" fontAlgn="base" hangingPunct="0">
              <a:spcBef>
                <a:spcPct val="0"/>
              </a:spcBef>
              <a:spcAft>
                <a:spcPct val="0"/>
              </a:spcAft>
              <a:buNone/>
            </a:pPr>
            <a:endParaRPr lang="en-GB" sz="2000" dirty="0">
              <a:solidFill>
                <a:srgbClr val="000000"/>
              </a:solidFill>
              <a:latin typeface="Times New Roman" pitchFamily="18" charset="0"/>
              <a:cs typeface="Times New Roman" pitchFamily="18" charset="0"/>
            </a:endParaRPr>
          </a:p>
          <a:p>
            <a:pPr marL="0" lvl="0" indent="0" algn="just" eaLnBrk="0" fontAlgn="base" hangingPunct="0">
              <a:spcBef>
                <a:spcPct val="0"/>
              </a:spcBef>
              <a:spcAft>
                <a:spcPct val="0"/>
              </a:spcAft>
              <a:buNone/>
            </a:pPr>
            <a:endParaRPr lang="en-GB" sz="2000" dirty="0">
              <a:solidFill>
                <a:srgbClr val="000000"/>
              </a:solidFill>
              <a:latin typeface="Times New Roman" pitchFamily="18" charset="0"/>
              <a:cs typeface="Times New Roman" pitchFamily="18" charset="0"/>
            </a:endParaRPr>
          </a:p>
          <a:p>
            <a:pPr marL="0" lvl="0" indent="0" algn="just" eaLnBrk="0" fontAlgn="base" hangingPunct="0">
              <a:spcBef>
                <a:spcPct val="0"/>
              </a:spcBef>
              <a:spcAft>
                <a:spcPct val="0"/>
              </a:spcAft>
              <a:buNone/>
            </a:pPr>
            <a:endParaRPr lang="en-GB" sz="2000" dirty="0">
              <a:solidFill>
                <a:srgbClr val="000000"/>
              </a:solidFill>
              <a:latin typeface="Times New Roman" pitchFamily="18" charset="0"/>
              <a:cs typeface="Times New Roman" pitchFamily="18" charset="0"/>
            </a:endParaRPr>
          </a:p>
          <a:p>
            <a:pPr marL="0" lvl="0" indent="0" algn="just" eaLnBrk="0" fontAlgn="base" hangingPunct="0">
              <a:spcBef>
                <a:spcPct val="0"/>
              </a:spcBef>
              <a:spcAft>
                <a:spcPct val="0"/>
              </a:spcAft>
              <a:buNone/>
            </a:pPr>
            <a:endParaRPr lang="en-US" sz="2000" dirty="0">
              <a:solidFill>
                <a:srgbClr val="000000"/>
              </a:solidFill>
              <a:latin typeface="Times New Roman" pitchFamily="18" charset="0"/>
              <a:cs typeface="Times New Roman" pitchFamily="18" charset="0"/>
            </a:endParaRPr>
          </a:p>
          <a:p>
            <a:pPr marL="0" lvl="0" indent="0" algn="just" eaLnBrk="0" fontAlgn="base" hangingPunct="0">
              <a:spcBef>
                <a:spcPct val="0"/>
              </a:spcBef>
              <a:spcAft>
                <a:spcPct val="0"/>
              </a:spcAft>
              <a:buNone/>
            </a:pPr>
            <a:endParaRPr lang="en-US" sz="2000" dirty="0">
              <a:solidFill>
                <a:srgbClr val="000000"/>
              </a:solidFill>
              <a:latin typeface="Times New Roman" pitchFamily="18" charset="0"/>
              <a:cs typeface="Times New Roman" pitchFamily="18" charset="0"/>
            </a:endParaRPr>
          </a:p>
          <a:p>
            <a:pPr marL="0" lvl="0" indent="0" fontAlgn="base">
              <a:spcAft>
                <a:spcPct val="0"/>
              </a:spcAft>
              <a:buClr>
                <a:srgbClr val="CC9900"/>
              </a:buClr>
              <a:buSzPct val="65000"/>
              <a:buNone/>
            </a:pPr>
            <a:endParaRPr lang="en-IE" sz="19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52341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smtClean="0">
                <a:latin typeface="Times New Roman" pitchFamily="18" charset="0"/>
                <a:cs typeface="Times New Roman" pitchFamily="18" charset="0"/>
              </a:rPr>
              <a:t>Presentation Outline</a:t>
            </a:r>
            <a:endParaRPr lang="en-IE" sz="40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268760"/>
            <a:ext cx="8085584" cy="5433467"/>
          </a:xfrm>
        </p:spPr>
        <p:txBody>
          <a:bodyPr/>
          <a:lstStyle/>
          <a:p>
            <a:pPr lvl="0"/>
            <a:r>
              <a:rPr lang="en-IE" sz="2200" dirty="0">
                <a:solidFill>
                  <a:prstClr val="black"/>
                </a:solidFill>
                <a:latin typeface="Times New Roman" pitchFamily="18" charset="0"/>
                <a:cs typeface="Times New Roman" pitchFamily="18" charset="0"/>
              </a:rPr>
              <a:t>Background and Objectives</a:t>
            </a:r>
          </a:p>
          <a:p>
            <a:pPr lvl="0"/>
            <a:r>
              <a:rPr lang="en-IE" sz="2200" dirty="0">
                <a:solidFill>
                  <a:prstClr val="black"/>
                </a:solidFill>
                <a:latin typeface="Times New Roman" pitchFamily="18" charset="0"/>
                <a:cs typeface="Times New Roman" pitchFamily="18" charset="0"/>
              </a:rPr>
              <a:t>Motivation and Problem Statement </a:t>
            </a:r>
          </a:p>
          <a:p>
            <a:pPr lvl="0"/>
            <a:r>
              <a:rPr lang="en-IE" sz="2200" dirty="0">
                <a:solidFill>
                  <a:prstClr val="black"/>
                </a:solidFill>
                <a:latin typeface="Times New Roman" pitchFamily="18" charset="0"/>
                <a:cs typeface="Times New Roman" pitchFamily="18" charset="0"/>
              </a:rPr>
              <a:t>Sustainable Forest Management  versus Integrated Forest Management </a:t>
            </a:r>
          </a:p>
          <a:p>
            <a:pPr lvl="0"/>
            <a:r>
              <a:rPr lang="en-IE" sz="2200" dirty="0">
                <a:solidFill>
                  <a:prstClr val="black"/>
                </a:solidFill>
                <a:latin typeface="Times New Roman" pitchFamily="18" charset="0"/>
                <a:cs typeface="Times New Roman" pitchFamily="18" charset="0"/>
              </a:rPr>
              <a:t>Research  Overview and Questions </a:t>
            </a:r>
            <a:endParaRPr lang="en-IE" sz="2200" i="1" dirty="0">
              <a:solidFill>
                <a:prstClr val="black"/>
              </a:solidFill>
              <a:latin typeface="Times New Roman" pitchFamily="18" charset="0"/>
              <a:cs typeface="Times New Roman" pitchFamily="18" charset="0"/>
            </a:endParaRPr>
          </a:p>
          <a:p>
            <a:pPr lvl="0"/>
            <a:r>
              <a:rPr lang="en-IE" sz="2200" dirty="0">
                <a:solidFill>
                  <a:prstClr val="black"/>
                </a:solidFill>
                <a:latin typeface="Times New Roman" pitchFamily="18" charset="0"/>
                <a:cs typeface="Times New Roman" pitchFamily="18" charset="0"/>
              </a:rPr>
              <a:t>Material and Methods: Conceptual, Analytical and Theoretical Approaches</a:t>
            </a:r>
          </a:p>
          <a:p>
            <a:pPr lvl="0"/>
            <a:r>
              <a:rPr lang="en-IE" sz="2200" dirty="0">
                <a:solidFill>
                  <a:prstClr val="black"/>
                </a:solidFill>
                <a:latin typeface="Times New Roman" pitchFamily="18" charset="0"/>
                <a:cs typeface="Times New Roman" pitchFamily="18" charset="0"/>
              </a:rPr>
              <a:t>Overview of Preliminary Results &amp; Multistakeholder </a:t>
            </a:r>
            <a:r>
              <a:rPr lang="en-IE" sz="2200" dirty="0" smtClean="0">
                <a:solidFill>
                  <a:prstClr val="black"/>
                </a:solidFill>
                <a:latin typeface="Times New Roman" pitchFamily="18" charset="0"/>
                <a:cs typeface="Times New Roman" pitchFamily="18" charset="0"/>
              </a:rPr>
              <a:t>Scenario </a:t>
            </a:r>
            <a:endParaRPr lang="en-IE" sz="2200" dirty="0">
              <a:solidFill>
                <a:prstClr val="black"/>
              </a:solidFill>
              <a:latin typeface="Times New Roman" pitchFamily="18" charset="0"/>
              <a:cs typeface="Times New Roman" pitchFamily="18" charset="0"/>
            </a:endParaRPr>
          </a:p>
          <a:p>
            <a:pPr lvl="0"/>
            <a:r>
              <a:rPr lang="en-IE" sz="2200" dirty="0">
                <a:solidFill>
                  <a:prstClr val="black"/>
                </a:solidFill>
                <a:latin typeface="Times New Roman" pitchFamily="18" charset="0"/>
                <a:cs typeface="Times New Roman" pitchFamily="18" charset="0"/>
              </a:rPr>
              <a:t>Future Work</a:t>
            </a:r>
          </a:p>
          <a:p>
            <a:pPr lvl="0"/>
            <a:r>
              <a:rPr lang="en-IE" sz="2200" dirty="0">
                <a:solidFill>
                  <a:prstClr val="black"/>
                </a:solidFill>
                <a:latin typeface="Times New Roman" pitchFamily="18" charset="0"/>
                <a:cs typeface="Times New Roman" pitchFamily="18" charset="0"/>
              </a:rPr>
              <a:t>Conclusion </a:t>
            </a:r>
          </a:p>
          <a:p>
            <a:endParaRPr lang="en-IE" dirty="0"/>
          </a:p>
        </p:txBody>
      </p:sp>
    </p:spTree>
    <p:extLst>
      <p:ext uri="{BB962C8B-B14F-4D97-AF65-F5344CB8AC3E}">
        <p14:creationId xmlns:p14="http://schemas.microsoft.com/office/powerpoint/2010/main" val="2731577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48681"/>
            <a:ext cx="54006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672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E" dirty="0">
                <a:solidFill>
                  <a:prstClr val="black"/>
                </a:solidFill>
                <a:latin typeface="Times New Roman" pitchFamily="18" charset="0"/>
                <a:cs typeface="Times New Roman" pitchFamily="18" charset="0"/>
              </a:rPr>
              <a:t>Background and Definitions </a:t>
            </a:r>
            <a:endParaRPr lang="en-IE" dirty="0"/>
          </a:p>
        </p:txBody>
      </p:sp>
      <p:sp>
        <p:nvSpPr>
          <p:cNvPr id="3" name="Text Placeholder 2"/>
          <p:cNvSpPr>
            <a:spLocks noGrp="1"/>
          </p:cNvSpPr>
          <p:nvPr>
            <p:ph type="body" idx="1"/>
          </p:nvPr>
        </p:nvSpPr>
        <p:spPr>
          <a:xfrm>
            <a:off x="467544" y="1052736"/>
            <a:ext cx="4040188" cy="360040"/>
          </a:xfrm>
        </p:spPr>
        <p:txBody>
          <a:bodyPr>
            <a:normAutofit fontScale="92500" lnSpcReduction="20000"/>
          </a:bodyPr>
          <a:lstStyle/>
          <a:p>
            <a:r>
              <a:rPr lang="en-IE" u="sng" dirty="0" smtClean="0">
                <a:latin typeface="Times New Roman" pitchFamily="18" charset="0"/>
                <a:cs typeface="Times New Roman" pitchFamily="18" charset="0"/>
              </a:rPr>
              <a:t>Theoretical Background</a:t>
            </a:r>
            <a:r>
              <a:rPr lang="en-IE" dirty="0" smtClean="0">
                <a:latin typeface="Times New Roman" pitchFamily="18" charset="0"/>
                <a:cs typeface="Times New Roman" pitchFamily="18" charset="0"/>
              </a:rPr>
              <a:t> </a:t>
            </a:r>
            <a:endParaRPr lang="en-IE" dirty="0">
              <a:latin typeface="Times New Roman" pitchFamily="18" charset="0"/>
              <a:cs typeface="Times New Roman" pitchFamily="18" charset="0"/>
            </a:endParaRPr>
          </a:p>
        </p:txBody>
      </p:sp>
      <p:sp>
        <p:nvSpPr>
          <p:cNvPr id="4" name="Content Placeholder 3"/>
          <p:cNvSpPr>
            <a:spLocks noGrp="1"/>
          </p:cNvSpPr>
          <p:nvPr>
            <p:ph sz="half" idx="2"/>
          </p:nvPr>
        </p:nvSpPr>
        <p:spPr>
          <a:xfrm>
            <a:off x="467544" y="1412776"/>
            <a:ext cx="4040188" cy="3951288"/>
          </a:xfrm>
        </p:spPr>
        <p:txBody>
          <a:bodyPr>
            <a:normAutofit fontScale="92500" lnSpcReduction="20000"/>
          </a:bodyPr>
          <a:lstStyle/>
          <a:p>
            <a:pPr marL="0" lvl="0" indent="0" algn="just">
              <a:spcBef>
                <a:spcPts val="0"/>
              </a:spcBef>
              <a:buNone/>
            </a:pPr>
            <a:r>
              <a:rPr lang="en-IE" sz="1500" b="1" u="sng" dirty="0">
                <a:solidFill>
                  <a:prstClr val="black"/>
                </a:solidFill>
                <a:latin typeface="Times New Roman" pitchFamily="18" charset="0"/>
                <a:cs typeface="Times New Roman" pitchFamily="18" charset="0"/>
              </a:rPr>
              <a:t>Sustainable forest management</a:t>
            </a:r>
            <a:r>
              <a:rPr lang="en-IE" sz="1500" b="1" dirty="0">
                <a:solidFill>
                  <a:prstClr val="black"/>
                </a:solidFill>
                <a:latin typeface="Times New Roman" pitchFamily="18" charset="0"/>
                <a:cs typeface="Times New Roman" pitchFamily="18" charset="0"/>
              </a:rPr>
              <a:t>: </a:t>
            </a:r>
            <a:r>
              <a:rPr lang="en-IE" sz="1500" dirty="0">
                <a:solidFill>
                  <a:prstClr val="black"/>
                </a:solidFill>
                <a:latin typeface="Times New Roman" pitchFamily="18" charset="0"/>
                <a:cs typeface="Times New Roman" pitchFamily="18" charset="0"/>
              </a:rPr>
              <a:t>Involves the balancing of ecological, social, and economic values to meet society’s objectives over the long term.</a:t>
            </a:r>
          </a:p>
          <a:p>
            <a:pPr marL="0" lvl="0" indent="0" algn="just">
              <a:spcBef>
                <a:spcPts val="0"/>
              </a:spcBef>
              <a:buNone/>
            </a:pPr>
            <a:endParaRPr lang="en-IE" sz="1500" b="1" u="sng" dirty="0" smtClean="0">
              <a:latin typeface="Times New Roman" pitchFamily="18" charset="0"/>
              <a:cs typeface="Times New Roman" pitchFamily="18" charset="0"/>
            </a:endParaRPr>
          </a:p>
          <a:p>
            <a:pPr marL="0" lvl="0" indent="0" algn="just">
              <a:spcBef>
                <a:spcPts val="0"/>
              </a:spcBef>
              <a:buNone/>
            </a:pPr>
            <a:r>
              <a:rPr lang="en-IE" sz="1500" b="1" u="sng" dirty="0" smtClean="0">
                <a:latin typeface="Times New Roman" pitchFamily="18" charset="0"/>
                <a:cs typeface="Times New Roman" pitchFamily="18" charset="0"/>
              </a:rPr>
              <a:t>Social </a:t>
            </a:r>
            <a:r>
              <a:rPr lang="en-IE" sz="1500" b="1" u="sng" dirty="0">
                <a:latin typeface="Times New Roman" pitchFamily="18" charset="0"/>
                <a:cs typeface="Times New Roman" pitchFamily="18" charset="0"/>
              </a:rPr>
              <a:t>Sustainability</a:t>
            </a:r>
            <a:r>
              <a:rPr lang="en-IE" sz="1500" dirty="0">
                <a:latin typeface="Times New Roman" pitchFamily="18" charset="0"/>
                <a:cs typeface="Times New Roman" pitchFamily="18" charset="0"/>
              </a:rPr>
              <a:t>: How individuals, communities and societies live with each other and set out to achieve the objectives of development models, which they have chosen for themselves taking also into account the physical boundaries of their places and planet earth as a </a:t>
            </a:r>
            <a:r>
              <a:rPr lang="en-IE" sz="1500" dirty="0" smtClean="0">
                <a:latin typeface="Times New Roman" pitchFamily="18" charset="0"/>
                <a:cs typeface="Times New Roman" pitchFamily="18" charset="0"/>
              </a:rPr>
              <a:t>whole. Colantonio </a:t>
            </a:r>
            <a:r>
              <a:rPr lang="en-IE" sz="1500" dirty="0">
                <a:latin typeface="Times New Roman" pitchFamily="18" charset="0"/>
                <a:cs typeface="Times New Roman" pitchFamily="18" charset="0"/>
              </a:rPr>
              <a:t>(2009)</a:t>
            </a:r>
          </a:p>
          <a:p>
            <a:pPr marL="0" indent="0" algn="just">
              <a:buNone/>
            </a:pPr>
            <a:r>
              <a:rPr lang="en-IE" sz="1500" b="1" u="sng" dirty="0" smtClean="0">
                <a:latin typeface="Times New Roman" pitchFamily="18" charset="0"/>
                <a:cs typeface="Times New Roman" pitchFamily="18" charset="0"/>
              </a:rPr>
              <a:t>Forest </a:t>
            </a:r>
            <a:r>
              <a:rPr lang="en-IE" sz="1500" b="1" u="sng" dirty="0">
                <a:latin typeface="Times New Roman" pitchFamily="18" charset="0"/>
                <a:cs typeface="Times New Roman" pitchFamily="18" charset="0"/>
              </a:rPr>
              <a:t>Conflicts</a:t>
            </a:r>
            <a:r>
              <a:rPr lang="en-IE" sz="1500" dirty="0">
                <a:latin typeface="Times New Roman" pitchFamily="18" charset="0"/>
                <a:cs typeface="Times New Roman" pitchFamily="18" charset="0"/>
              </a:rPr>
              <a:t>: Attributes in forest governance and management, especially when dealing with multi-objective management and multi- stakeholders with competing interests. McDermott et al. (2010</a:t>
            </a:r>
            <a:r>
              <a:rPr lang="en-IE" sz="1500" dirty="0" smtClean="0">
                <a:latin typeface="Times New Roman" pitchFamily="18" charset="0"/>
                <a:cs typeface="Times New Roman" pitchFamily="18" charset="0"/>
              </a:rPr>
              <a:t>)</a:t>
            </a:r>
          </a:p>
          <a:p>
            <a:pPr marL="0" indent="0" algn="just">
              <a:buNone/>
            </a:pPr>
            <a:endParaRPr lang="en-IE" sz="1500" dirty="0" smtClean="0">
              <a:latin typeface="Times New Roman" pitchFamily="18" charset="0"/>
              <a:cs typeface="Times New Roman" pitchFamily="18" charset="0"/>
            </a:endParaRPr>
          </a:p>
          <a:p>
            <a:pPr marL="0" lvl="0" indent="0" algn="just">
              <a:spcBef>
                <a:spcPts val="0"/>
              </a:spcBef>
              <a:buNone/>
            </a:pPr>
            <a:r>
              <a:rPr lang="en-IE" sz="1500" b="1" u="sng" dirty="0">
                <a:latin typeface="Times New Roman" pitchFamily="18" charset="0"/>
                <a:cs typeface="Times New Roman" pitchFamily="18" charset="0"/>
              </a:rPr>
              <a:t>Integrated Forest Management</a:t>
            </a:r>
            <a:r>
              <a:rPr lang="en-IE" sz="1500" dirty="0">
                <a:latin typeface="Times New Roman" pitchFamily="18" charset="0"/>
                <a:cs typeface="Times New Roman" pitchFamily="18" charset="0"/>
              </a:rPr>
              <a:t>: Land use decision-making process in which all interested parties, large and small, collaboratively considers all forest values (timber, water, wildlife etc..) and </a:t>
            </a:r>
            <a:r>
              <a:rPr lang="en-IE" sz="1500" dirty="0" smtClean="0">
                <a:latin typeface="Times New Roman" pitchFamily="18" charset="0"/>
                <a:cs typeface="Times New Roman" pitchFamily="18" charset="0"/>
              </a:rPr>
              <a:t>decide on </a:t>
            </a:r>
            <a:r>
              <a:rPr lang="en-IE" sz="1500" dirty="0">
                <a:latin typeface="Times New Roman" pitchFamily="18" charset="0"/>
                <a:cs typeface="Times New Roman" pitchFamily="18" charset="0"/>
              </a:rPr>
              <a:t>how the land and its resources should be used and managed in a sustainable fashion (CCFM, 2006; Kreutzwiser and Wright, 1988</a:t>
            </a:r>
            <a:r>
              <a:rPr lang="en-IE" sz="1500" dirty="0" smtClean="0">
                <a:latin typeface="Times New Roman" pitchFamily="18" charset="0"/>
                <a:cs typeface="Times New Roman" pitchFamily="18" charset="0"/>
              </a:rPr>
              <a:t>)</a:t>
            </a:r>
          </a:p>
          <a:p>
            <a:pPr marL="0" lvl="0" indent="0" algn="just">
              <a:spcBef>
                <a:spcPts val="0"/>
              </a:spcBef>
              <a:buNone/>
            </a:pPr>
            <a:endParaRPr lang="en-IE" sz="1400" dirty="0">
              <a:latin typeface="Times New Roman" pitchFamily="18" charset="0"/>
              <a:cs typeface="Times New Roman" pitchFamily="18" charset="0"/>
            </a:endParaRPr>
          </a:p>
          <a:p>
            <a:pPr marL="0" indent="0" algn="just">
              <a:buNone/>
            </a:pPr>
            <a:endParaRPr lang="en-IE" sz="1400" dirty="0"/>
          </a:p>
        </p:txBody>
      </p:sp>
      <p:sp>
        <p:nvSpPr>
          <p:cNvPr id="5" name="Text Placeholder 4"/>
          <p:cNvSpPr>
            <a:spLocks noGrp="1"/>
          </p:cNvSpPr>
          <p:nvPr>
            <p:ph type="body" sz="quarter" idx="3"/>
          </p:nvPr>
        </p:nvSpPr>
        <p:spPr>
          <a:xfrm>
            <a:off x="4716016" y="980728"/>
            <a:ext cx="4041775" cy="432048"/>
          </a:xfrm>
        </p:spPr>
        <p:txBody>
          <a:bodyPr>
            <a:normAutofit/>
          </a:bodyPr>
          <a:lstStyle/>
          <a:p>
            <a:r>
              <a:rPr lang="en-IE" sz="2200" u="sng" dirty="0" smtClean="0">
                <a:latin typeface="Times New Roman" pitchFamily="18" charset="0"/>
                <a:cs typeface="Times New Roman" pitchFamily="18" charset="0"/>
              </a:rPr>
              <a:t>Theory and Policy Linkages </a:t>
            </a:r>
            <a:endParaRPr lang="en-IE" sz="2200" u="sng" dirty="0">
              <a:latin typeface="Times New Roman" pitchFamily="18" charset="0"/>
              <a:cs typeface="Times New Roman" pitchFamily="18" charset="0"/>
            </a:endParaRPr>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4008" y="1412776"/>
            <a:ext cx="4041775" cy="364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129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normAutofit fontScale="90000"/>
          </a:bodyPr>
          <a:lstStyle/>
          <a:p>
            <a:r>
              <a:rPr lang="en-IE" dirty="0" smtClean="0">
                <a:latin typeface="Times New Roman" pitchFamily="18" charset="0"/>
                <a:cs typeface="Times New Roman" pitchFamily="18" charset="0"/>
              </a:rPr>
              <a:t/>
            </a:r>
            <a:br>
              <a:rPr lang="en-IE" dirty="0" smtClean="0">
                <a:latin typeface="Times New Roman" pitchFamily="18" charset="0"/>
                <a:cs typeface="Times New Roman" pitchFamily="18" charset="0"/>
              </a:rPr>
            </a:br>
            <a:r>
              <a:rPr lang="en-IE" dirty="0" smtClean="0">
                <a:latin typeface="Times New Roman" pitchFamily="18" charset="0"/>
                <a:cs typeface="Times New Roman" pitchFamily="18" charset="0"/>
              </a:rPr>
              <a:t>Objectives of Study </a:t>
            </a:r>
            <a:r>
              <a:rPr lang="en-IE" dirty="0">
                <a:latin typeface="Times New Roman" pitchFamily="18" charset="0"/>
                <a:cs typeface="Times New Roman" pitchFamily="18" charset="0"/>
              </a:rPr>
              <a:t/>
            </a:r>
            <a:br>
              <a:rPr lang="en-IE" dirty="0">
                <a:latin typeface="Times New Roman" pitchFamily="18" charset="0"/>
                <a:cs typeface="Times New Roman" pitchFamily="18" charset="0"/>
              </a:rPr>
            </a:br>
            <a:r>
              <a:rPr lang="en-IE" i="1" dirty="0">
                <a:latin typeface="Times New Roman" pitchFamily="18" charset="0"/>
                <a:cs typeface="Times New Roman" pitchFamily="18" charset="0"/>
              </a:rPr>
              <a:t/>
            </a:r>
            <a:br>
              <a:rPr lang="en-IE" i="1" dirty="0">
                <a:latin typeface="Times New Roman" pitchFamily="18" charset="0"/>
                <a:cs typeface="Times New Roman" pitchFamily="18" charset="0"/>
              </a:rPr>
            </a:br>
            <a:endParaRPr lang="en-IE" i="1" dirty="0">
              <a:latin typeface="Times New Roman" pitchFamily="18" charset="0"/>
              <a:cs typeface="Times New Roman" pitchFamily="18" charset="0"/>
            </a:endParaRPr>
          </a:p>
        </p:txBody>
      </p:sp>
      <p:sp>
        <p:nvSpPr>
          <p:cNvPr id="3" name="Content Placeholder 2"/>
          <p:cNvSpPr>
            <a:spLocks noGrp="1"/>
          </p:cNvSpPr>
          <p:nvPr>
            <p:ph idx="1"/>
          </p:nvPr>
        </p:nvSpPr>
        <p:spPr>
          <a:xfrm>
            <a:off x="611560" y="908720"/>
            <a:ext cx="7344816" cy="4021907"/>
          </a:xfrm>
        </p:spPr>
        <p:txBody>
          <a:bodyPr>
            <a:normAutofit fontScale="40000" lnSpcReduction="20000"/>
          </a:bodyPr>
          <a:lstStyle/>
          <a:p>
            <a:pPr algn="just">
              <a:lnSpc>
                <a:spcPct val="170000"/>
              </a:lnSpc>
            </a:pPr>
            <a:r>
              <a:rPr lang="en-IE" sz="4000" dirty="0">
                <a:latin typeface="Times New Roman" pitchFamily="18" charset="0"/>
                <a:cs typeface="Times New Roman" pitchFamily="18" charset="0"/>
              </a:rPr>
              <a:t>Examine key issues in forest resource conflicts manifesting within Irish forest landscapes using  Western Peatlands and Newmarket as case studies; </a:t>
            </a:r>
          </a:p>
          <a:p>
            <a:pPr algn="just">
              <a:lnSpc>
                <a:spcPct val="170000"/>
              </a:lnSpc>
            </a:pPr>
            <a:r>
              <a:rPr lang="en-IE" sz="4000" dirty="0">
                <a:latin typeface="Times New Roman" pitchFamily="18" charset="0"/>
                <a:cs typeface="Times New Roman" pitchFamily="18" charset="0"/>
              </a:rPr>
              <a:t>Explore the contemporary causes of forest resource conflicts and the approaches used in managing </a:t>
            </a:r>
            <a:r>
              <a:rPr lang="en-IE" sz="4000" dirty="0" smtClean="0">
                <a:latin typeface="Times New Roman" pitchFamily="18" charset="0"/>
                <a:cs typeface="Times New Roman" pitchFamily="18" charset="0"/>
              </a:rPr>
              <a:t>conflicting </a:t>
            </a:r>
            <a:r>
              <a:rPr lang="en-IE" sz="4000" dirty="0">
                <a:latin typeface="Times New Roman" pitchFamily="18" charset="0"/>
                <a:cs typeface="Times New Roman" pitchFamily="18" charset="0"/>
              </a:rPr>
              <a:t>situations; </a:t>
            </a:r>
          </a:p>
          <a:p>
            <a:pPr algn="just">
              <a:lnSpc>
                <a:spcPct val="170000"/>
              </a:lnSpc>
            </a:pPr>
            <a:r>
              <a:rPr lang="en-IE" sz="4000" dirty="0">
                <a:latin typeface="Times New Roman" pitchFamily="18" charset="0"/>
                <a:cs typeface="Times New Roman" pitchFamily="18" charset="0"/>
              </a:rPr>
              <a:t>Identify forest stakeholder objectives, interest/values  and the power relations amongst stakeholders </a:t>
            </a:r>
            <a:r>
              <a:rPr lang="en-IE" sz="4000" dirty="0" smtClean="0">
                <a:latin typeface="Times New Roman" pitchFamily="18" charset="0"/>
                <a:cs typeface="Times New Roman" pitchFamily="18" charset="0"/>
              </a:rPr>
              <a:t>resulting in </a:t>
            </a:r>
            <a:r>
              <a:rPr lang="en-IE" sz="4000" dirty="0">
                <a:latin typeface="Times New Roman" pitchFamily="18" charset="0"/>
                <a:cs typeface="Times New Roman" pitchFamily="18" charset="0"/>
              </a:rPr>
              <a:t>conflicts; and</a:t>
            </a:r>
          </a:p>
          <a:p>
            <a:pPr algn="just">
              <a:lnSpc>
                <a:spcPct val="170000"/>
              </a:lnSpc>
            </a:pPr>
            <a:r>
              <a:rPr lang="en-IE" sz="4000" dirty="0">
                <a:latin typeface="Times New Roman" pitchFamily="18" charset="0"/>
                <a:cs typeface="Times New Roman" pitchFamily="18" charset="0"/>
              </a:rPr>
              <a:t>Understand current negotiation, consultation and mediation patterns used in managing forest conflict situations including how the outcome becomes operational and acceptable at the forest </a:t>
            </a:r>
            <a:r>
              <a:rPr lang="en-IE" sz="4000" dirty="0" smtClean="0">
                <a:latin typeface="Times New Roman" pitchFamily="18" charset="0"/>
                <a:cs typeface="Times New Roman" pitchFamily="18" charset="0"/>
              </a:rPr>
              <a:t>landscape.</a:t>
            </a:r>
            <a:endParaRPr lang="en-IE" sz="4000" dirty="0">
              <a:latin typeface="Times New Roman" pitchFamily="18" charset="0"/>
              <a:cs typeface="Times New Roman" pitchFamily="18" charset="0"/>
            </a:endParaRPr>
          </a:p>
          <a:p>
            <a:pPr algn="just"/>
            <a:endParaRPr lang="en-IE" dirty="0">
              <a:latin typeface="Times New Roman" pitchFamily="18" charset="0"/>
              <a:cs typeface="Times New Roman" pitchFamily="18" charset="0"/>
            </a:endParaRPr>
          </a:p>
        </p:txBody>
      </p:sp>
    </p:spTree>
    <p:extLst>
      <p:ext uri="{BB962C8B-B14F-4D97-AF65-F5344CB8AC3E}">
        <p14:creationId xmlns:p14="http://schemas.microsoft.com/office/powerpoint/2010/main" val="1300347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Times New Roman" pitchFamily="18" charset="0"/>
                <a:cs typeface="Times New Roman" pitchFamily="18" charset="0"/>
              </a:rPr>
              <a:t>Overall Research Methodology </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IE" sz="2800" dirty="0" smtClean="0">
                <a:latin typeface="Times New Roman" pitchFamily="18" charset="0"/>
                <a:cs typeface="Times New Roman" pitchFamily="18" charset="0"/>
              </a:rPr>
              <a:t>Case </a:t>
            </a:r>
            <a:r>
              <a:rPr lang="en-IE" sz="2800" dirty="0">
                <a:latin typeface="Times New Roman" pitchFamily="18" charset="0"/>
                <a:cs typeface="Times New Roman" pitchFamily="18" charset="0"/>
              </a:rPr>
              <a:t>Studies Approach </a:t>
            </a:r>
            <a:r>
              <a:rPr lang="en-IE" sz="2000" dirty="0" smtClean="0">
                <a:latin typeface="Times New Roman" pitchFamily="18" charset="0"/>
                <a:cs typeface="Times New Roman" pitchFamily="18" charset="0"/>
              </a:rPr>
              <a:t>(</a:t>
            </a:r>
            <a:r>
              <a:rPr lang="en-IE" sz="1800" dirty="0" smtClean="0">
                <a:latin typeface="Times New Roman" pitchFamily="18" charset="0"/>
                <a:cs typeface="Times New Roman" pitchFamily="18" charset="0"/>
              </a:rPr>
              <a:t>to enable </a:t>
            </a:r>
            <a:r>
              <a:rPr lang="en-IE" sz="1800" dirty="0">
                <a:latin typeface="Times New Roman" pitchFamily="18" charset="0"/>
                <a:cs typeface="Times New Roman" pitchFamily="18" charset="0"/>
              </a:rPr>
              <a:t>an </a:t>
            </a:r>
            <a:r>
              <a:rPr lang="en-IE" sz="1800" dirty="0" smtClean="0">
                <a:latin typeface="Times New Roman" pitchFamily="18" charset="0"/>
                <a:cs typeface="Times New Roman" pitchFamily="18" charset="0"/>
              </a:rPr>
              <a:t>in-depth/bottom-up approach and </a:t>
            </a:r>
            <a:r>
              <a:rPr lang="en-IE" sz="1800" dirty="0">
                <a:latin typeface="Times New Roman" pitchFamily="18" charset="0"/>
                <a:cs typeface="Times New Roman" pitchFamily="18" charset="0"/>
              </a:rPr>
              <a:t>comprehensive analysis of each of the </a:t>
            </a:r>
            <a:r>
              <a:rPr lang="en-IE" sz="1800" dirty="0" smtClean="0">
                <a:latin typeface="Times New Roman" pitchFamily="18" charset="0"/>
                <a:cs typeface="Times New Roman" pitchFamily="18" charset="0"/>
              </a:rPr>
              <a:t>forest landscape under investigation)</a:t>
            </a:r>
          </a:p>
          <a:p>
            <a:r>
              <a:rPr lang="en-IE" sz="2800" dirty="0" smtClean="0">
                <a:latin typeface="Times New Roman" pitchFamily="18" charset="0"/>
                <a:cs typeface="Times New Roman" pitchFamily="18" charset="0"/>
              </a:rPr>
              <a:t>Qualitative Study </a:t>
            </a:r>
            <a:r>
              <a:rPr lang="en-IE" sz="1800" dirty="0" smtClean="0">
                <a:latin typeface="Times New Roman" pitchFamily="18" charset="0"/>
                <a:cs typeface="Times New Roman" pitchFamily="18" charset="0"/>
              </a:rPr>
              <a:t>(Interviews, Secondary Sources and Desk Study)</a:t>
            </a:r>
          </a:p>
          <a:p>
            <a:r>
              <a:rPr lang="en-IE" sz="2800" dirty="0" smtClean="0">
                <a:latin typeface="Times New Roman" pitchFamily="18" charset="0"/>
                <a:cs typeface="Times New Roman" pitchFamily="18" charset="0"/>
              </a:rPr>
              <a:t>Stakeholder Analysis </a:t>
            </a:r>
            <a:r>
              <a:rPr lang="en-IE" sz="1800" dirty="0" smtClean="0">
                <a:latin typeface="Times New Roman" pitchFamily="18" charset="0"/>
                <a:cs typeface="Times New Roman" pitchFamily="18" charset="0"/>
              </a:rPr>
              <a:t>(Identifying and interviewing Forest Actors ( Forest Owner's (public &amp;private) and Stakeholders, and via snowballing technique).</a:t>
            </a:r>
          </a:p>
          <a:p>
            <a:r>
              <a:rPr lang="en-IE" sz="2800" dirty="0" smtClean="0">
                <a:latin typeface="Times New Roman" pitchFamily="18" charset="0"/>
                <a:cs typeface="Times New Roman" pitchFamily="18" charset="0"/>
              </a:rPr>
              <a:t>Multistakeholder Participatory Workshops </a:t>
            </a:r>
          </a:p>
          <a:p>
            <a:r>
              <a:rPr lang="en-IE" sz="2800" dirty="0" smtClean="0">
                <a:latin typeface="Times New Roman" pitchFamily="18" charset="0"/>
                <a:cs typeface="Times New Roman" pitchFamily="18" charset="0"/>
              </a:rPr>
              <a:t>A combination </a:t>
            </a:r>
            <a:r>
              <a:rPr lang="en-IE" sz="2800" dirty="0">
                <a:latin typeface="Times New Roman" pitchFamily="18" charset="0"/>
                <a:cs typeface="Times New Roman" pitchFamily="18" charset="0"/>
              </a:rPr>
              <a:t>of </a:t>
            </a:r>
            <a:r>
              <a:rPr lang="en-IE" sz="2800" dirty="0" smtClean="0">
                <a:latin typeface="Times New Roman" pitchFamily="18" charset="0"/>
                <a:cs typeface="Times New Roman" pitchFamily="18" charset="0"/>
              </a:rPr>
              <a:t>Qualitative </a:t>
            </a:r>
            <a:r>
              <a:rPr lang="en-IE" sz="2800" dirty="0">
                <a:latin typeface="Times New Roman" pitchFamily="18" charset="0"/>
                <a:cs typeface="Times New Roman" pitchFamily="18" charset="0"/>
              </a:rPr>
              <a:t>and </a:t>
            </a:r>
            <a:r>
              <a:rPr lang="en-IE" sz="2800" dirty="0" smtClean="0">
                <a:latin typeface="Times New Roman" pitchFamily="18" charset="0"/>
                <a:cs typeface="Times New Roman" pitchFamily="18" charset="0"/>
              </a:rPr>
              <a:t>Quantitative Scenario </a:t>
            </a:r>
            <a:r>
              <a:rPr lang="en-IE" sz="2800" dirty="0">
                <a:latin typeface="Times New Roman" pitchFamily="18" charset="0"/>
                <a:cs typeface="Times New Roman" pitchFamily="18" charset="0"/>
              </a:rPr>
              <a:t>A</a:t>
            </a:r>
            <a:r>
              <a:rPr lang="en-IE" sz="2800" dirty="0" smtClean="0">
                <a:latin typeface="Times New Roman" pitchFamily="18" charset="0"/>
                <a:cs typeface="Times New Roman" pitchFamily="18" charset="0"/>
              </a:rPr>
              <a:t>nalysis</a:t>
            </a:r>
          </a:p>
        </p:txBody>
      </p:sp>
    </p:spTree>
    <p:extLst>
      <p:ext uri="{BB962C8B-B14F-4D97-AF65-F5344CB8AC3E}">
        <p14:creationId xmlns:p14="http://schemas.microsoft.com/office/powerpoint/2010/main" val="2039372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Times New Roman" pitchFamily="18" charset="0"/>
                <a:cs typeface="Times New Roman" pitchFamily="18" charset="0"/>
              </a:rPr>
              <a:t>Case Study Areas </a:t>
            </a:r>
            <a:endParaRPr lang="en-IE" dirty="0">
              <a:latin typeface="Times New Roman" pitchFamily="18" charset="0"/>
              <a:cs typeface="Times New Roman" pitchFamily="18" charset="0"/>
            </a:endParaRPr>
          </a:p>
        </p:txBody>
      </p:sp>
      <p:sp>
        <p:nvSpPr>
          <p:cNvPr id="3" name="Text Placeholder 2"/>
          <p:cNvSpPr>
            <a:spLocks noGrp="1"/>
          </p:cNvSpPr>
          <p:nvPr>
            <p:ph type="body" idx="1"/>
          </p:nvPr>
        </p:nvSpPr>
        <p:spPr>
          <a:xfrm>
            <a:off x="539552" y="1196752"/>
            <a:ext cx="4040188" cy="639762"/>
          </a:xfrm>
        </p:spPr>
        <p:txBody>
          <a:bodyPr/>
          <a:lstStyle/>
          <a:p>
            <a:r>
              <a:rPr lang="en-IE" dirty="0" smtClean="0">
                <a:latin typeface="Times New Roman" pitchFamily="18" charset="0"/>
                <a:cs typeface="Times New Roman" pitchFamily="18" charset="0"/>
              </a:rPr>
              <a:t>Newmarket Case Study</a:t>
            </a:r>
            <a:endParaRPr lang="en-IE"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788024" y="1124744"/>
            <a:ext cx="4041775" cy="639762"/>
          </a:xfrm>
        </p:spPr>
        <p:txBody>
          <a:bodyPr>
            <a:normAutofit fontScale="92500"/>
          </a:bodyPr>
          <a:lstStyle/>
          <a:p>
            <a:r>
              <a:rPr lang="en-IE" dirty="0" smtClean="0">
                <a:latin typeface="Times New Roman" pitchFamily="18" charset="0"/>
                <a:cs typeface="Times New Roman" pitchFamily="18" charset="0"/>
              </a:rPr>
              <a:t>Western Peatlands Case Study </a:t>
            </a:r>
            <a:endParaRPr lang="en-IE" dirty="0">
              <a:latin typeface="Times New Roman" pitchFamily="18" charset="0"/>
              <a:cs typeface="Times New Roman" pitchFamily="18" charset="0"/>
            </a:endParaRPr>
          </a:p>
        </p:txBody>
      </p:sp>
      <p:pic>
        <p:nvPicPr>
          <p:cNvPr id="102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106561"/>
            <a:ext cx="427319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60782" y="1748135"/>
            <a:ext cx="2813334" cy="384721"/>
          </a:xfrm>
          <a:prstGeom prst="rect">
            <a:avLst/>
          </a:prstGeom>
        </p:spPr>
        <p:txBody>
          <a:bodyPr wrap="none">
            <a:spAutoFit/>
          </a:bodyPr>
          <a:lstStyle/>
          <a:p>
            <a:pPr lvl="0" algn="just">
              <a:spcBef>
                <a:spcPct val="20000"/>
              </a:spcBef>
            </a:pPr>
            <a:r>
              <a:rPr lang="en-IE" sz="1900" dirty="0" smtClean="0">
                <a:solidFill>
                  <a:prstClr val="black"/>
                </a:solidFill>
                <a:latin typeface="Times New Roman" pitchFamily="18" charset="0"/>
                <a:cs typeface="Times New Roman" pitchFamily="18" charset="0"/>
              </a:rPr>
              <a:t>Western Region of Ireland </a:t>
            </a:r>
            <a:endParaRPr lang="en-IE" sz="1900" dirty="0">
              <a:solidFill>
                <a:prstClr val="black"/>
              </a:solidFill>
              <a:latin typeface="Times New Roman" pitchFamily="18" charset="0"/>
              <a:cs typeface="Times New Roman" pitchFamily="18" charset="0"/>
            </a:endParaRPr>
          </a:p>
        </p:txBody>
      </p:sp>
      <p:sp>
        <p:nvSpPr>
          <p:cNvPr id="7" name="Rectangle 6"/>
          <p:cNvSpPr/>
          <p:nvPr/>
        </p:nvSpPr>
        <p:spPr>
          <a:xfrm>
            <a:off x="216024" y="1748135"/>
            <a:ext cx="4139952" cy="369332"/>
          </a:xfrm>
          <a:prstGeom prst="rect">
            <a:avLst/>
          </a:prstGeom>
        </p:spPr>
        <p:txBody>
          <a:bodyPr wrap="square">
            <a:spAutoFit/>
          </a:bodyPr>
          <a:lstStyle/>
          <a:p>
            <a:pPr lvl="0" algn="just">
              <a:spcBef>
                <a:spcPct val="20000"/>
              </a:spcBef>
            </a:pPr>
            <a:r>
              <a:rPr lang="en-IE" dirty="0">
                <a:solidFill>
                  <a:prstClr val="black"/>
                </a:solidFill>
                <a:latin typeface="Times New Roman" pitchFamily="18" charset="0"/>
                <a:cs typeface="Times New Roman" pitchFamily="18" charset="0"/>
              </a:rPr>
              <a:t>South-West Region </a:t>
            </a:r>
            <a:r>
              <a:rPr lang="en-IE" dirty="0" smtClean="0">
                <a:solidFill>
                  <a:prstClr val="black"/>
                </a:solidFill>
                <a:latin typeface="Times New Roman" pitchFamily="18" charset="0"/>
                <a:cs typeface="Times New Roman" pitchFamily="18" charset="0"/>
              </a:rPr>
              <a:t> of Ireland </a:t>
            </a:r>
            <a:endParaRPr lang="en-IE" dirty="0">
              <a:solidFill>
                <a:prstClr val="black"/>
              </a:solidFill>
              <a:latin typeface="Times New Roman" pitchFamily="18" charset="0"/>
              <a:cs typeface="Times New Roman" pitchFamily="18" charset="0"/>
            </a:endParaRPr>
          </a:p>
        </p:txBody>
      </p:sp>
      <p:pic>
        <p:nvPicPr>
          <p:cNvPr id="11" name="Content Placeholder 10"/>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15788" y="2094874"/>
            <a:ext cx="4040188" cy="3788888"/>
          </a:xfrm>
          <a:prstGeom prst="rect">
            <a:avLst/>
          </a:prstGeom>
        </p:spPr>
      </p:pic>
    </p:spTree>
    <p:extLst>
      <p:ext uri="{BB962C8B-B14F-4D97-AF65-F5344CB8AC3E}">
        <p14:creationId xmlns:p14="http://schemas.microsoft.com/office/powerpoint/2010/main" val="1364819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smtClean="0">
                <a:latin typeface="Times New Roman" pitchFamily="18" charset="0"/>
                <a:cs typeface="Times New Roman" pitchFamily="18" charset="0"/>
              </a:rPr>
              <a:t>Key Characteristics of Case Studies &amp; Why? </a:t>
            </a:r>
            <a:endParaRPr lang="en-IE" sz="3600" dirty="0">
              <a:latin typeface="Times New Roman" pitchFamily="18" charset="0"/>
              <a:cs typeface="Times New Roman" pitchFamily="18" charset="0"/>
            </a:endParaRPr>
          </a:p>
        </p:txBody>
      </p:sp>
      <p:sp>
        <p:nvSpPr>
          <p:cNvPr id="3" name="Text Placeholder 2"/>
          <p:cNvSpPr>
            <a:spLocks noGrp="1"/>
          </p:cNvSpPr>
          <p:nvPr>
            <p:ph type="body" idx="1"/>
          </p:nvPr>
        </p:nvSpPr>
        <p:spPr>
          <a:xfrm>
            <a:off x="467544" y="1196752"/>
            <a:ext cx="4040188" cy="639762"/>
          </a:xfrm>
        </p:spPr>
        <p:txBody>
          <a:bodyPr/>
          <a:lstStyle/>
          <a:p>
            <a:r>
              <a:rPr lang="en-IE" dirty="0" smtClean="0">
                <a:latin typeface="Times New Roman" pitchFamily="18" charset="0"/>
                <a:cs typeface="Times New Roman" pitchFamily="18" charset="0"/>
              </a:rPr>
              <a:t>Newmarket </a:t>
            </a:r>
            <a:endParaRPr lang="en-IE" dirty="0">
              <a:latin typeface="Times New Roman" pitchFamily="18" charset="0"/>
              <a:cs typeface="Times New Roman" pitchFamily="18" charset="0"/>
            </a:endParaRPr>
          </a:p>
        </p:txBody>
      </p:sp>
      <p:sp>
        <p:nvSpPr>
          <p:cNvPr id="4" name="Content Placeholder 3"/>
          <p:cNvSpPr>
            <a:spLocks noGrp="1"/>
          </p:cNvSpPr>
          <p:nvPr>
            <p:ph sz="half" idx="2"/>
          </p:nvPr>
        </p:nvSpPr>
        <p:spPr>
          <a:xfrm>
            <a:off x="457200" y="1772816"/>
            <a:ext cx="4040188" cy="4608512"/>
          </a:xfrm>
        </p:spPr>
        <p:txBody>
          <a:bodyPr>
            <a:noAutofit/>
          </a:bodyPr>
          <a:lstStyle/>
          <a:p>
            <a:pPr marL="0" indent="0" algn="just">
              <a:buNone/>
            </a:pPr>
            <a:r>
              <a:rPr lang="en-IE" sz="1800" dirty="0" smtClean="0">
                <a:latin typeface="Times New Roman" pitchFamily="18" charset="0"/>
                <a:cs typeface="Times New Roman" pitchFamily="18" charset="0"/>
              </a:rPr>
              <a:t>Experienced High level of afforestation since 1980s, as a result: </a:t>
            </a:r>
          </a:p>
          <a:p>
            <a:pPr algn="just"/>
            <a:r>
              <a:rPr lang="en-IE" sz="2000" dirty="0" smtClean="0">
                <a:latin typeface="Times New Roman" pitchFamily="18" charset="0"/>
                <a:cs typeface="Times New Roman" pitchFamily="18" charset="0"/>
              </a:rPr>
              <a:t>Conflicts </a:t>
            </a:r>
            <a:r>
              <a:rPr lang="en-IE" sz="2000" dirty="0">
                <a:latin typeface="Times New Roman" pitchFamily="18" charset="0"/>
                <a:cs typeface="Times New Roman" pitchFamily="18" charset="0"/>
              </a:rPr>
              <a:t>and growing local community concern regarding </a:t>
            </a:r>
            <a:r>
              <a:rPr lang="en-IE" sz="2000" dirty="0" smtClean="0">
                <a:latin typeface="Times New Roman" pitchFamily="18" charset="0"/>
                <a:cs typeface="Times New Roman" pitchFamily="18" charset="0"/>
              </a:rPr>
              <a:t>afforestation and </a:t>
            </a:r>
            <a:r>
              <a:rPr lang="en-IE" sz="2000" dirty="0">
                <a:latin typeface="Times New Roman" pitchFamily="18" charset="0"/>
                <a:cs typeface="Times New Roman" pitchFamily="18" charset="0"/>
              </a:rPr>
              <a:t>land use </a:t>
            </a:r>
            <a:r>
              <a:rPr lang="en-IE" sz="2000" dirty="0" smtClean="0">
                <a:latin typeface="Times New Roman" pitchFamily="18" charset="0"/>
                <a:cs typeface="Times New Roman" pitchFamily="18" charset="0"/>
              </a:rPr>
              <a:t>views;  </a:t>
            </a:r>
          </a:p>
          <a:p>
            <a:pPr algn="just"/>
            <a:r>
              <a:rPr lang="en-IE" sz="2000" dirty="0" smtClean="0">
                <a:latin typeface="Times New Roman" pitchFamily="18" charset="0"/>
                <a:cs typeface="Times New Roman" pitchFamily="18" charset="0"/>
              </a:rPr>
              <a:t>Previous </a:t>
            </a:r>
            <a:r>
              <a:rPr lang="en-IE" sz="2000" dirty="0">
                <a:latin typeface="Times New Roman" pitchFamily="18" charset="0"/>
                <a:cs typeface="Times New Roman" pitchFamily="18" charset="0"/>
              </a:rPr>
              <a:t>studies showing strong anti-forestry views and public awareness  of </a:t>
            </a:r>
            <a:r>
              <a:rPr lang="en-IE" sz="2000" dirty="0" smtClean="0">
                <a:latin typeface="Times New Roman" pitchFamily="18" charset="0"/>
                <a:cs typeface="Times New Roman" pitchFamily="18" charset="0"/>
              </a:rPr>
              <a:t>forestry; </a:t>
            </a:r>
            <a:endParaRPr lang="en-IE" sz="2000" dirty="0">
              <a:latin typeface="Times New Roman" pitchFamily="18" charset="0"/>
              <a:cs typeface="Times New Roman" pitchFamily="18" charset="0"/>
            </a:endParaRPr>
          </a:p>
          <a:p>
            <a:pPr algn="just"/>
            <a:r>
              <a:rPr lang="en-IE" sz="2000" dirty="0" smtClean="0">
                <a:latin typeface="Times New Roman" pitchFamily="18" charset="0"/>
                <a:cs typeface="Times New Roman" pitchFamily="18" charset="0"/>
              </a:rPr>
              <a:t>Special </a:t>
            </a:r>
            <a:r>
              <a:rPr lang="en-IE" sz="2000" dirty="0">
                <a:latin typeface="Times New Roman" pitchFamily="18" charset="0"/>
                <a:cs typeface="Times New Roman" pitchFamily="18" charset="0"/>
              </a:rPr>
              <a:t>Protection Areas (SPA) and Special Area of Conservation (SAC) sites due to high presence of  Hen Harrier </a:t>
            </a:r>
            <a:r>
              <a:rPr lang="en-IE" sz="2000" dirty="0" smtClean="0">
                <a:latin typeface="Times New Roman" pitchFamily="18" charset="0"/>
                <a:cs typeface="Times New Roman" pitchFamily="18" charset="0"/>
              </a:rPr>
              <a:t>and </a:t>
            </a:r>
            <a:r>
              <a:rPr lang="en-IE" sz="2000" dirty="0">
                <a:latin typeface="Times New Roman" pitchFamily="18" charset="0"/>
                <a:cs typeface="Times New Roman" pitchFamily="18" charset="0"/>
              </a:rPr>
              <a:t>Fresh Water Pearl Mussel </a:t>
            </a:r>
          </a:p>
          <a:p>
            <a:endParaRPr lang="en-IE" sz="1800" dirty="0"/>
          </a:p>
        </p:txBody>
      </p:sp>
      <p:sp>
        <p:nvSpPr>
          <p:cNvPr id="5" name="Text Placeholder 4"/>
          <p:cNvSpPr>
            <a:spLocks noGrp="1"/>
          </p:cNvSpPr>
          <p:nvPr>
            <p:ph type="body" sz="quarter" idx="3"/>
          </p:nvPr>
        </p:nvSpPr>
        <p:spPr>
          <a:xfrm>
            <a:off x="4644008" y="1124744"/>
            <a:ext cx="4041775" cy="639762"/>
          </a:xfrm>
        </p:spPr>
        <p:txBody>
          <a:bodyPr/>
          <a:lstStyle/>
          <a:p>
            <a:r>
              <a:rPr lang="en-IE" dirty="0" smtClean="0">
                <a:latin typeface="Times New Roman" pitchFamily="18" charset="0"/>
                <a:cs typeface="Times New Roman" pitchFamily="18" charset="0"/>
              </a:rPr>
              <a:t>         Western Peatlands </a:t>
            </a:r>
            <a:endParaRPr lang="en-IE" dirty="0">
              <a:latin typeface="Times New Roman" pitchFamily="18" charset="0"/>
              <a:cs typeface="Times New Roman" pitchFamily="18" charset="0"/>
            </a:endParaRPr>
          </a:p>
        </p:txBody>
      </p:sp>
      <p:sp>
        <p:nvSpPr>
          <p:cNvPr id="6" name="Content Placeholder 5"/>
          <p:cNvSpPr>
            <a:spLocks noGrp="1"/>
          </p:cNvSpPr>
          <p:nvPr>
            <p:ph sz="quarter" idx="4"/>
          </p:nvPr>
        </p:nvSpPr>
        <p:spPr>
          <a:xfrm>
            <a:off x="4645025" y="1772816"/>
            <a:ext cx="4247455" cy="4353347"/>
          </a:xfrm>
        </p:spPr>
        <p:txBody>
          <a:bodyPr>
            <a:normAutofit fontScale="92500" lnSpcReduction="20000"/>
          </a:bodyPr>
          <a:lstStyle/>
          <a:p>
            <a:pPr marL="0" indent="0" algn="just">
              <a:buNone/>
            </a:pPr>
            <a:r>
              <a:rPr lang="en-IE" sz="2000" dirty="0" smtClean="0">
                <a:latin typeface="Times New Roman" pitchFamily="18" charset="0"/>
                <a:cs typeface="Times New Roman" pitchFamily="18" charset="0"/>
              </a:rPr>
              <a:t>Forests planted in 60s and 70s </a:t>
            </a:r>
            <a:r>
              <a:rPr lang="en-IE" sz="2000" dirty="0">
                <a:latin typeface="Times New Roman" pitchFamily="18" charset="0"/>
                <a:cs typeface="Times New Roman" pitchFamily="18" charset="0"/>
              </a:rPr>
              <a:t>on </a:t>
            </a:r>
            <a:r>
              <a:rPr lang="en-IE" sz="2000" dirty="0" smtClean="0">
                <a:latin typeface="Times New Roman" pitchFamily="18" charset="0"/>
                <a:cs typeface="Times New Roman" pitchFamily="18" charset="0"/>
              </a:rPr>
              <a:t>peatlands (it </a:t>
            </a:r>
            <a:r>
              <a:rPr lang="en-IE" sz="2000" dirty="0">
                <a:latin typeface="Times New Roman" pitchFamily="18" charset="0"/>
                <a:cs typeface="Times New Roman" pitchFamily="18" charset="0"/>
              </a:rPr>
              <a:t>is perceived that, at that time, the environmental value of peatland was not appreciated in the way it is </a:t>
            </a:r>
            <a:r>
              <a:rPr lang="en-IE" sz="2000" dirty="0" smtClean="0">
                <a:latin typeface="Times New Roman" pitchFamily="18" charset="0"/>
                <a:cs typeface="Times New Roman" pitchFamily="18" charset="0"/>
              </a:rPr>
              <a:t>today) : </a:t>
            </a:r>
          </a:p>
          <a:p>
            <a:pPr algn="just"/>
            <a:r>
              <a:rPr lang="en-IE" sz="2000" dirty="0" smtClean="0">
                <a:latin typeface="Times New Roman" pitchFamily="18" charset="0"/>
                <a:cs typeface="Times New Roman" pitchFamily="18" charset="0"/>
              </a:rPr>
              <a:t>Forests are now recognised </a:t>
            </a:r>
            <a:r>
              <a:rPr lang="en-IE" sz="2000" dirty="0">
                <a:latin typeface="Times New Roman" pitchFamily="18" charset="0"/>
                <a:cs typeface="Times New Roman" pitchFamily="18" charset="0"/>
              </a:rPr>
              <a:t>to be in </a:t>
            </a:r>
            <a:r>
              <a:rPr lang="en-IE" sz="2000" dirty="0" smtClean="0">
                <a:latin typeface="Times New Roman" pitchFamily="18" charset="0"/>
                <a:cs typeface="Times New Roman" pitchFamily="18" charset="0"/>
              </a:rPr>
              <a:t>environmentally </a:t>
            </a:r>
            <a:r>
              <a:rPr lang="en-IE" sz="2000" dirty="0">
                <a:latin typeface="Times New Roman" pitchFamily="18" charset="0"/>
                <a:cs typeface="Times New Roman" pitchFamily="18" charset="0"/>
              </a:rPr>
              <a:t>sensitive </a:t>
            </a:r>
            <a:r>
              <a:rPr lang="en-IE" sz="2000" dirty="0" smtClean="0">
                <a:latin typeface="Times New Roman" pitchFamily="18" charset="0"/>
                <a:cs typeface="Times New Roman" pitchFamily="18" charset="0"/>
              </a:rPr>
              <a:t>areas</a:t>
            </a:r>
            <a:r>
              <a:rPr lang="en-IE" sz="2000" dirty="0">
                <a:latin typeface="Times New Roman" pitchFamily="18" charset="0"/>
                <a:cs typeface="Times New Roman" pitchFamily="18" charset="0"/>
              </a:rPr>
              <a:t>;</a:t>
            </a:r>
            <a:r>
              <a:rPr lang="en-IE" sz="2000" dirty="0" smtClean="0">
                <a:latin typeface="Times New Roman" pitchFamily="18" charset="0"/>
                <a:cs typeface="Times New Roman" pitchFamily="18" charset="0"/>
              </a:rPr>
              <a:t> </a:t>
            </a:r>
          </a:p>
          <a:p>
            <a:pPr algn="just"/>
            <a:r>
              <a:rPr lang="en-IE" sz="2000" dirty="0" smtClean="0">
                <a:latin typeface="Times New Roman" pitchFamily="18" charset="0"/>
                <a:cs typeface="Times New Roman" pitchFamily="18" charset="0"/>
              </a:rPr>
              <a:t>Many forests considered </a:t>
            </a:r>
            <a:r>
              <a:rPr lang="en-IE" sz="2000" dirty="0">
                <a:latin typeface="Times New Roman" pitchFamily="18" charset="0"/>
                <a:cs typeface="Times New Roman" pitchFamily="18" charset="0"/>
              </a:rPr>
              <a:t>to be ‘in the wrong </a:t>
            </a:r>
            <a:r>
              <a:rPr lang="en-IE" sz="2000" dirty="0" smtClean="0">
                <a:latin typeface="Times New Roman" pitchFamily="18" charset="0"/>
                <a:cs typeface="Times New Roman" pitchFamily="18" charset="0"/>
              </a:rPr>
              <a:t>place’ i.e. given </a:t>
            </a:r>
            <a:r>
              <a:rPr lang="en-IE" sz="2000" dirty="0">
                <a:latin typeface="Times New Roman" pitchFamily="18" charset="0"/>
                <a:cs typeface="Times New Roman" pitchFamily="18" charset="0"/>
              </a:rPr>
              <a:t>the change of emphasis to the forest </a:t>
            </a:r>
            <a:r>
              <a:rPr lang="en-IE" sz="2000" dirty="0" smtClean="0">
                <a:latin typeface="Times New Roman" pitchFamily="18" charset="0"/>
                <a:cs typeface="Times New Roman" pitchFamily="18" charset="0"/>
              </a:rPr>
              <a:t>landscape, biodiversity</a:t>
            </a:r>
            <a:r>
              <a:rPr lang="en-IE" sz="2000" dirty="0">
                <a:latin typeface="Times New Roman" pitchFamily="18" charset="0"/>
                <a:cs typeface="Times New Roman" pitchFamily="18" charset="0"/>
              </a:rPr>
              <a:t>, conservation, water quality and carbon </a:t>
            </a:r>
            <a:r>
              <a:rPr lang="en-IE" sz="2000" dirty="0" smtClean="0">
                <a:latin typeface="Times New Roman" pitchFamily="18" charset="0"/>
                <a:cs typeface="Times New Roman" pitchFamily="18" charset="0"/>
              </a:rPr>
              <a:t>sequestration;</a:t>
            </a:r>
          </a:p>
          <a:p>
            <a:pPr algn="just"/>
            <a:r>
              <a:rPr lang="en-IE" sz="2000" dirty="0" smtClean="0">
                <a:latin typeface="Times New Roman" pitchFamily="18" charset="0"/>
                <a:cs typeface="Times New Roman" pitchFamily="18" charset="0"/>
              </a:rPr>
              <a:t>Case Study is nationally and internationally important in terms of water quality, biodiversity and landscape. </a:t>
            </a:r>
          </a:p>
          <a:p>
            <a:pPr algn="just"/>
            <a:endParaRPr lang="en-IE" sz="1900" dirty="0" smtClean="0">
              <a:latin typeface="Times New Roman" pitchFamily="18" charset="0"/>
              <a:cs typeface="Times New Roman" pitchFamily="18" charset="0"/>
            </a:endParaRPr>
          </a:p>
          <a:p>
            <a:pPr algn="just"/>
            <a:endParaRPr lang="en-IE" sz="1900" dirty="0" smtClean="0">
              <a:latin typeface="Times New Roman" pitchFamily="18" charset="0"/>
              <a:cs typeface="Times New Roman" pitchFamily="18" charset="0"/>
            </a:endParaRPr>
          </a:p>
          <a:p>
            <a:pPr algn="just">
              <a:buFont typeface="Wingdings" pitchFamily="2" charset="2"/>
              <a:buChar char="Ø"/>
            </a:pPr>
            <a:endParaRPr lang="en-IE" sz="1900" dirty="0">
              <a:latin typeface="Times New Roman" pitchFamily="18" charset="0"/>
              <a:cs typeface="Times New Roman" pitchFamily="18" charset="0"/>
            </a:endParaRPr>
          </a:p>
          <a:p>
            <a:pPr marL="0" indent="0" algn="just">
              <a:buNone/>
            </a:pPr>
            <a:endParaRPr lang="en-IE"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17186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IE" sz="3200" dirty="0">
                <a:latin typeface="Times New Roman" pitchFamily="18" charset="0"/>
                <a:cs typeface="Times New Roman" pitchFamily="18" charset="0"/>
              </a:rPr>
              <a:t>Motivation and Problem Statement </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488831" cy="4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576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800" b="1" dirty="0" smtClean="0">
                <a:latin typeface="Times New Roman" pitchFamily="18" charset="0"/>
                <a:cs typeface="Times New Roman" pitchFamily="18" charset="0"/>
              </a:rPr>
              <a:t>SFM</a:t>
            </a:r>
            <a:r>
              <a:rPr lang="en-IE" sz="2800" dirty="0" smtClean="0">
                <a:latin typeface="Times New Roman" pitchFamily="18" charset="0"/>
                <a:cs typeface="Times New Roman" pitchFamily="18" charset="0"/>
              </a:rPr>
              <a:t> versus </a:t>
            </a:r>
            <a:r>
              <a:rPr lang="en-IE" sz="2800" b="1" dirty="0" smtClean="0">
                <a:latin typeface="Times New Roman" pitchFamily="18" charset="0"/>
                <a:cs typeface="Times New Roman" pitchFamily="18" charset="0"/>
              </a:rPr>
              <a:t>IFM</a:t>
            </a:r>
            <a:r>
              <a:rPr lang="en-IE" sz="2800" dirty="0" smtClean="0">
                <a:latin typeface="Times New Roman" pitchFamily="18" charset="0"/>
                <a:cs typeface="Times New Roman" pitchFamily="18" charset="0"/>
              </a:rPr>
              <a:t> in Conflict Context</a:t>
            </a:r>
            <a:endParaRPr lang="en-IE" sz="28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67544" y="1412776"/>
            <a:ext cx="4038600" cy="5256584"/>
          </a:xfrm>
        </p:spPr>
        <p:txBody>
          <a:bodyPr>
            <a:noAutofit/>
          </a:bodyPr>
          <a:lstStyle/>
          <a:p>
            <a:pPr lvl="0" algn="just"/>
            <a:r>
              <a:rPr lang="en-IE" sz="1700" dirty="0">
                <a:solidFill>
                  <a:prstClr val="black"/>
                </a:solidFill>
                <a:latin typeface="Times New Roman" pitchFamily="18" charset="0"/>
                <a:cs typeface="Times New Roman" pitchFamily="18" charset="0"/>
              </a:rPr>
              <a:t>Addresses the Economic, Environmental and Social dimensions of forest </a:t>
            </a:r>
            <a:r>
              <a:rPr lang="en-IE" sz="1700" dirty="0" smtClean="0">
                <a:solidFill>
                  <a:prstClr val="black"/>
                </a:solidFill>
                <a:latin typeface="Times New Roman" pitchFamily="18" charset="0"/>
                <a:cs typeface="Times New Roman" pitchFamily="18" charset="0"/>
              </a:rPr>
              <a:t>management</a:t>
            </a:r>
            <a:endParaRPr lang="en-IE" sz="1700" dirty="0">
              <a:solidFill>
                <a:prstClr val="black"/>
              </a:solidFill>
              <a:latin typeface="Times New Roman" pitchFamily="18" charset="0"/>
              <a:cs typeface="Times New Roman" pitchFamily="18" charset="0"/>
            </a:endParaRPr>
          </a:p>
          <a:p>
            <a:pPr algn="just"/>
            <a:r>
              <a:rPr lang="en-IE" sz="1700" dirty="0" smtClean="0">
                <a:latin typeface="Times New Roman" pitchFamily="18" charset="0"/>
                <a:cs typeface="Times New Roman" pitchFamily="18" charset="0"/>
              </a:rPr>
              <a:t>Decision-making processes and forest management policies/programmes  are </a:t>
            </a:r>
            <a:r>
              <a:rPr lang="en-IE" sz="1700" i="1" dirty="0" smtClean="0">
                <a:solidFill>
                  <a:srgbClr val="0000FF"/>
                </a:solidFill>
                <a:latin typeface="Times New Roman" pitchFamily="18" charset="0"/>
                <a:cs typeface="Times New Roman" pitchFamily="18" charset="0"/>
              </a:rPr>
              <a:t>not typically landscape based</a:t>
            </a:r>
            <a:r>
              <a:rPr lang="en-IE" sz="1700" dirty="0" smtClean="0">
                <a:latin typeface="Times New Roman" pitchFamily="18" charset="0"/>
                <a:cs typeface="Times New Roman" pitchFamily="18" charset="0"/>
              </a:rPr>
              <a:t>, but rather the National and International policy goals which reflect at the landscape level</a:t>
            </a:r>
          </a:p>
          <a:p>
            <a:pPr algn="just"/>
            <a:r>
              <a:rPr lang="en-IE" sz="1700" dirty="0" smtClean="0">
                <a:latin typeface="Times New Roman" pitchFamily="18" charset="0"/>
                <a:cs typeface="Times New Roman" pitchFamily="18" charset="0"/>
              </a:rPr>
              <a:t>Addresses multi-purpose forestry and stakeholder participation through </a:t>
            </a:r>
            <a:r>
              <a:rPr lang="en-IE" sz="1700" i="1" dirty="0" smtClean="0">
                <a:solidFill>
                  <a:srgbClr val="0000FF"/>
                </a:solidFill>
                <a:latin typeface="Times New Roman" pitchFamily="18" charset="0"/>
                <a:cs typeface="Times New Roman" pitchFamily="18" charset="0"/>
              </a:rPr>
              <a:t>consultation</a:t>
            </a:r>
            <a:r>
              <a:rPr lang="en-IE" sz="1700" dirty="0" smtClean="0">
                <a:latin typeface="Times New Roman" pitchFamily="18" charset="0"/>
                <a:cs typeface="Times New Roman" pitchFamily="18" charset="0"/>
              </a:rPr>
              <a:t> </a:t>
            </a:r>
            <a:r>
              <a:rPr lang="en-IE" sz="1700" dirty="0">
                <a:latin typeface="Times New Roman" pitchFamily="18" charset="0"/>
                <a:cs typeface="Times New Roman" pitchFamily="18" charset="0"/>
              </a:rPr>
              <a:t>process </a:t>
            </a:r>
            <a:r>
              <a:rPr lang="en-IE" sz="1700" dirty="0" smtClean="0">
                <a:latin typeface="Times New Roman" pitchFamily="18" charset="0"/>
                <a:cs typeface="Times New Roman" pitchFamily="18" charset="0"/>
              </a:rPr>
              <a:t>e.g. Dept. of Agric. and Public forest owners consultation </a:t>
            </a:r>
            <a:r>
              <a:rPr lang="en-IE" sz="1700" dirty="0">
                <a:latin typeface="Times New Roman" pitchFamily="18" charset="0"/>
                <a:cs typeface="Times New Roman" pitchFamily="18" charset="0"/>
              </a:rPr>
              <a:t>with </a:t>
            </a:r>
            <a:r>
              <a:rPr lang="en-IE" sz="1700" dirty="0" smtClean="0">
                <a:latin typeface="Times New Roman" pitchFamily="18" charset="0"/>
                <a:cs typeface="Times New Roman" pitchFamily="18" charset="0"/>
              </a:rPr>
              <a:t>stakeholders </a:t>
            </a:r>
          </a:p>
          <a:p>
            <a:pPr algn="just"/>
            <a:r>
              <a:rPr lang="en-IE" sz="1700" dirty="0" smtClean="0">
                <a:latin typeface="Times New Roman" pitchFamily="18" charset="0"/>
                <a:cs typeface="Times New Roman" pitchFamily="18" charset="0"/>
              </a:rPr>
              <a:t>Forest actors </a:t>
            </a:r>
            <a:r>
              <a:rPr lang="en-IE" sz="1700" dirty="0" smtClean="0">
                <a:solidFill>
                  <a:prstClr val="black"/>
                </a:solidFill>
                <a:latin typeface="Times New Roman" pitchFamily="18" charset="0"/>
                <a:cs typeface="Times New Roman" pitchFamily="18" charset="0"/>
              </a:rPr>
              <a:t>(owners </a:t>
            </a:r>
            <a:r>
              <a:rPr lang="en-IE" sz="1700" dirty="0">
                <a:solidFill>
                  <a:prstClr val="black"/>
                </a:solidFill>
                <a:latin typeface="Times New Roman" pitchFamily="18" charset="0"/>
                <a:cs typeface="Times New Roman" pitchFamily="18" charset="0"/>
              </a:rPr>
              <a:t>and stakeholders) </a:t>
            </a:r>
            <a:r>
              <a:rPr lang="en-IE" sz="1700" i="1" dirty="0">
                <a:solidFill>
                  <a:srgbClr val="0000FF"/>
                </a:solidFill>
                <a:latin typeface="Times New Roman" pitchFamily="18" charset="0"/>
                <a:cs typeface="Times New Roman" pitchFamily="18" charset="0"/>
              </a:rPr>
              <a:t>v</a:t>
            </a:r>
            <a:r>
              <a:rPr lang="en-IE" sz="1700" i="1" dirty="0" smtClean="0">
                <a:solidFill>
                  <a:srgbClr val="0000FF"/>
                </a:solidFill>
                <a:latin typeface="Times New Roman" pitchFamily="18" charset="0"/>
                <a:cs typeface="Times New Roman" pitchFamily="18" charset="0"/>
              </a:rPr>
              <a:t>alues and interests may be addressed or ignored</a:t>
            </a:r>
            <a:r>
              <a:rPr lang="en-IE" sz="1700" dirty="0" smtClean="0">
                <a:latin typeface="Times New Roman" pitchFamily="18" charset="0"/>
                <a:cs typeface="Times New Roman" pitchFamily="18" charset="0"/>
              </a:rPr>
              <a:t>;</a:t>
            </a:r>
          </a:p>
          <a:p>
            <a:pPr algn="just"/>
            <a:r>
              <a:rPr lang="en-IE" sz="1700" dirty="0" smtClean="0">
                <a:latin typeface="Times New Roman" pitchFamily="18" charset="0"/>
                <a:cs typeface="Times New Roman" pitchFamily="18" charset="0"/>
              </a:rPr>
              <a:t>Appears to be more of a </a:t>
            </a:r>
            <a:r>
              <a:rPr lang="en-IE" sz="1700" i="1" dirty="0" smtClean="0">
                <a:solidFill>
                  <a:srgbClr val="0000FF"/>
                </a:solidFill>
                <a:latin typeface="Times New Roman" pitchFamily="18" charset="0"/>
                <a:cs typeface="Times New Roman" pitchFamily="18" charset="0"/>
              </a:rPr>
              <a:t>top-down approach in decision-making process.</a:t>
            </a:r>
          </a:p>
        </p:txBody>
      </p:sp>
      <p:sp>
        <p:nvSpPr>
          <p:cNvPr id="4" name="Content Placeholder 3"/>
          <p:cNvSpPr>
            <a:spLocks noGrp="1"/>
          </p:cNvSpPr>
          <p:nvPr>
            <p:ph sz="half" idx="2"/>
          </p:nvPr>
        </p:nvSpPr>
        <p:spPr>
          <a:xfrm>
            <a:off x="4644008" y="1268760"/>
            <a:ext cx="4042792" cy="5328592"/>
          </a:xfrm>
        </p:spPr>
        <p:txBody>
          <a:bodyPr>
            <a:noAutofit/>
          </a:bodyPr>
          <a:lstStyle/>
          <a:p>
            <a:pPr algn="just"/>
            <a:r>
              <a:rPr lang="en-IE" sz="1700" dirty="0" smtClean="0">
                <a:latin typeface="Times New Roman" pitchFamily="18" charset="0"/>
                <a:cs typeface="Times New Roman" pitchFamily="18" charset="0"/>
              </a:rPr>
              <a:t>Addresses the Economic, Environmental and Social dimensions of forest management</a:t>
            </a:r>
          </a:p>
          <a:p>
            <a:pPr algn="just"/>
            <a:r>
              <a:rPr lang="en-IE" sz="1700" dirty="0" smtClean="0">
                <a:latin typeface="Times New Roman" pitchFamily="18" charset="0"/>
                <a:cs typeface="Times New Roman" pitchFamily="18" charset="0"/>
              </a:rPr>
              <a:t>Decision-making process and policies are </a:t>
            </a:r>
            <a:r>
              <a:rPr lang="en-IE" sz="1700" i="1" dirty="0" smtClean="0">
                <a:solidFill>
                  <a:srgbClr val="0000FF"/>
                </a:solidFill>
                <a:latin typeface="Times New Roman" pitchFamily="18" charset="0"/>
                <a:cs typeface="Times New Roman" pitchFamily="18" charset="0"/>
              </a:rPr>
              <a:t>Landscape based</a:t>
            </a:r>
            <a:endParaRPr lang="en-IE" sz="1700" dirty="0" smtClean="0">
              <a:solidFill>
                <a:srgbClr val="0000FF"/>
              </a:solidFill>
              <a:latin typeface="Times New Roman" pitchFamily="18" charset="0"/>
              <a:cs typeface="Times New Roman" pitchFamily="18" charset="0"/>
            </a:endParaRPr>
          </a:p>
          <a:p>
            <a:pPr algn="just"/>
            <a:r>
              <a:rPr lang="en-IE" sz="1700" dirty="0" smtClean="0">
                <a:latin typeface="Times New Roman" pitchFamily="18" charset="0"/>
                <a:cs typeface="Times New Roman" pitchFamily="18" charset="0"/>
              </a:rPr>
              <a:t>Forest resource conflict/discourses are identified, addressed and incorporated in decision-making processes</a:t>
            </a:r>
          </a:p>
          <a:p>
            <a:pPr algn="just"/>
            <a:r>
              <a:rPr lang="en-IE" sz="1700" dirty="0" smtClean="0">
                <a:latin typeface="Times New Roman" pitchFamily="18" charset="0"/>
                <a:cs typeface="Times New Roman" pitchFamily="18" charset="0"/>
              </a:rPr>
              <a:t>Addresses multi-purpose forestry, and stakeholder </a:t>
            </a:r>
            <a:r>
              <a:rPr lang="en-IE" sz="1700" i="1" dirty="0" smtClean="0">
                <a:solidFill>
                  <a:srgbClr val="0000FF"/>
                </a:solidFill>
                <a:latin typeface="Times New Roman" pitchFamily="18" charset="0"/>
                <a:cs typeface="Times New Roman" pitchFamily="18" charset="0"/>
              </a:rPr>
              <a:t>participatory approach</a:t>
            </a:r>
            <a:r>
              <a:rPr lang="en-IE" sz="1700" dirty="0" smtClean="0">
                <a:latin typeface="Times New Roman" pitchFamily="18" charset="0"/>
                <a:cs typeface="Times New Roman" pitchFamily="18" charset="0"/>
              </a:rPr>
              <a:t> in forest policies and programmes at landscape level</a:t>
            </a:r>
          </a:p>
          <a:p>
            <a:pPr algn="just"/>
            <a:r>
              <a:rPr lang="en-IE" sz="1700" dirty="0" smtClean="0">
                <a:latin typeface="Times New Roman" pitchFamily="18" charset="0"/>
                <a:cs typeface="Times New Roman" pitchFamily="18" charset="0"/>
              </a:rPr>
              <a:t>Forest actors (owners and stakeholders) </a:t>
            </a:r>
            <a:r>
              <a:rPr lang="en-IE" sz="1700" i="1" dirty="0" smtClean="0">
                <a:solidFill>
                  <a:srgbClr val="0000FF"/>
                </a:solidFill>
                <a:latin typeface="Times New Roman" pitchFamily="18" charset="0"/>
                <a:cs typeface="Times New Roman" pitchFamily="18" charset="0"/>
              </a:rPr>
              <a:t>values and interests including </a:t>
            </a:r>
            <a:r>
              <a:rPr lang="en-IE" sz="1700" i="1" dirty="0">
                <a:solidFill>
                  <a:srgbClr val="0000FF"/>
                </a:solidFill>
                <a:latin typeface="Times New Roman" pitchFamily="18" charset="0"/>
                <a:cs typeface="Times New Roman" pitchFamily="18" charset="0"/>
              </a:rPr>
              <a:t>other forest emerging </a:t>
            </a:r>
            <a:r>
              <a:rPr lang="en-IE" sz="1700" i="1" dirty="0" smtClean="0">
                <a:solidFill>
                  <a:srgbClr val="0000FF"/>
                </a:solidFill>
                <a:latin typeface="Times New Roman" pitchFamily="18" charset="0"/>
                <a:cs typeface="Times New Roman" pitchFamily="18" charset="0"/>
              </a:rPr>
              <a:t>are addressed </a:t>
            </a:r>
            <a:r>
              <a:rPr lang="en-IE" sz="1700" dirty="0">
                <a:latin typeface="Times New Roman" pitchFamily="18" charset="0"/>
                <a:cs typeface="Times New Roman" pitchFamily="18" charset="0"/>
              </a:rPr>
              <a:t>and managed so as to achieve </a:t>
            </a:r>
            <a:r>
              <a:rPr lang="en-IE" sz="1700" dirty="0" smtClean="0">
                <a:latin typeface="Times New Roman" pitchFamily="18" charset="0"/>
                <a:cs typeface="Times New Roman" pitchFamily="18" charset="0"/>
              </a:rPr>
              <a:t>trade-offs</a:t>
            </a:r>
          </a:p>
          <a:p>
            <a:pPr algn="just"/>
            <a:r>
              <a:rPr lang="en-IE" sz="1700" i="1" dirty="0" smtClean="0">
                <a:solidFill>
                  <a:srgbClr val="0000FF"/>
                </a:solidFill>
                <a:latin typeface="Times New Roman" pitchFamily="18" charset="0"/>
                <a:cs typeface="Times New Roman" pitchFamily="18" charset="0"/>
              </a:rPr>
              <a:t>Bottom-up approach in decision making process</a:t>
            </a:r>
            <a:r>
              <a:rPr lang="en-IE" sz="1700" dirty="0" smtClean="0">
                <a:latin typeface="Times New Roman" pitchFamily="18" charset="0"/>
                <a:cs typeface="Times New Roman" pitchFamily="18" charset="0"/>
              </a:rPr>
              <a:t>. </a:t>
            </a:r>
            <a:endParaRPr lang="en-IE" sz="1700" dirty="0">
              <a:latin typeface="Times New Roman" pitchFamily="18" charset="0"/>
              <a:cs typeface="Times New Roman" pitchFamily="18" charset="0"/>
            </a:endParaRPr>
          </a:p>
        </p:txBody>
      </p:sp>
    </p:spTree>
    <p:extLst>
      <p:ext uri="{BB962C8B-B14F-4D97-AF65-F5344CB8AC3E}">
        <p14:creationId xmlns:p14="http://schemas.microsoft.com/office/powerpoint/2010/main" val="3247000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21060</TotalTime>
  <Words>2458</Words>
  <Application>Microsoft Office PowerPoint</Application>
  <PresentationFormat>On-screen Show (4:3)</PresentationFormat>
  <Paragraphs>183</Paragraphs>
  <Slides>20</Slides>
  <Notes>16</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2_Office Theme</vt:lpstr>
      <vt:lpstr>3_Office Theme</vt:lpstr>
      <vt:lpstr>Forests Conflicts and Social Sustainability: An Integrated Forest Management Approach</vt:lpstr>
      <vt:lpstr>Presentation Outline</vt:lpstr>
      <vt:lpstr>Background and Definitions </vt:lpstr>
      <vt:lpstr> Objectives of Study   </vt:lpstr>
      <vt:lpstr>Overall Research Methodology </vt:lpstr>
      <vt:lpstr>Case Study Areas </vt:lpstr>
      <vt:lpstr>Key Characteristics of Case Studies &amp; Why? </vt:lpstr>
      <vt:lpstr>Motivation and Problem Statement </vt:lpstr>
      <vt:lpstr>SFM versus IFM in Conflict Context</vt:lpstr>
      <vt:lpstr>Research Overview and Questions  </vt:lpstr>
      <vt:lpstr>Methods: Conceptual &amp;Analytical Approaches</vt:lpstr>
      <vt:lpstr>Theoretical Approach in Analysing Data </vt:lpstr>
      <vt:lpstr> Preliminary Results: Reconstructing Forest Conflicts </vt:lpstr>
      <vt:lpstr>Multistakeholder &amp; Expert Participatory Workshop : Influencing &amp; Conflicting Factors – Phase 2 </vt:lpstr>
      <vt:lpstr>Results – Structural Analysis of Key Factors &amp; How they influence each other:  Using the Parmenides EIDOS DSS</vt:lpstr>
      <vt:lpstr>Multistakeholder Important  Factors for Scenarios  (Now and Future) </vt:lpstr>
      <vt:lpstr>E.g.: Multistakeholder Participatory Option Development &amp; Scenario </vt:lpstr>
      <vt:lpstr>Future Work  </vt:lpstr>
      <vt:lpstr>Conclusion </vt:lpstr>
      <vt:lpstr>PowerPoint Presentation</vt:lpstr>
    </vt:vector>
  </TitlesOfParts>
  <Company>University College Dublin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Nana</dc:creator>
  <cp:lastModifiedBy>Nana</cp:lastModifiedBy>
  <cp:revision>418</cp:revision>
  <cp:lastPrinted>2013-10-22T12:16:07Z</cp:lastPrinted>
  <dcterms:created xsi:type="dcterms:W3CDTF">2013-10-17T13:08:35Z</dcterms:created>
  <dcterms:modified xsi:type="dcterms:W3CDTF">2013-11-12T14:11:10Z</dcterms:modified>
</cp:coreProperties>
</file>