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sldIdLst>
    <p:sldId id="256" r:id="rId3"/>
    <p:sldId id="257" r:id="rId4"/>
    <p:sldId id="258" r:id="rId5"/>
    <p:sldId id="260" r:id="rId6"/>
    <p:sldId id="261" r:id="rId7"/>
    <p:sldId id="259" r:id="rId8"/>
    <p:sldId id="262" r:id="rId9"/>
    <p:sldId id="265" r:id="rId10"/>
    <p:sldId id="266" r:id="rId11"/>
    <p:sldId id="270" r:id="rId12"/>
    <p:sldId id="271" r:id="rId13"/>
    <p:sldId id="272" r:id="rId14"/>
    <p:sldId id="273" r:id="rId15"/>
    <p:sldId id="274" r:id="rId16"/>
    <p:sldId id="275" r:id="rId17"/>
    <p:sldId id="276" r:id="rId18"/>
    <p:sldId id="277" r:id="rId19"/>
    <p:sldId id="279" r:id="rId20"/>
    <p:sldId id="278" r:id="rId21"/>
    <p:sldId id="280" r:id="rId22"/>
    <p:sldId id="281" r:id="rId23"/>
    <p:sldId id="282" r:id="rId24"/>
    <p:sldId id="283" r:id="rId25"/>
    <p:sldId id="284" r:id="rId26"/>
    <p:sldId id="285" r:id="rId27"/>
    <p:sldId id="286" r:id="rId28"/>
    <p:sldId id="287" r:id="rId29"/>
    <p:sldId id="288" r:id="rId30"/>
    <p:sldId id="289" r:id="rId31"/>
    <p:sldId id="290" r:id="rId3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varScale="1">
        <p:scale>
          <a:sx n="111" d="100"/>
          <a:sy n="111" d="100"/>
        </p:scale>
        <p:origin x="-160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tránka prezentace">
    <p:spTree>
      <p:nvGrpSpPr>
        <p:cNvPr id="1" name=""/>
        <p:cNvGrpSpPr/>
        <p:nvPr/>
      </p:nvGrpSpPr>
      <p:grpSpPr>
        <a:xfrm>
          <a:off x="0" y="0"/>
          <a:ext cx="0" cy="0"/>
          <a:chOff x="0" y="0"/>
          <a:chExt cx="0" cy="0"/>
        </a:xfrm>
      </p:grpSpPr>
      <p:sp>
        <p:nvSpPr>
          <p:cNvPr id="2" name="Nadpis 1"/>
          <p:cNvSpPr>
            <a:spLocks noGrp="1"/>
          </p:cNvSpPr>
          <p:nvPr>
            <p:ph type="ctrTitle"/>
          </p:nvPr>
        </p:nvSpPr>
        <p:spPr>
          <a:xfrm>
            <a:off x="1043608" y="4941167"/>
            <a:ext cx="7916416" cy="720081"/>
          </a:xfrm>
          <a:prstGeom prst="rect">
            <a:avLst/>
          </a:prstGeom>
        </p:spPr>
        <p:txBody>
          <a:bodyPr>
            <a:normAutofit/>
          </a:bodyPr>
          <a:lstStyle>
            <a:lvl1pPr algn="l">
              <a:defRPr sz="3200" b="1"/>
            </a:lvl1pPr>
          </a:lstStyle>
          <a:p>
            <a:r>
              <a:rPr lang="cs-CZ" smtClean="0"/>
              <a:t>Kliknutím lze upravit styl.</a:t>
            </a:r>
            <a:endParaRPr lang="cs-CZ" dirty="0"/>
          </a:p>
        </p:txBody>
      </p:sp>
      <p:sp>
        <p:nvSpPr>
          <p:cNvPr id="3" name="Podnadpis 2"/>
          <p:cNvSpPr>
            <a:spLocks noGrp="1"/>
          </p:cNvSpPr>
          <p:nvPr>
            <p:ph type="subTitle" idx="1"/>
          </p:nvPr>
        </p:nvSpPr>
        <p:spPr>
          <a:xfrm>
            <a:off x="1043608" y="5661248"/>
            <a:ext cx="6768752" cy="432048"/>
          </a:xfrm>
          <a:prstGeom prst="rect">
            <a:avLst/>
          </a:prstGeom>
        </p:spPr>
        <p:txBody>
          <a:bodyPr>
            <a:normAutofit/>
          </a:bodyPr>
          <a:lstStyle>
            <a:lvl1pPr marL="0" indent="0" algn="l">
              <a:buNone/>
              <a:defRPr sz="16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330846"/>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1340768"/>
            <a:ext cx="5111750" cy="498901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2564904"/>
            <a:ext cx="3008313" cy="37444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1"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2"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5166518"/>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1340768"/>
            <a:ext cx="5486400" cy="374441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805264"/>
            <a:ext cx="5486400" cy="5040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1"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2"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1277888"/>
            <a:ext cx="8229600" cy="782960"/>
          </a:xfrm>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132856"/>
            <a:ext cx="8229600" cy="4176464"/>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8"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0"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1"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268760"/>
            <a:ext cx="2057400" cy="504056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1268760"/>
            <a:ext cx="6019800" cy="5040560"/>
          </a:xfrm>
        </p:spPr>
        <p:txBody>
          <a:bodyPr vert="eaVert"/>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8"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0"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1"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oděkování">
    <p:spTree>
      <p:nvGrpSpPr>
        <p:cNvPr id="1" name=""/>
        <p:cNvGrpSpPr/>
        <p:nvPr/>
      </p:nvGrpSpPr>
      <p:grpSpPr>
        <a:xfrm>
          <a:off x="0" y="0"/>
          <a:ext cx="0" cy="0"/>
          <a:chOff x="0" y="0"/>
          <a:chExt cx="0" cy="0"/>
        </a:xfrm>
      </p:grpSpPr>
      <p:sp>
        <p:nvSpPr>
          <p:cNvPr id="7" name="Obdélník 6"/>
          <p:cNvSpPr/>
          <p:nvPr userDrawn="1"/>
        </p:nvSpPr>
        <p:spPr>
          <a:xfrm>
            <a:off x="811882" y="4941168"/>
            <a:ext cx="8316416"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p:cNvSpPr>
            <a:spLocks noGrp="1"/>
          </p:cNvSpPr>
          <p:nvPr>
            <p:ph type="ctrTitle" hasCustomPrompt="1"/>
          </p:nvPr>
        </p:nvSpPr>
        <p:spPr>
          <a:xfrm>
            <a:off x="1043608" y="4941167"/>
            <a:ext cx="7916416" cy="1152129"/>
          </a:xfrm>
          <a:prstGeom prst="rect">
            <a:avLst/>
          </a:prstGeom>
        </p:spPr>
        <p:txBody>
          <a:bodyPr anchor="ctr" anchorCtr="0">
            <a:normAutofit/>
          </a:bodyPr>
          <a:lstStyle>
            <a:lvl1pPr algn="l">
              <a:defRPr sz="3200" b="1"/>
            </a:lvl1pPr>
          </a:lstStyle>
          <a:p>
            <a:r>
              <a:rPr lang="cs-CZ" dirty="0" smtClean="0"/>
              <a:t>Poděkování / Kontakt …</a:t>
            </a:r>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1268760"/>
            <a:ext cx="8229600" cy="504056"/>
          </a:xfrm>
        </p:spPr>
        <p:txBody>
          <a:bodyPr/>
          <a:lstStyle/>
          <a:p>
            <a:r>
              <a:rPr lang="cs-CZ" smtClean="0"/>
              <a:t>Klepnutím lze upravit styl předlohy nadpisů.</a:t>
            </a:r>
            <a:endParaRPr lang="cs-CZ"/>
          </a:p>
        </p:txBody>
      </p:sp>
      <p:sp>
        <p:nvSpPr>
          <p:cNvPr id="3" name="Zástupný symbol pro obsah 2"/>
          <p:cNvSpPr>
            <a:spLocks noGrp="1"/>
          </p:cNvSpPr>
          <p:nvPr>
            <p:ph idx="1"/>
          </p:nvPr>
        </p:nvSpPr>
        <p:spPr>
          <a:xfrm>
            <a:off x="457200" y="1916832"/>
            <a:ext cx="8229600" cy="4381947"/>
          </a:xfrm>
        </p:spPr>
        <p:txBody>
          <a:body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6"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8"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2"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9"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8"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1"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8"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0"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1"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268760"/>
            <a:ext cx="8229600" cy="504056"/>
          </a:xfrm>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78335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78335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9"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1"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2"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282750"/>
            <a:ext cx="8229600" cy="634082"/>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997150"/>
            <a:ext cx="4040188" cy="63976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708920"/>
            <a:ext cx="4040188" cy="36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5" name="Zástupný symbol pro text 4"/>
          <p:cNvSpPr>
            <a:spLocks noGrp="1"/>
          </p:cNvSpPr>
          <p:nvPr>
            <p:ph type="body" sz="quarter" idx="3"/>
          </p:nvPr>
        </p:nvSpPr>
        <p:spPr>
          <a:xfrm>
            <a:off x="4645025" y="1997150"/>
            <a:ext cx="4041775" cy="63976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smtClean="0"/>
              <a:t>Klepnutím lze upravit styly předlohy textu.</a:t>
            </a:r>
          </a:p>
        </p:txBody>
      </p:sp>
      <p:sp>
        <p:nvSpPr>
          <p:cNvPr id="6" name="Zástupný symbol pro obsah 5"/>
          <p:cNvSpPr>
            <a:spLocks noGrp="1"/>
          </p:cNvSpPr>
          <p:nvPr>
            <p:ph sz="quarter" idx="4"/>
          </p:nvPr>
        </p:nvSpPr>
        <p:spPr>
          <a:xfrm>
            <a:off x="4645025" y="2708920"/>
            <a:ext cx="4041775" cy="36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11"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13"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4"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1277888"/>
            <a:ext cx="8229600" cy="1143000"/>
          </a:xfrm>
        </p:spPr>
        <p:txBody>
          <a:bodyPr/>
          <a:lstStyle/>
          <a:p>
            <a:r>
              <a:rPr lang="cs-CZ" smtClean="0"/>
              <a:t>Klepnutím lze upravit styl předlohy nadpisů.</a:t>
            </a:r>
            <a:endParaRPr lang="cs-CZ"/>
          </a:p>
        </p:txBody>
      </p:sp>
      <p:sp>
        <p:nvSpPr>
          <p:cNvPr id="7"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9"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10"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a:xfrm>
            <a:off x="8604448" y="6381329"/>
            <a:ext cx="539552" cy="476672"/>
          </a:xfrm>
          <a:prstGeom prst="rect">
            <a:avLst/>
          </a:prstGeom>
        </p:spPr>
        <p:txBody>
          <a:bodyPr anchor="ctr" anchorCtr="0"/>
          <a:lstStyle>
            <a:lvl1pPr algn="ctr">
              <a:defRPr>
                <a:solidFill>
                  <a:schemeClr val="bg1"/>
                </a:solidFill>
              </a:defRPr>
            </a:lvl1pPr>
          </a:lstStyle>
          <a:p>
            <a:fld id="{3AEDDAAB-A658-44E2-8C71-DECE112013F5}" type="slidenum">
              <a:rPr lang="cs-CZ" smtClean="0"/>
              <a:pPr/>
              <a:t>‹#›</a:t>
            </a:fld>
            <a:endParaRPr lang="cs-CZ" dirty="0"/>
          </a:p>
        </p:txBody>
      </p:sp>
      <p:sp>
        <p:nvSpPr>
          <p:cNvPr id="8" name="Zástupný symbol pro text 7"/>
          <p:cNvSpPr>
            <a:spLocks noGrp="1"/>
          </p:cNvSpPr>
          <p:nvPr>
            <p:ph type="body" sz="quarter" idx="13"/>
          </p:nvPr>
        </p:nvSpPr>
        <p:spPr>
          <a:xfrm>
            <a:off x="4283968" y="260649"/>
            <a:ext cx="4392488" cy="360039"/>
          </a:xfrm>
        </p:spPr>
        <p:txBody>
          <a:bodyPr anchor="ctr" anchorCtr="0">
            <a:normAutofit/>
          </a:bodyPr>
          <a:lstStyle>
            <a:lvl1pPr>
              <a:buNone/>
              <a:defRPr sz="1600" b="1">
                <a:solidFill>
                  <a:schemeClr val="bg1"/>
                </a:solidFill>
              </a:defRPr>
            </a:lvl1pPr>
          </a:lstStyle>
          <a:p>
            <a:pPr lvl="0"/>
            <a:r>
              <a:rPr lang="cs-CZ" dirty="0" smtClean="0"/>
              <a:t>Klepnutím lze upravit styly předlohy textu.</a:t>
            </a:r>
            <a:endParaRPr lang="cs-CZ" dirty="0"/>
          </a:p>
        </p:txBody>
      </p:sp>
      <p:sp>
        <p:nvSpPr>
          <p:cNvPr id="9" name="Zástupný symbol pro text 11"/>
          <p:cNvSpPr>
            <a:spLocks noGrp="1"/>
          </p:cNvSpPr>
          <p:nvPr>
            <p:ph type="body" sz="quarter" idx="14" hasCustomPrompt="1"/>
          </p:nvPr>
        </p:nvSpPr>
        <p:spPr>
          <a:xfrm>
            <a:off x="4283199" y="620689"/>
            <a:ext cx="4393257" cy="216023"/>
          </a:xfrm>
        </p:spPr>
        <p:txBody>
          <a:bodyPr anchor="ctr" anchorCtr="0">
            <a:noAutofit/>
          </a:bodyPr>
          <a:lstStyle>
            <a:lvl1pPr>
              <a:buNone/>
              <a:defRPr sz="1200" b="1">
                <a:solidFill>
                  <a:schemeClr val="bg1"/>
                </a:solidFill>
              </a:defRPr>
            </a:lvl1pPr>
          </a:lstStyle>
          <a:p>
            <a:pPr lvl="0"/>
            <a:r>
              <a:rPr lang="cs-CZ" dirty="0" smtClean="0"/>
              <a:t>Jméno Příjmení</a:t>
            </a:r>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8" name="Obdélník 7"/>
          <p:cNvSpPr/>
          <p:nvPr/>
        </p:nvSpPr>
        <p:spPr>
          <a:xfrm>
            <a:off x="811882" y="4941168"/>
            <a:ext cx="8316416"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1205880"/>
            <a:ext cx="8229600" cy="566936"/>
          </a:xfrm>
          <a:prstGeom prst="rect">
            <a:avLst/>
          </a:prstGeom>
        </p:spPr>
        <p:txBody>
          <a:bodyPr vert="horz" lIns="91440" tIns="45720" rIns="91440" bIns="45720" rtlCol="0" anchor="ctr">
            <a:normAutofit/>
          </a:bodyPr>
          <a:lstStyle/>
          <a:p>
            <a:r>
              <a:rPr lang="cs-CZ" dirty="0" smtClean="0"/>
              <a:t>Klepnutím lze upravit styl předlohy nadpisů.</a:t>
            </a:r>
            <a:endParaRPr lang="cs-CZ" dirty="0"/>
          </a:p>
        </p:txBody>
      </p:sp>
      <p:sp>
        <p:nvSpPr>
          <p:cNvPr id="3" name="Zástupný symbol pro text 2"/>
          <p:cNvSpPr>
            <a:spLocks noGrp="1"/>
          </p:cNvSpPr>
          <p:nvPr>
            <p:ph type="body" idx="1"/>
          </p:nvPr>
        </p:nvSpPr>
        <p:spPr>
          <a:xfrm>
            <a:off x="457200" y="1855365"/>
            <a:ext cx="8229600" cy="4525963"/>
          </a:xfrm>
          <a:prstGeom prst="rect">
            <a:avLst/>
          </a:prstGeom>
        </p:spPr>
        <p:txBody>
          <a:bodyPr vert="horz" lIns="91440" tIns="45720" rIns="91440" bIns="45720" rtlCol="0">
            <a:normAutofit/>
          </a:body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cSld>
  <p:clrMap bg1="lt1" tx1="dk1" bg2="lt2" tx2="dk2" accent1="accent1" accent2="accent2" accent3="accent3" accent4="accent4" accent5="accent5" accent6="accent6" hlink="hlink" folHlink="folHlink"/>
  <p:sldLayoutIdLst>
    <p:sldLayoutId id="2147483653" r:id="rId1"/>
    <p:sldLayoutId id="2147483652"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defTabSz="914400" rtl="0" eaLnBrk="1" latinLnBrk="0" hangingPunct="1">
        <a:spcBef>
          <a:spcPct val="0"/>
        </a:spcBef>
        <a:buNone/>
        <a:defRPr sz="28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ctrTitle"/>
          </p:nvPr>
        </p:nvSpPr>
        <p:spPr>
          <a:xfrm>
            <a:off x="1043608" y="4869161"/>
            <a:ext cx="7916416" cy="792088"/>
          </a:xfrm>
        </p:spPr>
        <p:txBody>
          <a:bodyPr>
            <a:noAutofit/>
          </a:bodyPr>
          <a:lstStyle/>
          <a:p>
            <a:r>
              <a:rPr lang="en-US" sz="2500" dirty="0"/>
              <a:t>Evaluation of policy tools supporting small scale forest owners associations in the Czech Republic and Slovakia</a:t>
            </a:r>
            <a:endParaRPr lang="cs-CZ" sz="2500" dirty="0"/>
          </a:p>
        </p:txBody>
      </p:sp>
      <p:sp>
        <p:nvSpPr>
          <p:cNvPr id="5" name="Podnadpis 4"/>
          <p:cNvSpPr>
            <a:spLocks noGrp="1"/>
          </p:cNvSpPr>
          <p:nvPr>
            <p:ph type="subTitle" idx="1"/>
          </p:nvPr>
        </p:nvSpPr>
        <p:spPr>
          <a:xfrm>
            <a:off x="1043608" y="5661248"/>
            <a:ext cx="6768752" cy="432048"/>
          </a:xfrm>
        </p:spPr>
        <p:txBody>
          <a:bodyPr/>
          <a:lstStyle/>
          <a:p>
            <a:r>
              <a:rPr lang="cs-CZ" dirty="0" smtClean="0"/>
              <a:t>Michal </a:t>
            </a:r>
            <a:r>
              <a:rPr lang="cs-CZ" dirty="0" err="1" smtClean="0"/>
              <a:t>Hrib</a:t>
            </a:r>
            <a:r>
              <a:rPr lang="cs-CZ" dirty="0" smtClean="0"/>
              <a:t>, Vilém J</a:t>
            </a:r>
            <a:r>
              <a:rPr lang="en-US" dirty="0" smtClean="0"/>
              <a:t>a</a:t>
            </a:r>
            <a:r>
              <a:rPr lang="cs-CZ" dirty="0" err="1" smtClean="0"/>
              <a:t>rský</a:t>
            </a:r>
            <a:r>
              <a:rPr lang="cs-CZ" dirty="0" smtClean="0"/>
              <a:t>, Zuzana Dobšinská</a:t>
            </a: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268760"/>
            <a:ext cx="8229600" cy="1008112"/>
          </a:xfrm>
        </p:spPr>
        <p:txBody>
          <a:bodyPr>
            <a:normAutofit fontScale="90000"/>
          </a:bodyPr>
          <a:lstStyle/>
          <a:p>
            <a:r>
              <a:rPr lang="en-US" sz="1300" dirty="0" smtClean="0"/>
              <a:t/>
            </a:r>
            <a:br>
              <a:rPr lang="en-US" sz="1300" dirty="0" smtClean="0"/>
            </a:br>
            <a:r>
              <a:rPr lang="en-US" sz="1300" dirty="0"/>
              <a:t/>
            </a:r>
            <a:br>
              <a:rPr lang="en-US" sz="1300" dirty="0"/>
            </a:br>
            <a:r>
              <a:rPr lang="en-US" dirty="0"/>
              <a:t>Theoretical background</a:t>
            </a:r>
            <a:r>
              <a:rPr lang="en-US" dirty="0" smtClean="0"/>
              <a:t/>
            </a:r>
            <a:br>
              <a:rPr lang="en-US" dirty="0" smtClean="0"/>
            </a:br>
            <a:r>
              <a:rPr lang="en-US" sz="1300" dirty="0"/>
              <a:t/>
            </a:r>
            <a:br>
              <a:rPr lang="en-US" sz="1300" dirty="0"/>
            </a:br>
            <a:r>
              <a:rPr lang="en-US" sz="1300" dirty="0" smtClean="0"/>
              <a:t>Source: TBFRA2000 – Temperate and Boreal Forest Resources Assessment: Forest resources of Europe, CIS, North America, Australia, Japan and New Zealand, Main Report, ISSN 1020-2269. ISBN 92-1-116735-3. United Nations, New York and Geneva, 2000 </a:t>
            </a:r>
            <a:br>
              <a:rPr lang="en-US" sz="1300" dirty="0" smtClean="0"/>
            </a:br>
            <a:r>
              <a:rPr lang="en-US" dirty="0" smtClean="0"/>
              <a:t> </a:t>
            </a:r>
            <a:endParaRPr lang="cs-CZ" dirty="0"/>
          </a:p>
        </p:txBody>
      </p:sp>
      <p:graphicFrame>
        <p:nvGraphicFramePr>
          <p:cNvPr id="7" name="Zástupný symbol pro obsah 6"/>
          <p:cNvGraphicFramePr>
            <a:graphicFrameLocks noGrp="1"/>
          </p:cNvGraphicFramePr>
          <p:nvPr>
            <p:ph sz="half" idx="1"/>
            <p:extLst>
              <p:ext uri="{D42A27DB-BD31-4B8C-83A1-F6EECF244321}">
                <p14:modId xmlns:p14="http://schemas.microsoft.com/office/powerpoint/2010/main" val="1850180440"/>
              </p:ext>
            </p:extLst>
          </p:nvPr>
        </p:nvGraphicFramePr>
        <p:xfrm>
          <a:off x="323528" y="2420888"/>
          <a:ext cx="4038600" cy="2610866"/>
        </p:xfrm>
        <a:graphic>
          <a:graphicData uri="http://schemas.openxmlformats.org/drawingml/2006/table">
            <a:tbl>
              <a:tblPr firstRow="1" firstCol="1" bandRow="1">
                <a:tableStyleId>{5C22544A-7EE6-4342-B048-85BDC9FD1C3A}</a:tableStyleId>
              </a:tblPr>
              <a:tblGrid>
                <a:gridCol w="1839429"/>
                <a:gridCol w="961895"/>
                <a:gridCol w="1237276"/>
              </a:tblGrid>
              <a:tr h="294386">
                <a:tc gridSpan="3">
                  <a:txBody>
                    <a:bodyPr/>
                    <a:lstStyle/>
                    <a:p>
                      <a:pPr algn="ctr">
                        <a:lnSpc>
                          <a:spcPct val="115000"/>
                        </a:lnSpc>
                        <a:spcAft>
                          <a:spcPts val="0"/>
                        </a:spcAft>
                      </a:pPr>
                      <a:r>
                        <a:rPr lang="cs-CZ" sz="1200" dirty="0">
                          <a:effectLst/>
                        </a:rPr>
                        <a:t> </a:t>
                      </a:r>
                    </a:p>
                    <a:p>
                      <a:pPr algn="ctr">
                        <a:lnSpc>
                          <a:spcPct val="115000"/>
                        </a:lnSpc>
                        <a:spcAft>
                          <a:spcPts val="0"/>
                        </a:spcAft>
                      </a:pPr>
                      <a:r>
                        <a:rPr lang="cs-CZ" sz="1200" dirty="0" err="1">
                          <a:effectLst/>
                        </a:rPr>
                        <a:t>Number</a:t>
                      </a:r>
                      <a:r>
                        <a:rPr lang="cs-CZ" sz="1200" dirty="0">
                          <a:effectLst/>
                        </a:rPr>
                        <a:t> </a:t>
                      </a:r>
                      <a:r>
                        <a:rPr lang="cs-CZ" sz="1200" dirty="0" err="1" smtClean="0">
                          <a:effectLst/>
                        </a:rPr>
                        <a:t>of</a:t>
                      </a:r>
                      <a:r>
                        <a:rPr lang="en-US" sz="1200" dirty="0" smtClean="0">
                          <a:effectLst/>
                        </a:rPr>
                        <a:t> forest estates in </a:t>
                      </a:r>
                      <a:r>
                        <a:rPr lang="cs-CZ" sz="1200" dirty="0" smtClean="0">
                          <a:effectLst/>
                        </a:rPr>
                        <a:t> </a:t>
                      </a:r>
                      <a:r>
                        <a:rPr lang="cs-CZ" sz="1200" dirty="0" smtClean="0">
                          <a:solidFill>
                            <a:srgbClr val="FFC000"/>
                          </a:solidFill>
                          <a:effectLst/>
                        </a:rPr>
                        <a:t>public</a:t>
                      </a:r>
                      <a:r>
                        <a:rPr lang="en-US" sz="1200" dirty="0" smtClean="0">
                          <a:solidFill>
                            <a:srgbClr val="FFC000"/>
                          </a:solidFill>
                          <a:effectLst/>
                        </a:rPr>
                        <a:t> </a:t>
                      </a:r>
                      <a:r>
                        <a:rPr lang="cs-CZ" sz="1200" dirty="0" err="1" smtClean="0">
                          <a:solidFill>
                            <a:srgbClr val="FFC000"/>
                          </a:solidFill>
                          <a:effectLst/>
                        </a:rPr>
                        <a:t>owne</a:t>
                      </a:r>
                      <a:r>
                        <a:rPr lang="en-US" sz="1200" dirty="0" err="1" smtClean="0">
                          <a:solidFill>
                            <a:srgbClr val="FFC000"/>
                          </a:solidFill>
                          <a:effectLst/>
                        </a:rPr>
                        <a:t>rship</a:t>
                      </a:r>
                      <a:r>
                        <a:rPr lang="cs-CZ" sz="1200" dirty="0" smtClean="0">
                          <a:solidFill>
                            <a:srgbClr val="FFC000"/>
                          </a:solidFill>
                          <a:effectLst/>
                        </a:rPr>
                        <a:t> </a:t>
                      </a:r>
                      <a:r>
                        <a:rPr lang="cs-CZ" sz="1200" dirty="0" err="1">
                          <a:effectLst/>
                        </a:rPr>
                        <a:t>based</a:t>
                      </a:r>
                      <a:r>
                        <a:rPr lang="cs-CZ" sz="1200" dirty="0">
                          <a:effectLst/>
                        </a:rPr>
                        <a:t> on </a:t>
                      </a:r>
                      <a:r>
                        <a:rPr lang="cs-CZ" sz="1200" dirty="0" err="1">
                          <a:effectLst/>
                        </a:rPr>
                        <a:t>size</a:t>
                      </a:r>
                      <a:r>
                        <a:rPr lang="cs-CZ" sz="1200" dirty="0">
                          <a:effectLst/>
                        </a:rPr>
                        <a:t> </a:t>
                      </a:r>
                      <a:r>
                        <a:rPr lang="cs-CZ" sz="1200" dirty="0" err="1">
                          <a:effectLst/>
                        </a:rPr>
                        <a:t>categories</a:t>
                      </a:r>
                      <a:endParaRPr lang="cs-CZ" sz="1200" dirty="0">
                        <a:effectLst/>
                        <a:latin typeface="Calibri"/>
                        <a:ea typeface="Calibri"/>
                        <a:cs typeface="Times New Roman"/>
                      </a:endParaRPr>
                    </a:p>
                  </a:txBody>
                  <a:tcPr marL="52361" marR="52361" marT="0" marB="0">
                    <a:solidFill>
                      <a:schemeClr val="tx2">
                        <a:lumMod val="75000"/>
                      </a:schemeClr>
                    </a:solidFill>
                  </a:tcPr>
                </a:tc>
                <a:tc hMerge="1">
                  <a:txBody>
                    <a:bodyPr/>
                    <a:lstStyle/>
                    <a:p>
                      <a:endParaRPr lang="cs-CZ"/>
                    </a:p>
                  </a:txBody>
                  <a:tcPr/>
                </a:tc>
                <a:tc hMerge="1">
                  <a:txBody>
                    <a:bodyPr/>
                    <a:lstStyle/>
                    <a:p>
                      <a:endParaRPr lang="cs-CZ"/>
                    </a:p>
                  </a:txBody>
                  <a:tcPr/>
                </a:tc>
              </a:tr>
              <a:tr h="147193">
                <a:tc>
                  <a:txBody>
                    <a:bodyPr/>
                    <a:lstStyle/>
                    <a:p>
                      <a:pPr>
                        <a:lnSpc>
                          <a:spcPct val="115000"/>
                        </a:lnSpc>
                        <a:spcAft>
                          <a:spcPts val="0"/>
                        </a:spcAft>
                      </a:pPr>
                      <a:r>
                        <a:rPr lang="cs-CZ" sz="1200" dirty="0" err="1">
                          <a:effectLst/>
                        </a:rPr>
                        <a:t>Size</a:t>
                      </a:r>
                      <a:r>
                        <a:rPr lang="cs-CZ" sz="1200" dirty="0">
                          <a:effectLst/>
                        </a:rPr>
                        <a:t> </a:t>
                      </a:r>
                      <a:r>
                        <a:rPr lang="cs-CZ" sz="1200" dirty="0" err="1">
                          <a:effectLst/>
                        </a:rPr>
                        <a:t>category</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Czech Republic</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Slovak Republic</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up to 10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2 522</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78</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11 – 20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511</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100</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21 – 50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651</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116</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51 – 100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388</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58</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101 – 500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327</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104</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501 – 10 000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65</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104</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10, 001 – 100, 000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102</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9</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over 100, 000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0</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4</a:t>
                      </a:r>
                      <a:endParaRPr lang="cs-CZ" sz="1200" dirty="0">
                        <a:effectLst/>
                        <a:latin typeface="Calibri"/>
                        <a:ea typeface="Calibri"/>
                        <a:cs typeface="Times New Roman"/>
                      </a:endParaRPr>
                    </a:p>
                  </a:txBody>
                  <a:tcPr marL="52361" marR="52361" marT="0" marB="0"/>
                </a:tc>
              </a:tr>
            </a:tbl>
          </a:graphicData>
        </a:graphic>
      </p:graphicFrame>
      <p:graphicFrame>
        <p:nvGraphicFramePr>
          <p:cNvPr id="8" name="Zástupný symbol pro obsah 7"/>
          <p:cNvGraphicFramePr>
            <a:graphicFrameLocks noGrp="1"/>
          </p:cNvGraphicFramePr>
          <p:nvPr>
            <p:ph sz="half" idx="2"/>
            <p:extLst>
              <p:ext uri="{D42A27DB-BD31-4B8C-83A1-F6EECF244321}">
                <p14:modId xmlns:p14="http://schemas.microsoft.com/office/powerpoint/2010/main" val="2615185715"/>
              </p:ext>
            </p:extLst>
          </p:nvPr>
        </p:nvGraphicFramePr>
        <p:xfrm>
          <a:off x="4572000" y="2420888"/>
          <a:ext cx="4038600" cy="2808859"/>
        </p:xfrm>
        <a:graphic>
          <a:graphicData uri="http://schemas.openxmlformats.org/drawingml/2006/table">
            <a:tbl>
              <a:tblPr firstRow="1" firstCol="1" bandRow="1">
                <a:tableStyleId>{5C22544A-7EE6-4342-B048-85BDC9FD1C3A}</a:tableStyleId>
              </a:tblPr>
              <a:tblGrid>
                <a:gridCol w="1839429"/>
                <a:gridCol w="961895"/>
                <a:gridCol w="1237276"/>
              </a:tblGrid>
              <a:tr h="294386">
                <a:tc gridSpan="3">
                  <a:txBody>
                    <a:bodyPr/>
                    <a:lstStyle/>
                    <a:p>
                      <a:pPr algn="ctr">
                        <a:lnSpc>
                          <a:spcPct val="115000"/>
                        </a:lnSpc>
                        <a:spcAft>
                          <a:spcPts val="0"/>
                        </a:spcAft>
                      </a:pPr>
                      <a:r>
                        <a:rPr lang="cs-CZ" sz="1200" dirty="0">
                          <a:effectLst/>
                        </a:rPr>
                        <a:t> </a:t>
                      </a:r>
                    </a:p>
                    <a:p>
                      <a:pPr algn="ctr">
                        <a:lnSpc>
                          <a:spcPct val="115000"/>
                        </a:lnSpc>
                        <a:spcAft>
                          <a:spcPts val="0"/>
                        </a:spcAft>
                      </a:pPr>
                      <a:r>
                        <a:rPr lang="cs-CZ" sz="1200" dirty="0" err="1">
                          <a:effectLst/>
                        </a:rPr>
                        <a:t>Number</a:t>
                      </a:r>
                      <a:r>
                        <a:rPr lang="cs-CZ" sz="1200" dirty="0">
                          <a:effectLst/>
                        </a:rPr>
                        <a:t> </a:t>
                      </a:r>
                      <a:r>
                        <a:rPr lang="cs-CZ" sz="1200" dirty="0" err="1">
                          <a:effectLst/>
                        </a:rPr>
                        <a:t>of</a:t>
                      </a:r>
                      <a:r>
                        <a:rPr lang="cs-CZ" sz="1200" dirty="0">
                          <a:effectLst/>
                        </a:rPr>
                        <a:t> </a:t>
                      </a:r>
                      <a:r>
                        <a:rPr lang="cs-CZ" sz="1200" dirty="0" err="1" smtClean="0">
                          <a:effectLst/>
                        </a:rPr>
                        <a:t>forest</a:t>
                      </a:r>
                      <a:r>
                        <a:rPr lang="en-US" sz="1200" baseline="0" dirty="0" smtClean="0">
                          <a:effectLst/>
                        </a:rPr>
                        <a:t> estates</a:t>
                      </a:r>
                      <a:r>
                        <a:rPr lang="cs-CZ" sz="1200" dirty="0" smtClean="0">
                          <a:effectLst/>
                        </a:rPr>
                        <a:t> </a:t>
                      </a:r>
                      <a:r>
                        <a:rPr lang="cs-CZ" sz="1200" dirty="0">
                          <a:effectLst/>
                        </a:rPr>
                        <a:t>in </a:t>
                      </a:r>
                      <a:r>
                        <a:rPr lang="cs-CZ" sz="1200" dirty="0" err="1">
                          <a:solidFill>
                            <a:srgbClr val="FFC000"/>
                          </a:solidFill>
                          <a:effectLst/>
                        </a:rPr>
                        <a:t>private</a:t>
                      </a:r>
                      <a:r>
                        <a:rPr lang="cs-CZ" sz="1200" dirty="0">
                          <a:solidFill>
                            <a:srgbClr val="FFC000"/>
                          </a:solidFill>
                          <a:effectLst/>
                        </a:rPr>
                        <a:t> </a:t>
                      </a:r>
                      <a:r>
                        <a:rPr lang="cs-CZ" sz="1200" dirty="0" err="1">
                          <a:solidFill>
                            <a:srgbClr val="FFC000"/>
                          </a:solidFill>
                          <a:effectLst/>
                        </a:rPr>
                        <a:t>ownership</a:t>
                      </a:r>
                      <a:r>
                        <a:rPr lang="cs-CZ" sz="1200" dirty="0">
                          <a:solidFill>
                            <a:srgbClr val="FFC000"/>
                          </a:solidFill>
                          <a:effectLst/>
                        </a:rPr>
                        <a:t> </a:t>
                      </a:r>
                      <a:r>
                        <a:rPr lang="cs-CZ" sz="1200" dirty="0" err="1">
                          <a:effectLst/>
                        </a:rPr>
                        <a:t>based</a:t>
                      </a:r>
                      <a:r>
                        <a:rPr lang="cs-CZ" sz="1200" dirty="0">
                          <a:effectLst/>
                        </a:rPr>
                        <a:t> on </a:t>
                      </a:r>
                      <a:r>
                        <a:rPr lang="cs-CZ" sz="1200" dirty="0" err="1">
                          <a:effectLst/>
                        </a:rPr>
                        <a:t>size</a:t>
                      </a:r>
                      <a:r>
                        <a:rPr lang="cs-CZ" sz="1200" dirty="0">
                          <a:effectLst/>
                        </a:rPr>
                        <a:t> </a:t>
                      </a:r>
                      <a:r>
                        <a:rPr lang="cs-CZ" sz="1200" dirty="0" err="1">
                          <a:effectLst/>
                        </a:rPr>
                        <a:t>categories</a:t>
                      </a:r>
                      <a:r>
                        <a:rPr lang="cs-CZ" sz="1200" dirty="0">
                          <a:effectLst/>
                        </a:rPr>
                        <a:t> </a:t>
                      </a:r>
                      <a:endParaRPr lang="cs-CZ" sz="1200" dirty="0">
                        <a:effectLst/>
                        <a:latin typeface="Calibri"/>
                        <a:ea typeface="Calibri"/>
                        <a:cs typeface="Times New Roman"/>
                      </a:endParaRPr>
                    </a:p>
                  </a:txBody>
                  <a:tcPr marL="52361" marR="52361" marT="0" marB="0">
                    <a:solidFill>
                      <a:schemeClr val="tx2">
                        <a:lumMod val="75000"/>
                      </a:schemeClr>
                    </a:solidFill>
                  </a:tcPr>
                </a:tc>
                <a:tc hMerge="1">
                  <a:txBody>
                    <a:bodyPr/>
                    <a:lstStyle/>
                    <a:p>
                      <a:endParaRPr lang="cs-CZ"/>
                    </a:p>
                  </a:txBody>
                  <a:tcPr/>
                </a:tc>
                <a:tc hMerge="1">
                  <a:txBody>
                    <a:bodyPr/>
                    <a:lstStyle/>
                    <a:p>
                      <a:endParaRPr lang="cs-CZ"/>
                    </a:p>
                  </a:txBody>
                  <a:tcPr/>
                </a:tc>
              </a:tr>
              <a:tr h="147193">
                <a:tc>
                  <a:txBody>
                    <a:bodyPr/>
                    <a:lstStyle/>
                    <a:p>
                      <a:pPr>
                        <a:lnSpc>
                          <a:spcPct val="115000"/>
                        </a:lnSpc>
                        <a:spcAft>
                          <a:spcPts val="0"/>
                        </a:spcAft>
                      </a:pPr>
                      <a:r>
                        <a:rPr lang="cs-CZ" sz="1200" dirty="0" err="1">
                          <a:effectLst/>
                        </a:rPr>
                        <a:t>Size</a:t>
                      </a:r>
                      <a:r>
                        <a:rPr lang="cs-CZ" sz="1200" dirty="0">
                          <a:effectLst/>
                        </a:rPr>
                        <a:t> </a:t>
                      </a:r>
                      <a:r>
                        <a:rPr lang="cs-CZ" sz="1200" dirty="0" err="1">
                          <a:effectLst/>
                        </a:rPr>
                        <a:t>category</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Czech Republic</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Slovak Repubic</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dirty="0">
                          <a:effectLst/>
                        </a:rPr>
                        <a:t>up to 3 ha</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119 443</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10 000</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3 – 5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10 954</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14 620</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6 – 10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4 530</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489</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11 – 20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1 124</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474</a:t>
                      </a:r>
                      <a:endParaRPr lang="cs-CZ" sz="120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21 – 50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660</a:t>
                      </a:r>
                      <a:endParaRPr lang="cs-CZ" sz="1200" dirty="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892</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51 – 100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132</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785</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101 – 500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389</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1 222</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501 – 10, 000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27</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100</a:t>
                      </a:r>
                      <a:endParaRPr lang="cs-CZ" sz="1200" dirty="0">
                        <a:effectLst/>
                        <a:latin typeface="Calibri"/>
                        <a:ea typeface="Calibri"/>
                        <a:cs typeface="Times New Roman"/>
                      </a:endParaRPr>
                    </a:p>
                  </a:txBody>
                  <a:tcPr marL="52361" marR="52361" marT="0" marB="0"/>
                </a:tc>
              </a:tr>
              <a:tr h="147193">
                <a:tc>
                  <a:txBody>
                    <a:bodyPr/>
                    <a:lstStyle/>
                    <a:p>
                      <a:pPr>
                        <a:lnSpc>
                          <a:spcPct val="115000"/>
                        </a:lnSpc>
                        <a:spcAft>
                          <a:spcPts val="0"/>
                        </a:spcAft>
                      </a:pPr>
                      <a:r>
                        <a:rPr lang="cs-CZ" sz="1200">
                          <a:effectLst/>
                        </a:rPr>
                        <a:t>over 10, 000 ha</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a:effectLst/>
                        </a:rPr>
                        <a:t>1</a:t>
                      </a:r>
                      <a:endParaRPr lang="cs-CZ" sz="1200">
                        <a:effectLst/>
                        <a:latin typeface="Calibri"/>
                        <a:ea typeface="Calibri"/>
                        <a:cs typeface="Times New Roman"/>
                      </a:endParaRPr>
                    </a:p>
                  </a:txBody>
                  <a:tcPr marL="52361" marR="52361" marT="0" marB="0"/>
                </a:tc>
                <a:tc>
                  <a:txBody>
                    <a:bodyPr/>
                    <a:lstStyle/>
                    <a:p>
                      <a:pPr algn="ctr">
                        <a:lnSpc>
                          <a:spcPct val="115000"/>
                        </a:lnSpc>
                        <a:spcAft>
                          <a:spcPts val="0"/>
                        </a:spcAft>
                      </a:pPr>
                      <a:r>
                        <a:rPr lang="cs-CZ" sz="1200" dirty="0">
                          <a:effectLst/>
                        </a:rPr>
                        <a:t>77</a:t>
                      </a:r>
                      <a:endParaRPr lang="cs-CZ" sz="1200" dirty="0">
                        <a:effectLst/>
                        <a:latin typeface="Calibri"/>
                        <a:ea typeface="Calibri"/>
                        <a:cs typeface="Times New Roman"/>
                      </a:endParaRPr>
                    </a:p>
                  </a:txBody>
                  <a:tcPr marL="52361" marR="52361" marT="0" marB="0"/>
                </a:tc>
              </a:tr>
            </a:tbl>
          </a:graphicData>
        </a:graphic>
      </p:graphicFrame>
      <p:sp>
        <p:nvSpPr>
          <p:cNvPr id="5" name="Zástupný symbol pro text 4"/>
          <p:cNvSpPr>
            <a:spLocks noGrp="1"/>
          </p:cNvSpPr>
          <p:nvPr>
            <p:ph type="body" sz="quarter" idx="13"/>
          </p:nvPr>
        </p:nvSpPr>
        <p:spPr/>
        <p:txBody>
          <a:bodyPr/>
          <a:lstStyle/>
          <a:p>
            <a:endParaRPr lang="cs-CZ"/>
          </a:p>
        </p:txBody>
      </p:sp>
      <p:sp>
        <p:nvSpPr>
          <p:cNvPr id="6" name="Zástupný symbol pro text 5"/>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5962087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Theoretical background</a:t>
            </a:r>
            <a:endParaRPr lang="cs-CZ" dirty="0"/>
          </a:p>
        </p:txBody>
      </p:sp>
      <p:sp>
        <p:nvSpPr>
          <p:cNvPr id="3" name="Zástupný symbol pro obsah 2"/>
          <p:cNvSpPr>
            <a:spLocks noGrp="1"/>
          </p:cNvSpPr>
          <p:nvPr>
            <p:ph idx="1"/>
          </p:nvPr>
        </p:nvSpPr>
        <p:spPr/>
        <p:txBody>
          <a:bodyPr/>
          <a:lstStyle/>
          <a:p>
            <a:pPr marL="0" indent="0">
              <a:buNone/>
            </a:pPr>
            <a:r>
              <a:rPr lang="en-US" dirty="0" smtClean="0"/>
              <a:t>	Main objective for forming small scale forest associations consists in overcoming structural disadvantages of small scale private ownership and thus improving the economy of wood production and supporting social forest functions. </a:t>
            </a:r>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0972062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Methodology</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en-US" dirty="0" smtClean="0"/>
              <a:t>	Forest legislation and forest policy documents were </a:t>
            </a:r>
            <a:r>
              <a:rPr lang="en-US" dirty="0" err="1" smtClean="0"/>
              <a:t>analysed</a:t>
            </a:r>
            <a:r>
              <a:rPr lang="en-US" dirty="0"/>
              <a:t> </a:t>
            </a:r>
            <a:r>
              <a:rPr lang="en-US" dirty="0" smtClean="0"/>
              <a:t>and FAOs representatives were interviewed. The results of the analysis and interviews were subsequently confronted with the questionnaire survey carried out among small scale forest owners, which revealed their attitudes towards association forming. The research combined the following empirical methods: </a:t>
            </a:r>
          </a:p>
          <a:p>
            <a:pPr marL="0" indent="0">
              <a:buNone/>
            </a:pPr>
            <a:r>
              <a:rPr lang="en-US" dirty="0" smtClean="0"/>
              <a:t>	- identifying relevant political science theories, </a:t>
            </a:r>
          </a:p>
          <a:p>
            <a:pPr marL="0" indent="0">
              <a:buNone/>
            </a:pPr>
            <a:r>
              <a:rPr lang="en-US" dirty="0" smtClean="0"/>
              <a:t>	- verifying their formal elements with a document analysis and </a:t>
            </a:r>
          </a:p>
          <a:p>
            <a:pPr marL="0" indent="0">
              <a:buNone/>
            </a:pPr>
            <a:r>
              <a:rPr lang="en-US" dirty="0" smtClean="0"/>
              <a:t>	- verifying their informal elements using expert interviews. </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4035295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Methodology</a:t>
            </a:r>
            <a:endParaRPr lang="cs-CZ" dirty="0"/>
          </a:p>
        </p:txBody>
      </p:sp>
      <p:sp>
        <p:nvSpPr>
          <p:cNvPr id="3" name="Zástupný symbol pro obsah 2"/>
          <p:cNvSpPr>
            <a:spLocks noGrp="1"/>
          </p:cNvSpPr>
          <p:nvPr>
            <p:ph idx="1"/>
          </p:nvPr>
        </p:nvSpPr>
        <p:spPr/>
        <p:txBody>
          <a:bodyPr/>
          <a:lstStyle/>
          <a:p>
            <a:pPr marL="0" indent="0">
              <a:buNone/>
            </a:pPr>
            <a:r>
              <a:rPr lang="en-US" dirty="0" smtClean="0"/>
              <a:t>	The following table presents the </a:t>
            </a:r>
            <a:r>
              <a:rPr lang="en-US" dirty="0" err="1" smtClean="0"/>
              <a:t>analysed</a:t>
            </a:r>
            <a:r>
              <a:rPr lang="en-US" dirty="0" smtClean="0"/>
              <a:t> legislation and policy documents regarding small scale FOAs in Slovakia. It has to be noted that the issue of FOAs formation is not only on the forest policy agenda but it is also one of the rural development policy objectives. </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401061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268760"/>
            <a:ext cx="8229600" cy="720080"/>
          </a:xfrm>
        </p:spPr>
        <p:txBody>
          <a:bodyPr>
            <a:normAutofit fontScale="90000"/>
          </a:bodyPr>
          <a:lstStyle/>
          <a:p>
            <a:r>
              <a:rPr lang="en-US" dirty="0" smtClean="0"/>
              <a:t>Methodology</a:t>
            </a:r>
            <a:r>
              <a:rPr lang="cs-CZ" dirty="0" smtClean="0"/>
              <a:t/>
            </a:r>
            <a:br>
              <a:rPr lang="cs-CZ" dirty="0" smtClean="0"/>
            </a:br>
            <a:r>
              <a:rPr lang="cs-CZ" sz="1400" dirty="0" err="1" smtClean="0"/>
              <a:t>FOAs</a:t>
            </a:r>
            <a:r>
              <a:rPr lang="cs-CZ" sz="1400" dirty="0" smtClean="0"/>
              <a:t> </a:t>
            </a:r>
            <a:r>
              <a:rPr lang="cs-CZ" sz="1400" dirty="0" err="1" smtClean="0"/>
              <a:t>Legislation</a:t>
            </a:r>
            <a:r>
              <a:rPr lang="cs-CZ" sz="1400" dirty="0" smtClean="0"/>
              <a:t> </a:t>
            </a:r>
            <a:r>
              <a:rPr lang="cs-CZ" sz="1400" dirty="0" err="1" smtClean="0"/>
              <a:t>Analysis</a:t>
            </a:r>
            <a:r>
              <a:rPr lang="cs-CZ" sz="1400" dirty="0" smtClean="0"/>
              <a:t> in Slovakia</a:t>
            </a:r>
            <a:endParaRPr lang="cs-CZ" sz="1400" dirty="0"/>
          </a:p>
        </p:txBody>
      </p:sp>
      <p:graphicFrame>
        <p:nvGraphicFramePr>
          <p:cNvPr id="6" name="Zástupný symbol pro obsah 5"/>
          <p:cNvGraphicFramePr>
            <a:graphicFrameLocks noGrp="1"/>
          </p:cNvGraphicFramePr>
          <p:nvPr>
            <p:ph idx="1"/>
            <p:extLst>
              <p:ext uri="{D42A27DB-BD31-4B8C-83A1-F6EECF244321}">
                <p14:modId xmlns:p14="http://schemas.microsoft.com/office/powerpoint/2010/main" val="2916422229"/>
              </p:ext>
            </p:extLst>
          </p:nvPr>
        </p:nvGraphicFramePr>
        <p:xfrm>
          <a:off x="457200" y="2179796"/>
          <a:ext cx="8229600" cy="4048506"/>
        </p:xfrm>
        <a:graphic>
          <a:graphicData uri="http://schemas.openxmlformats.org/drawingml/2006/table">
            <a:tbl>
              <a:tblPr firstRow="1" firstCol="1" bandRow="1">
                <a:tableStyleId>{5C22544A-7EE6-4342-B048-85BDC9FD1C3A}</a:tableStyleId>
              </a:tblPr>
              <a:tblGrid>
                <a:gridCol w="2057400"/>
                <a:gridCol w="2057400"/>
                <a:gridCol w="2057400"/>
                <a:gridCol w="2057400"/>
              </a:tblGrid>
              <a:tr h="0">
                <a:tc>
                  <a:txBody>
                    <a:bodyPr/>
                    <a:lstStyle/>
                    <a:p>
                      <a:pPr>
                        <a:lnSpc>
                          <a:spcPct val="115000"/>
                        </a:lnSpc>
                        <a:spcAft>
                          <a:spcPts val="0"/>
                        </a:spcAft>
                      </a:pPr>
                      <a:r>
                        <a:rPr lang="en-GB" sz="1050" dirty="0">
                          <a:effectLst/>
                        </a:rPr>
                        <a:t>Document </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Year of acceptance</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Association support</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Financial support</a:t>
                      </a:r>
                      <a:endParaRPr lang="cs-CZ" sz="105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Act on forests</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1977</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no</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no</a:t>
                      </a:r>
                      <a:endParaRPr lang="cs-CZ" sz="105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Act on forests</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2005 </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State supports associations of owners, in particular owners with small area</a:t>
                      </a:r>
                      <a:endParaRPr lang="cs-CZ" sz="1050" dirty="0">
                        <a:effectLst/>
                      </a:endParaRPr>
                    </a:p>
                    <a:p>
                      <a:pPr>
                        <a:lnSpc>
                          <a:spcPct val="115000"/>
                        </a:lnSpc>
                        <a:spcAft>
                          <a:spcPts val="0"/>
                        </a:spcAft>
                      </a:pPr>
                      <a:r>
                        <a:rPr lang="en-GB" sz="1050" dirty="0">
                          <a:effectLst/>
                        </a:rPr>
                        <a:t>State supports foundations of economically independent associations, or associations with areas capable of sustainable management in forests </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no</a:t>
                      </a:r>
                      <a:endParaRPr lang="cs-CZ" sz="105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Decree issued by the Ministry of Agriculture 806/2004</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2004</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Forest owners with area up to 50 ha forming associations with legal entity</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Payment per ha differentiated according to the size of associated estates </a:t>
                      </a:r>
                      <a:endParaRPr lang="cs-CZ" sz="105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Act No 274/2006</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2006</a:t>
                      </a:r>
                      <a:endParaRPr lang="cs-CZ" sz="105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Forest owners with area up to 50 ha forming associations with legal entity, advisory services and education, activity of regional associations of forest users and owners</a:t>
                      </a:r>
                      <a:endParaRPr lang="cs-CZ" sz="1050">
                        <a:effectLst/>
                      </a:endParaRPr>
                    </a:p>
                    <a:p>
                      <a:pPr>
                        <a:lnSpc>
                          <a:spcPct val="115000"/>
                        </a:lnSpc>
                        <a:spcAft>
                          <a:spcPts val="0"/>
                        </a:spcAft>
                      </a:pPr>
                      <a:r>
                        <a:rPr lang="en-GB" sz="1050">
                          <a:effectLst/>
                        </a:rPr>
                        <a:t> </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no</a:t>
                      </a:r>
                      <a:endParaRPr lang="cs-CZ" sz="105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543/2007</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2007</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no</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no</a:t>
                      </a:r>
                      <a:endParaRPr lang="cs-CZ" sz="105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1050">
                          <a:effectLst/>
                        </a:rPr>
                        <a:t>320/2011</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2011</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a:effectLst/>
                        </a:rPr>
                        <a:t>no</a:t>
                      </a:r>
                      <a:endParaRPr lang="cs-CZ" sz="1050">
                        <a:effectLst/>
                        <a:latin typeface="Calibri"/>
                        <a:ea typeface="Calibri"/>
                        <a:cs typeface="Times New Roman"/>
                      </a:endParaRPr>
                    </a:p>
                  </a:txBody>
                  <a:tcPr marL="68580" marR="68580" marT="0" marB="0"/>
                </a:tc>
                <a:tc>
                  <a:txBody>
                    <a:bodyPr/>
                    <a:lstStyle/>
                    <a:p>
                      <a:pPr>
                        <a:lnSpc>
                          <a:spcPct val="115000"/>
                        </a:lnSpc>
                        <a:spcAft>
                          <a:spcPts val="0"/>
                        </a:spcAft>
                      </a:pPr>
                      <a:r>
                        <a:rPr lang="en-GB" sz="1050" dirty="0">
                          <a:effectLst/>
                        </a:rPr>
                        <a:t>no</a:t>
                      </a:r>
                      <a:endParaRPr lang="cs-CZ" sz="1050" dirty="0">
                        <a:effectLst/>
                        <a:latin typeface="Calibri"/>
                        <a:ea typeface="Calibri"/>
                        <a:cs typeface="Times New Roman"/>
                      </a:endParaRPr>
                    </a:p>
                  </a:txBody>
                  <a:tcPr marL="68580" marR="68580" marT="0" marB="0"/>
                </a:tc>
              </a:tr>
            </a:tbl>
          </a:graphicData>
        </a:graphic>
      </p:graphicFrame>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772601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Methodology</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lgn="ctr">
              <a:buNone/>
            </a:pPr>
            <a:r>
              <a:rPr lang="en-US" dirty="0" smtClean="0"/>
              <a:t>	</a:t>
            </a:r>
            <a:r>
              <a:rPr lang="cs-CZ" dirty="0" err="1" smtClean="0"/>
              <a:t>Questionnaire</a:t>
            </a:r>
            <a:r>
              <a:rPr lang="cs-CZ" dirty="0" smtClean="0"/>
              <a:t> </a:t>
            </a:r>
            <a:r>
              <a:rPr lang="cs-CZ" dirty="0" err="1" smtClean="0"/>
              <a:t>survey</a:t>
            </a:r>
            <a:r>
              <a:rPr lang="cs-CZ" dirty="0" smtClean="0"/>
              <a:t> </a:t>
            </a:r>
          </a:p>
          <a:p>
            <a:pPr marL="0" indent="0">
              <a:buNone/>
            </a:pPr>
            <a:r>
              <a:rPr lang="en-US" dirty="0" smtClean="0"/>
              <a:t>	</a:t>
            </a:r>
            <a:r>
              <a:rPr lang="cs-CZ" dirty="0" smtClean="0"/>
              <a:t>In Slovakia, </a:t>
            </a:r>
            <a:r>
              <a:rPr lang="cs-CZ" dirty="0" err="1" smtClean="0"/>
              <a:t>the</a:t>
            </a:r>
            <a:r>
              <a:rPr lang="cs-CZ" dirty="0" smtClean="0"/>
              <a:t> </a:t>
            </a:r>
            <a:r>
              <a:rPr lang="cs-CZ" dirty="0" err="1" smtClean="0"/>
              <a:t>questionnaire</a:t>
            </a:r>
            <a:r>
              <a:rPr lang="cs-CZ" dirty="0" smtClean="0"/>
              <a:t> </a:t>
            </a:r>
            <a:r>
              <a:rPr lang="cs-CZ" dirty="0" err="1" smtClean="0"/>
              <a:t>survey</a:t>
            </a:r>
            <a:r>
              <a:rPr lang="cs-CZ" dirty="0" smtClean="0"/>
              <a:t> </a:t>
            </a:r>
            <a:r>
              <a:rPr lang="cs-CZ" dirty="0" err="1" smtClean="0"/>
              <a:t>was</a:t>
            </a:r>
            <a:r>
              <a:rPr lang="cs-CZ" dirty="0" smtClean="0"/>
              <a:t> </a:t>
            </a:r>
            <a:r>
              <a:rPr lang="cs-CZ" dirty="0" err="1" smtClean="0"/>
              <a:t>carried</a:t>
            </a:r>
            <a:r>
              <a:rPr lang="cs-CZ" dirty="0" smtClean="0"/>
              <a:t> </a:t>
            </a:r>
            <a:r>
              <a:rPr lang="cs-CZ" dirty="0" err="1" smtClean="0"/>
              <a:t>our</a:t>
            </a:r>
            <a:r>
              <a:rPr lang="cs-CZ" dirty="0" smtClean="0"/>
              <a:t> </a:t>
            </a:r>
            <a:r>
              <a:rPr lang="cs-CZ" dirty="0" err="1" smtClean="0"/>
              <a:t>between</a:t>
            </a:r>
            <a:r>
              <a:rPr lang="cs-CZ" dirty="0" smtClean="0"/>
              <a:t> </a:t>
            </a:r>
            <a:r>
              <a:rPr lang="cs-CZ" dirty="0" err="1"/>
              <a:t>J</a:t>
            </a:r>
            <a:r>
              <a:rPr lang="cs-CZ" dirty="0" err="1" smtClean="0"/>
              <a:t>anuary</a:t>
            </a:r>
            <a:r>
              <a:rPr lang="cs-CZ" dirty="0" smtClean="0"/>
              <a:t> and </a:t>
            </a:r>
            <a:r>
              <a:rPr lang="cs-CZ" dirty="0" err="1" smtClean="0"/>
              <a:t>September</a:t>
            </a:r>
            <a:r>
              <a:rPr lang="cs-CZ" dirty="0" smtClean="0"/>
              <a:t> 2013 </a:t>
            </a:r>
            <a:r>
              <a:rPr lang="cs-CZ" dirty="0" err="1" smtClean="0"/>
              <a:t>with</a:t>
            </a:r>
            <a:r>
              <a:rPr lang="cs-CZ" dirty="0" smtClean="0"/>
              <a:t> 800 </a:t>
            </a:r>
            <a:r>
              <a:rPr lang="cs-CZ" dirty="0" err="1" smtClean="0"/>
              <a:t>respondents</a:t>
            </a:r>
            <a:r>
              <a:rPr lang="cs-CZ" dirty="0" smtClean="0"/>
              <a:t> </a:t>
            </a:r>
            <a:r>
              <a:rPr lang="cs-CZ" dirty="0" err="1" smtClean="0"/>
              <a:t>being</a:t>
            </a:r>
            <a:r>
              <a:rPr lang="cs-CZ" dirty="0" smtClean="0"/>
              <a:t> </a:t>
            </a:r>
            <a:r>
              <a:rPr lang="cs-CZ" dirty="0" err="1" smtClean="0"/>
              <a:t>interviewed</a:t>
            </a:r>
            <a:r>
              <a:rPr lang="cs-CZ" dirty="0" smtClean="0"/>
              <a:t>. </a:t>
            </a:r>
            <a:r>
              <a:rPr lang="cs-CZ" dirty="0" err="1" smtClean="0"/>
              <a:t>The</a:t>
            </a:r>
            <a:r>
              <a:rPr lang="cs-CZ" dirty="0" smtClean="0"/>
              <a:t> sample </a:t>
            </a:r>
            <a:r>
              <a:rPr lang="cs-CZ" dirty="0" err="1" smtClean="0"/>
              <a:t>was</a:t>
            </a:r>
            <a:r>
              <a:rPr lang="cs-CZ" dirty="0" smtClean="0"/>
              <a:t> </a:t>
            </a:r>
            <a:r>
              <a:rPr lang="cs-CZ" dirty="0" err="1" smtClean="0"/>
              <a:t>biased</a:t>
            </a:r>
            <a:r>
              <a:rPr lang="cs-CZ" dirty="0" smtClean="0"/>
              <a:t> </a:t>
            </a:r>
            <a:r>
              <a:rPr lang="cs-CZ" dirty="0" err="1" smtClean="0"/>
              <a:t>because</a:t>
            </a:r>
            <a:r>
              <a:rPr lang="cs-CZ" dirty="0" smtClean="0"/>
              <a:t> </a:t>
            </a:r>
            <a:r>
              <a:rPr lang="cs-CZ" dirty="0" err="1" smtClean="0"/>
              <a:t>all</a:t>
            </a:r>
            <a:r>
              <a:rPr lang="cs-CZ" dirty="0" smtClean="0"/>
              <a:t> </a:t>
            </a:r>
            <a:r>
              <a:rPr lang="cs-CZ" dirty="0" err="1" smtClean="0"/>
              <a:t>of</a:t>
            </a:r>
            <a:r>
              <a:rPr lang="cs-CZ" dirty="0" smtClean="0"/>
              <a:t> </a:t>
            </a:r>
            <a:r>
              <a:rPr lang="cs-CZ" dirty="0" err="1" smtClean="0"/>
              <a:t>the</a:t>
            </a:r>
            <a:r>
              <a:rPr lang="cs-CZ" dirty="0" smtClean="0"/>
              <a:t> </a:t>
            </a:r>
            <a:r>
              <a:rPr lang="cs-CZ" dirty="0" err="1" smtClean="0"/>
              <a:t>respondents</a:t>
            </a:r>
            <a:r>
              <a:rPr lang="cs-CZ" dirty="0" smtClean="0"/>
              <a:t> </a:t>
            </a:r>
            <a:r>
              <a:rPr lang="cs-CZ" dirty="0" err="1" smtClean="0"/>
              <a:t>were</a:t>
            </a:r>
            <a:r>
              <a:rPr lang="cs-CZ" dirty="0" smtClean="0"/>
              <a:t> </a:t>
            </a:r>
            <a:r>
              <a:rPr lang="cs-CZ" dirty="0" err="1" smtClean="0"/>
              <a:t>forest</a:t>
            </a:r>
            <a:r>
              <a:rPr lang="cs-CZ" dirty="0" smtClean="0"/>
              <a:t> </a:t>
            </a:r>
            <a:r>
              <a:rPr lang="cs-CZ" dirty="0" err="1" smtClean="0"/>
              <a:t>owners</a:t>
            </a:r>
            <a:r>
              <a:rPr lang="cs-CZ" dirty="0" smtClean="0"/>
              <a:t>. </a:t>
            </a:r>
            <a:r>
              <a:rPr lang="cs-CZ" dirty="0" err="1" smtClean="0"/>
              <a:t>The</a:t>
            </a:r>
            <a:r>
              <a:rPr lang="cs-CZ" dirty="0" smtClean="0"/>
              <a:t> response </a:t>
            </a:r>
            <a:r>
              <a:rPr lang="cs-CZ" dirty="0" err="1" smtClean="0"/>
              <a:t>rate</a:t>
            </a:r>
            <a:r>
              <a:rPr lang="cs-CZ" dirty="0" smtClean="0"/>
              <a:t> </a:t>
            </a:r>
            <a:r>
              <a:rPr lang="cs-CZ" dirty="0" err="1" smtClean="0"/>
              <a:t>was</a:t>
            </a:r>
            <a:r>
              <a:rPr lang="cs-CZ" dirty="0" smtClean="0"/>
              <a:t> 45% (361). </a:t>
            </a:r>
          </a:p>
          <a:p>
            <a:pPr marL="0" indent="0">
              <a:buNone/>
            </a:pPr>
            <a:r>
              <a:rPr lang="en-US" dirty="0" smtClean="0"/>
              <a:t>	</a:t>
            </a:r>
            <a:r>
              <a:rPr lang="cs-CZ" dirty="0" smtClean="0"/>
              <a:t>In </a:t>
            </a:r>
            <a:r>
              <a:rPr lang="cs-CZ" dirty="0" err="1" smtClean="0"/>
              <a:t>the</a:t>
            </a:r>
            <a:r>
              <a:rPr lang="cs-CZ" dirty="0" smtClean="0"/>
              <a:t> Czech Republic, </a:t>
            </a:r>
            <a:r>
              <a:rPr lang="cs-CZ" dirty="0" err="1" smtClean="0"/>
              <a:t>the</a:t>
            </a:r>
            <a:r>
              <a:rPr lang="cs-CZ" dirty="0" smtClean="0"/>
              <a:t> </a:t>
            </a:r>
            <a:r>
              <a:rPr lang="cs-CZ" dirty="0" err="1" smtClean="0"/>
              <a:t>questionnaire</a:t>
            </a:r>
            <a:r>
              <a:rPr lang="cs-CZ" dirty="0" smtClean="0"/>
              <a:t> </a:t>
            </a:r>
            <a:r>
              <a:rPr lang="cs-CZ" dirty="0" err="1" smtClean="0"/>
              <a:t>survey</a:t>
            </a:r>
            <a:r>
              <a:rPr lang="cs-CZ" dirty="0" smtClean="0"/>
              <a:t> </a:t>
            </a:r>
            <a:r>
              <a:rPr lang="cs-CZ" dirty="0" err="1" smtClean="0"/>
              <a:t>was</a:t>
            </a:r>
            <a:r>
              <a:rPr lang="cs-CZ" dirty="0" smtClean="0"/>
              <a:t> </a:t>
            </a:r>
            <a:r>
              <a:rPr lang="cs-CZ" dirty="0" err="1" smtClean="0"/>
              <a:t>carried</a:t>
            </a:r>
            <a:r>
              <a:rPr lang="cs-CZ" dirty="0" smtClean="0"/>
              <a:t> </a:t>
            </a:r>
            <a:r>
              <a:rPr lang="cs-CZ" dirty="0" err="1" smtClean="0"/>
              <a:t>out</a:t>
            </a:r>
            <a:r>
              <a:rPr lang="cs-CZ" dirty="0" smtClean="0"/>
              <a:t> in </a:t>
            </a:r>
            <a:r>
              <a:rPr lang="cs-CZ" dirty="0" err="1" smtClean="0"/>
              <a:t>two</a:t>
            </a:r>
            <a:r>
              <a:rPr lang="cs-CZ" dirty="0" smtClean="0"/>
              <a:t> </a:t>
            </a:r>
            <a:r>
              <a:rPr lang="cs-CZ" dirty="0" err="1" smtClean="0"/>
              <a:t>regions</a:t>
            </a:r>
            <a:r>
              <a:rPr lang="cs-CZ" dirty="0" smtClean="0"/>
              <a:t>, </a:t>
            </a:r>
            <a:r>
              <a:rPr lang="cs-CZ" dirty="0" err="1" smtClean="0"/>
              <a:t>Central</a:t>
            </a:r>
            <a:r>
              <a:rPr lang="cs-CZ" dirty="0" smtClean="0"/>
              <a:t> Bohemia and </a:t>
            </a:r>
            <a:r>
              <a:rPr lang="en-US" dirty="0" smtClean="0"/>
              <a:t>“</a:t>
            </a:r>
            <a:r>
              <a:rPr lang="en-US" dirty="0" err="1" smtClean="0"/>
              <a:t>Vyso</a:t>
            </a:r>
            <a:r>
              <a:rPr lang="cs-CZ" dirty="0" err="1" smtClean="0"/>
              <a:t>čina</a:t>
            </a:r>
            <a:r>
              <a:rPr lang="en-US" dirty="0" smtClean="0"/>
              <a:t>” region, with 390 and 241 respondents respectively. </a:t>
            </a:r>
          </a:p>
          <a:p>
            <a:pPr marL="0" indent="0">
              <a:buNone/>
            </a:pPr>
            <a:r>
              <a:rPr lang="en-US" dirty="0" smtClean="0"/>
              <a:t>	In Central Bohemia region, 220 physical persons were questioned and 170 municipalities. </a:t>
            </a:r>
          </a:p>
          <a:p>
            <a:pPr marL="0" indent="0">
              <a:buNone/>
            </a:pPr>
            <a:r>
              <a:rPr lang="en-US" dirty="0" smtClean="0"/>
              <a:t>	In </a:t>
            </a:r>
            <a:r>
              <a:rPr lang="en-US" dirty="0" err="1"/>
              <a:t>Vyso</a:t>
            </a:r>
            <a:r>
              <a:rPr lang="cs-CZ" dirty="0" err="1"/>
              <a:t>čina</a:t>
            </a:r>
            <a:r>
              <a:rPr lang="cs-CZ" dirty="0"/>
              <a:t> </a:t>
            </a:r>
            <a:r>
              <a:rPr lang="en-US" dirty="0" smtClean="0"/>
              <a:t>region, 198 physical persons were questioned and 43 municipalities. </a:t>
            </a:r>
          </a:p>
          <a:p>
            <a:pPr marL="0" indent="0">
              <a:buNone/>
            </a:pPr>
            <a:r>
              <a:rPr lang="en-US" dirty="0" smtClean="0"/>
              <a:t>	The physical persons’ response rate was 36% for Central Bohemia. </a:t>
            </a:r>
          </a:p>
          <a:p>
            <a:pPr marL="0" indent="0">
              <a:buNone/>
            </a:pP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203450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sz="2200" dirty="0"/>
              <a:t>Results of the research</a:t>
            </a:r>
            <a:r>
              <a:rPr lang="en-US" dirty="0"/>
              <a:t/>
            </a:r>
            <a:br>
              <a:rPr lang="en-US" dirty="0"/>
            </a:br>
            <a:endParaRPr lang="cs-CZ" dirty="0"/>
          </a:p>
        </p:txBody>
      </p:sp>
      <p:sp>
        <p:nvSpPr>
          <p:cNvPr id="3" name="Zástupný symbol pro obsah 2"/>
          <p:cNvSpPr>
            <a:spLocks noGrp="1"/>
          </p:cNvSpPr>
          <p:nvPr>
            <p:ph idx="1"/>
          </p:nvPr>
        </p:nvSpPr>
        <p:spPr/>
        <p:txBody>
          <a:bodyPr>
            <a:normAutofit fontScale="62500" lnSpcReduction="20000"/>
          </a:bodyPr>
          <a:lstStyle/>
          <a:p>
            <a:pPr marL="0" indent="0" algn="ctr">
              <a:buNone/>
            </a:pPr>
            <a:r>
              <a:rPr lang="en-US" dirty="0" smtClean="0"/>
              <a:t>	Individual Forest Ownership in the Czech Republic</a:t>
            </a:r>
          </a:p>
          <a:p>
            <a:pPr marL="0" indent="0">
              <a:buNone/>
            </a:pPr>
            <a:r>
              <a:rPr lang="en-US" dirty="0" smtClean="0"/>
              <a:t>	The significant problem is the fragmentation of private forest property, which does not give preconditions to efficient forest management of this land.</a:t>
            </a:r>
          </a:p>
          <a:p>
            <a:pPr marL="0" indent="0">
              <a:buNone/>
            </a:pPr>
            <a:r>
              <a:rPr lang="en-US" dirty="0"/>
              <a:t>	</a:t>
            </a:r>
            <a:r>
              <a:rPr lang="en-US" dirty="0" smtClean="0"/>
              <a:t>The term “small scale owner”, or the owner of a small area, is not defined by current legislation. The term can only be found in appendices to individual acts on state budget of the Czech Republic, which amend rules for providing financial subsidies. The maximum limit for the support of small scale owners amounts to 300 ha.</a:t>
            </a:r>
          </a:p>
          <a:p>
            <a:pPr marL="0" indent="0">
              <a:buNone/>
            </a:pPr>
            <a:r>
              <a:rPr lang="en-US" dirty="0"/>
              <a:t>	</a:t>
            </a:r>
            <a:r>
              <a:rPr lang="en-US" dirty="0" smtClean="0"/>
              <a:t>As a result, the state has explicitly declared in Paragraph 46, Act No 289/1995 Coll. Forest law,  to support associations of small scale forest owners into viable units. </a:t>
            </a:r>
          </a:p>
          <a:p>
            <a:pPr marL="0" indent="0">
              <a:buNone/>
            </a:pPr>
            <a:r>
              <a:rPr lang="en-US" dirty="0" smtClean="0"/>
              <a:t>	- At present, there are many small scale owners associations with roots well before 1948. </a:t>
            </a:r>
          </a:p>
          <a:p>
            <a:pPr marL="0" indent="0">
              <a:buNone/>
            </a:pPr>
            <a:r>
              <a:rPr lang="en-US" dirty="0" smtClean="0"/>
              <a:t>	- Some associations are related to the ongoing restitution and </a:t>
            </a:r>
            <a:r>
              <a:rPr lang="en-US" dirty="0" err="1" smtClean="0"/>
              <a:t>privatisation</a:t>
            </a:r>
            <a:r>
              <a:rPr lang="en-US" dirty="0" smtClean="0"/>
              <a:t> processes.</a:t>
            </a:r>
          </a:p>
          <a:p>
            <a:endParaRPr lang="en-US" dirty="0"/>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88022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br>
              <a:rPr lang="en-US" dirty="0"/>
            </a:b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en-US" dirty="0" smtClean="0"/>
              <a:t>	Beside small scale owner associations there exist a number of different professional organizations, e.g. Czech Forestry Professional Association established in 1990).</a:t>
            </a:r>
          </a:p>
          <a:p>
            <a:pPr marL="0" indent="0">
              <a:buNone/>
            </a:pPr>
            <a:r>
              <a:rPr lang="en-US" dirty="0" smtClean="0"/>
              <a:t>	Common situation </a:t>
            </a:r>
          </a:p>
          <a:p>
            <a:pPr marL="0" indent="0">
              <a:buNone/>
            </a:pPr>
            <a:r>
              <a:rPr lang="en-US" dirty="0" smtClean="0"/>
              <a:t>- when small scale owners are associated in the local associations and at the same time are members (either as individuals or a local association) of </a:t>
            </a:r>
            <a:r>
              <a:rPr lang="en-US" dirty="0" err="1" smtClean="0"/>
              <a:t>associatitons</a:t>
            </a:r>
            <a:r>
              <a:rPr lang="en-US" dirty="0" smtClean="0"/>
              <a:t> at a national level.</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570880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268760"/>
            <a:ext cx="8229600" cy="576064"/>
          </a:xfrm>
        </p:spPr>
        <p:txBody>
          <a:bodyPr>
            <a:normAutofit fontScale="90000"/>
          </a:bodyPr>
          <a:lstStyle/>
          <a:p>
            <a:r>
              <a:rPr lang="en-US" sz="2000" dirty="0"/>
              <a:t>Results of </a:t>
            </a:r>
            <a:r>
              <a:rPr lang="en-US" sz="2000" dirty="0" smtClean="0"/>
              <a:t>the research</a:t>
            </a:r>
            <a:br>
              <a:rPr lang="en-US" sz="2000" dirty="0" smtClean="0"/>
            </a:br>
            <a:r>
              <a:rPr lang="cs-CZ" sz="1600" dirty="0" smtClean="0"/>
              <a:t> General </a:t>
            </a:r>
            <a:r>
              <a:rPr lang="en-US" sz="1600" dirty="0" smtClean="0"/>
              <a:t>Organizational Scheme</a:t>
            </a:r>
            <a:r>
              <a:rPr lang="cs-CZ" sz="1600" dirty="0" smtClean="0"/>
              <a:t> </a:t>
            </a:r>
            <a:r>
              <a:rPr lang="cs-CZ" sz="1600" dirty="0" err="1" smtClean="0"/>
              <a:t>for</a:t>
            </a:r>
            <a:r>
              <a:rPr lang="cs-CZ" sz="1600" dirty="0" smtClean="0"/>
              <a:t> </a:t>
            </a:r>
            <a:r>
              <a:rPr lang="cs-CZ" sz="1600" dirty="0" err="1" smtClean="0"/>
              <a:t>FOAs</a:t>
            </a:r>
            <a:r>
              <a:rPr lang="cs-CZ" sz="1600" dirty="0" smtClean="0"/>
              <a:t> </a:t>
            </a:r>
            <a:r>
              <a:rPr lang="cs-CZ" sz="1600" dirty="0" err="1" smtClean="0"/>
              <a:t>inm</a:t>
            </a:r>
            <a:r>
              <a:rPr lang="cs-CZ" sz="1600" dirty="0" smtClean="0"/>
              <a:t> </a:t>
            </a:r>
            <a:r>
              <a:rPr lang="cs-CZ" sz="1600" dirty="0" err="1" smtClean="0"/>
              <a:t>the</a:t>
            </a:r>
            <a:r>
              <a:rPr lang="cs-CZ" sz="1600" dirty="0" smtClean="0"/>
              <a:t> </a:t>
            </a:r>
            <a:r>
              <a:rPr lang="cs-CZ" sz="1600" smtClean="0"/>
              <a:t>Czech Republic</a:t>
            </a:r>
            <a:endParaRPr lang="cs-CZ" sz="16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pic>
        <p:nvPicPr>
          <p:cNvPr id="6" name="Obrázok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08000" y="1916113"/>
            <a:ext cx="3100575" cy="4383087"/>
          </a:xfrm>
          <a:prstGeom prst="rect">
            <a:avLst/>
          </a:prstGeom>
          <a:noFill/>
        </p:spPr>
      </p:pic>
    </p:spTree>
    <p:extLst>
      <p:ext uri="{BB962C8B-B14F-4D97-AF65-F5344CB8AC3E}">
        <p14:creationId xmlns:p14="http://schemas.microsoft.com/office/powerpoint/2010/main" val="3546462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fontScale="40000" lnSpcReduction="20000"/>
          </a:bodyPr>
          <a:lstStyle/>
          <a:p>
            <a:pPr marL="0" indent="0">
              <a:buNone/>
            </a:pPr>
            <a:r>
              <a:rPr lang="en-US" dirty="0" smtClean="0"/>
              <a:t>SVOL (The Association of Municipal and Private Forest Owners in the </a:t>
            </a:r>
            <a:r>
              <a:rPr lang="en-US" dirty="0"/>
              <a:t>Czech Republic) is a voluntary non profit making organization associating non state forest owners and managers</a:t>
            </a:r>
            <a:r>
              <a:rPr lang="en-US" dirty="0" smtClean="0"/>
              <a:t>.</a:t>
            </a:r>
          </a:p>
          <a:p>
            <a:pPr marL="0" indent="0">
              <a:buNone/>
            </a:pPr>
            <a:endParaRPr lang="en-US" dirty="0"/>
          </a:p>
          <a:p>
            <a:r>
              <a:rPr lang="en-US" dirty="0"/>
              <a:t>SVOL´s mission:</a:t>
            </a:r>
          </a:p>
          <a:p>
            <a:r>
              <a:rPr lang="en-US" dirty="0"/>
              <a:t>to participate in forming forestry policy and to advocate respecting property rights and ensuring balance among all aspects of forest management in related legal regulations.</a:t>
            </a:r>
          </a:p>
          <a:p>
            <a:r>
              <a:rPr lang="en-US" dirty="0"/>
              <a:t>to draw attention to social, economical and environmental benefits of community and private forest properties for stability and development of country areas.</a:t>
            </a:r>
          </a:p>
          <a:p>
            <a:r>
              <a:rPr lang="en-US" dirty="0"/>
              <a:t>to participate in improving expert standards of management of forest properties and to advocate sustainable ways of forest management, among other things by supporting PEFC certification of forests.</a:t>
            </a:r>
          </a:p>
          <a:p>
            <a:r>
              <a:rPr lang="en-US" dirty="0"/>
              <a:t>to increase prestige of forest staff and to promote consumption of wood as a renewable resource.</a:t>
            </a:r>
          </a:p>
          <a:p>
            <a:r>
              <a:rPr lang="en-US" dirty="0"/>
              <a:t>to contribute by </a:t>
            </a:r>
            <a:r>
              <a:rPr lang="en-US" dirty="0" err="1"/>
              <a:t>organising</a:t>
            </a:r>
            <a:r>
              <a:rPr lang="en-US" dirty="0"/>
              <a:t> joint business mechanisms to long-term supplier-customer relations, the steadiness of the markets and higher appreciation of the wood produced.</a:t>
            </a:r>
          </a:p>
          <a:p>
            <a:pPr marL="0" indent="0">
              <a:buNone/>
            </a:pPr>
            <a:endParaRPr lang="en-US" dirty="0" smtClean="0"/>
          </a:p>
          <a:p>
            <a:pPr marL="0" indent="0">
              <a:buNone/>
            </a:pPr>
            <a:r>
              <a:rPr lang="en-US" dirty="0" smtClean="0"/>
              <a:t>At </a:t>
            </a:r>
            <a:r>
              <a:rPr lang="en-US" dirty="0"/>
              <a:t>present SVOL represents more than 1,100 non-state forest owners (communities, towns, private forests, forest co-operatives, unions of small-scale owners) managing c. 377,000 hectares of woodlands which are </a:t>
            </a:r>
            <a:r>
              <a:rPr lang="en-US" dirty="0" err="1"/>
              <a:t>cca</a:t>
            </a:r>
            <a:r>
              <a:rPr lang="en-US" dirty="0"/>
              <a:t> 14 % of the total forest area in the Czech Republic</a:t>
            </a:r>
            <a:r>
              <a:rPr lang="en-US" dirty="0" smtClean="0"/>
              <a:t>.</a:t>
            </a:r>
          </a:p>
          <a:p>
            <a:pPr marL="0" indent="0">
              <a:buNone/>
            </a:pPr>
            <a:endParaRPr lang="en-US" dirty="0" smtClean="0"/>
          </a:p>
          <a:p>
            <a:pPr marL="0" indent="0">
              <a:buNone/>
            </a:pPr>
            <a:r>
              <a:rPr lang="en-US" dirty="0" smtClean="0"/>
              <a:t>Municipalities  and forest associations are represented in SVOL directly, as opposed to individual small scale forest owners, who are represented in SVOL by private forests chamber. </a:t>
            </a:r>
            <a:endParaRPr lang="en-US" dirty="0"/>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877520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r>
              <a:rPr lang="en-US" sz="2000" i="1" dirty="0" smtClean="0"/>
              <a:t>Introduction to the issue discussed</a:t>
            </a:r>
            <a:endParaRPr lang="cs-CZ" sz="2000" i="1" dirty="0"/>
          </a:p>
        </p:txBody>
      </p:sp>
      <p:sp>
        <p:nvSpPr>
          <p:cNvPr id="4" name="Zástupný symbol pro obsah 3"/>
          <p:cNvSpPr>
            <a:spLocks noGrp="1"/>
          </p:cNvSpPr>
          <p:nvPr>
            <p:ph idx="1"/>
          </p:nvPr>
        </p:nvSpPr>
        <p:spPr/>
        <p:txBody>
          <a:bodyPr>
            <a:normAutofit fontScale="85000" lnSpcReduction="10000"/>
          </a:bodyPr>
          <a:lstStyle/>
          <a:p>
            <a:pPr marL="0" indent="0" algn="ctr">
              <a:buNone/>
            </a:pPr>
            <a:r>
              <a:rPr lang="cs-CZ" dirty="0" err="1" smtClean="0"/>
              <a:t>Analysing</a:t>
            </a:r>
            <a:r>
              <a:rPr lang="cs-CZ" dirty="0" smtClean="0"/>
              <a:t> </a:t>
            </a:r>
            <a:r>
              <a:rPr lang="cs-CZ" dirty="0" err="1" smtClean="0"/>
              <a:t>changes</a:t>
            </a:r>
            <a:r>
              <a:rPr lang="cs-CZ" dirty="0" smtClean="0"/>
              <a:t> in </a:t>
            </a:r>
            <a:r>
              <a:rPr lang="cs-CZ" dirty="0" err="1" smtClean="0"/>
              <a:t>in</a:t>
            </a:r>
            <a:r>
              <a:rPr lang="cs-CZ" dirty="0" smtClean="0"/>
              <a:t> </a:t>
            </a:r>
            <a:r>
              <a:rPr lang="cs-CZ" dirty="0" err="1" smtClean="0"/>
              <a:t>the</a:t>
            </a:r>
            <a:r>
              <a:rPr lang="cs-CZ" dirty="0" smtClean="0"/>
              <a:t> </a:t>
            </a:r>
            <a:r>
              <a:rPr lang="cs-CZ" dirty="0" err="1" smtClean="0"/>
              <a:t>structure</a:t>
            </a:r>
            <a:r>
              <a:rPr lang="cs-CZ" dirty="0" smtClean="0"/>
              <a:t> </a:t>
            </a:r>
            <a:r>
              <a:rPr lang="cs-CZ" dirty="0" err="1" smtClean="0"/>
              <a:t>of</a:t>
            </a:r>
            <a:r>
              <a:rPr lang="cs-CZ" dirty="0" smtClean="0"/>
              <a:t> </a:t>
            </a:r>
            <a:r>
              <a:rPr lang="cs-CZ" dirty="0" err="1" smtClean="0"/>
              <a:t>forest</a:t>
            </a:r>
            <a:r>
              <a:rPr lang="cs-CZ" dirty="0" smtClean="0"/>
              <a:t> </a:t>
            </a:r>
            <a:r>
              <a:rPr lang="cs-CZ" dirty="0" err="1" smtClean="0"/>
              <a:t>ownership</a:t>
            </a:r>
            <a:r>
              <a:rPr lang="en-US" dirty="0" smtClean="0"/>
              <a:t> </a:t>
            </a:r>
            <a:r>
              <a:rPr lang="cs-CZ" dirty="0" err="1" smtClean="0"/>
              <a:t>after</a:t>
            </a:r>
            <a:r>
              <a:rPr lang="cs-CZ" dirty="0" smtClean="0"/>
              <a:t> </a:t>
            </a:r>
            <a:r>
              <a:rPr lang="cs-CZ" dirty="0" err="1" smtClean="0"/>
              <a:t>the</a:t>
            </a:r>
            <a:r>
              <a:rPr lang="cs-CZ" dirty="0" smtClean="0"/>
              <a:t> </a:t>
            </a:r>
            <a:r>
              <a:rPr lang="cs-CZ" dirty="0" err="1" smtClean="0"/>
              <a:t>restitution</a:t>
            </a:r>
            <a:r>
              <a:rPr lang="cs-CZ" dirty="0" smtClean="0"/>
              <a:t> </a:t>
            </a:r>
            <a:r>
              <a:rPr lang="cs-CZ" dirty="0" err="1" smtClean="0"/>
              <a:t>process</a:t>
            </a:r>
            <a:r>
              <a:rPr lang="cs-CZ" dirty="0" smtClean="0"/>
              <a:t> in </a:t>
            </a:r>
            <a:r>
              <a:rPr lang="cs-CZ" dirty="0" err="1" smtClean="0"/>
              <a:t>two</a:t>
            </a:r>
            <a:r>
              <a:rPr lang="cs-CZ" dirty="0" smtClean="0"/>
              <a:t> </a:t>
            </a:r>
            <a:r>
              <a:rPr lang="cs-CZ" dirty="0" err="1" smtClean="0"/>
              <a:t>countries</a:t>
            </a:r>
            <a:r>
              <a:rPr lang="cs-CZ" dirty="0" smtClean="0"/>
              <a:t> – Slovakia and </a:t>
            </a:r>
            <a:r>
              <a:rPr lang="cs-CZ" dirty="0" err="1" smtClean="0"/>
              <a:t>the</a:t>
            </a:r>
            <a:r>
              <a:rPr lang="cs-CZ" dirty="0" smtClean="0"/>
              <a:t> </a:t>
            </a:r>
            <a:r>
              <a:rPr lang="en-US" dirty="0" smtClean="0"/>
              <a:t>Czech Republic – with focus on the formation of small scale forest owners associations (FOAs).</a:t>
            </a:r>
          </a:p>
          <a:p>
            <a:pPr marL="0" indent="0">
              <a:buNone/>
            </a:pPr>
            <a:r>
              <a:rPr lang="en-US" dirty="0" smtClean="0"/>
              <a:t>Reasons for comparison:</a:t>
            </a:r>
          </a:p>
          <a:p>
            <a:r>
              <a:rPr lang="en-US" dirty="0" smtClean="0"/>
              <a:t>Common history of the two countries</a:t>
            </a:r>
          </a:p>
          <a:p>
            <a:r>
              <a:rPr lang="en-US" dirty="0" smtClean="0"/>
              <a:t>Similar problems arising after their separation in 1993</a:t>
            </a:r>
          </a:p>
          <a:p>
            <a:r>
              <a:rPr lang="en-US" dirty="0" smtClean="0"/>
              <a:t>Process of re-</a:t>
            </a:r>
            <a:r>
              <a:rPr lang="en-US" dirty="0" err="1" smtClean="0"/>
              <a:t>privatisation</a:t>
            </a:r>
            <a:r>
              <a:rPr lang="en-US" dirty="0" smtClean="0"/>
              <a:t> and restitutions of the state-owned estates (forests) to their former owners after 1989</a:t>
            </a:r>
          </a:p>
          <a:p>
            <a:endParaRPr lang="en-US" dirty="0"/>
          </a:p>
          <a:p>
            <a:endParaRPr lang="en-US" dirty="0" smtClean="0"/>
          </a:p>
          <a:p>
            <a:endParaRPr lang="cs-CZ" dirty="0"/>
          </a:p>
        </p:txBody>
      </p:sp>
      <p:sp>
        <p:nvSpPr>
          <p:cNvPr id="5" name="Zástupný symbol pro text 4"/>
          <p:cNvSpPr>
            <a:spLocks noGrp="1"/>
          </p:cNvSpPr>
          <p:nvPr>
            <p:ph type="body" sz="quarter" idx="13"/>
          </p:nvPr>
        </p:nvSpPr>
        <p:spPr/>
        <p:txBody>
          <a:bodyPr/>
          <a:lstStyle/>
          <a:p>
            <a:r>
              <a:rPr lang="cs-CZ" dirty="0" smtClean="0"/>
              <a:t>Workshop WG1 – FP 1207 ORCHESTRA</a:t>
            </a:r>
            <a:endParaRPr lang="cs-CZ" dirty="0"/>
          </a:p>
        </p:txBody>
      </p:sp>
      <p:sp>
        <p:nvSpPr>
          <p:cNvPr id="6" name="Zástupný symbol pro text 5"/>
          <p:cNvSpPr>
            <a:spLocks noGrp="1"/>
          </p:cNvSpPr>
          <p:nvPr>
            <p:ph type="body" sz="quarter" idx="14"/>
          </p:nvPr>
        </p:nvSpPr>
        <p:spPr/>
        <p:txBody>
          <a:bodyPr/>
          <a:lstStyle/>
          <a:p>
            <a:r>
              <a:rPr lang="cs-CZ" dirty="0" smtClean="0"/>
              <a:t>Prague, 12 </a:t>
            </a:r>
            <a:r>
              <a:rPr lang="cs-CZ" dirty="0" err="1" smtClean="0"/>
              <a:t>November</a:t>
            </a:r>
            <a:r>
              <a:rPr lang="cs-CZ" dirty="0" smtClean="0"/>
              <a:t>, 2013</a:t>
            </a:r>
            <a:endParaRPr lang="cs-CZ"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lnSpcReduction="10000"/>
          </a:bodyPr>
          <a:lstStyle/>
          <a:p>
            <a:pPr marL="0" indent="0" algn="ctr">
              <a:buNone/>
            </a:pPr>
            <a:r>
              <a:rPr lang="en-US" dirty="0" smtClean="0"/>
              <a:t>	Forms of associations as business organizations</a:t>
            </a:r>
          </a:p>
          <a:p>
            <a:pPr marL="0" indent="0">
              <a:buNone/>
            </a:pPr>
            <a:r>
              <a:rPr lang="en-US" dirty="0" smtClean="0"/>
              <a:t>	</a:t>
            </a:r>
            <a:r>
              <a:rPr lang="en-US" sz="2400" dirty="0" smtClean="0"/>
              <a:t>When forming associations with legal entity small scale owners can make use of the following legal forms: limited partnership, limited liability company, joint stock company, cooperative (at present there are 47 forest cooperatives), civil associations, municipal associations, community interest company, interest association of legal persons. </a:t>
            </a:r>
          </a:p>
          <a:p>
            <a:pPr marL="0" indent="0">
              <a:buNone/>
            </a:pPr>
            <a:r>
              <a:rPr lang="en-US" i="1" dirty="0" smtClean="0">
                <a:solidFill>
                  <a:schemeClr val="tx1">
                    <a:lumMod val="65000"/>
                    <a:lumOff val="35000"/>
                  </a:schemeClr>
                </a:solidFill>
              </a:rPr>
              <a:t>	For forest associations the Czech Republic does not have any corresponding legal entity.</a:t>
            </a:r>
          </a:p>
          <a:p>
            <a:pPr marL="0" indent="0">
              <a:buNone/>
            </a:pP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888241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fontScale="55000" lnSpcReduction="20000"/>
          </a:bodyPr>
          <a:lstStyle/>
          <a:p>
            <a:pPr marL="0" indent="0" algn="ctr">
              <a:buNone/>
            </a:pPr>
            <a:r>
              <a:rPr lang="en-US" dirty="0" smtClean="0"/>
              <a:t>	Forest Ownership in Slovakia</a:t>
            </a:r>
          </a:p>
          <a:p>
            <a:pPr marL="0" indent="0">
              <a:buNone/>
            </a:pPr>
            <a:r>
              <a:rPr lang="en-US" dirty="0" smtClean="0"/>
              <a:t>	Legal forms in non-state sector are represented by land fellowships with or without legal subjectivity, which are non-existent in the Czech Republic. Over the decades there has been an increase in non-state forest owners due to successfully returned owners. According to the forestry statistics database, there are over 57,000 individual forest owners. Individual private forest land tenure ranges between 0.01 ha and 1,320 ha of forest land. </a:t>
            </a:r>
          </a:p>
          <a:p>
            <a:pPr marL="0" indent="0">
              <a:buNone/>
            </a:pPr>
            <a:r>
              <a:rPr lang="en-US" dirty="0" smtClean="0"/>
              <a:t>	Many non-state subjects started their business without any financial support, mechanization or technical support as well as administration and technical equipment for forest production and access to the market. </a:t>
            </a:r>
          </a:p>
          <a:p>
            <a:pPr marL="0" indent="0">
              <a:buNone/>
            </a:pPr>
            <a:r>
              <a:rPr lang="en-US" dirty="0" smtClean="0"/>
              <a:t>	Many FOAs were established due to common problems with restitution of the same type of estate on the basis of ownership. The first non-state owners association – Association of private, associated and communal forests was set up in 1991, in 2005 renamed as Slovak association of non-state forest owners. Its purpose was to coordinate forestry area, however, it did not succeed.</a:t>
            </a:r>
          </a:p>
          <a:p>
            <a:pPr marL="0" indent="0">
              <a:buNone/>
            </a:pPr>
            <a:r>
              <a:rPr lang="en-US" dirty="0" smtClean="0"/>
              <a:t>	At present there are four important FOAs at a country level, with the total forest area of 536, 000 ha. Non-state forest owners, who do not belong into  any association account for 264, 000 ha or 33%.</a:t>
            </a:r>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284217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340768"/>
            <a:ext cx="8229600" cy="504056"/>
          </a:xfrm>
        </p:spPr>
        <p:txBody>
          <a:bodyPr>
            <a:normAutofit fontScale="90000"/>
          </a:bodyPr>
          <a:lstStyle/>
          <a:p>
            <a:r>
              <a:rPr lang="en-US" sz="2000" dirty="0"/>
              <a:t>Results of the </a:t>
            </a:r>
            <a:r>
              <a:rPr lang="en-US" sz="2000" dirty="0" smtClean="0"/>
              <a:t>research</a:t>
            </a:r>
            <a:br>
              <a:rPr lang="en-US" sz="2000" dirty="0" smtClean="0"/>
            </a:br>
            <a:r>
              <a:rPr lang="en-US" sz="1300" dirty="0" smtClean="0"/>
              <a:t>National FAOs Organizational Scheme</a:t>
            </a:r>
            <a:endParaRPr lang="cs-CZ" sz="13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pic>
        <p:nvPicPr>
          <p:cNvPr id="6" name="Obrázok 3"/>
          <p:cNvPicPr>
            <a:picLocks noGrp="1"/>
          </p:cNvPicPr>
          <p:nvPr>
            <p:ph idx="1"/>
          </p:nvPr>
        </p:nvPicPr>
        <p:blipFill>
          <a:blip r:embed="rId2" cstate="print">
            <a:extLst>
              <a:ext uri="{28A0092B-C50C-407E-A947-70E740481C1C}">
                <a14:useLocalDpi xmlns:a14="http://schemas.microsoft.com/office/drawing/2010/main" val="0"/>
              </a:ext>
            </a:extLst>
          </a:blip>
          <a:srcRect t="-648"/>
          <a:stretch>
            <a:fillRect/>
          </a:stretch>
        </p:blipFill>
        <p:spPr bwMode="auto">
          <a:xfrm>
            <a:off x="2715893" y="1916113"/>
            <a:ext cx="3712214" cy="4383087"/>
          </a:xfrm>
          <a:prstGeom prst="rect">
            <a:avLst/>
          </a:prstGeom>
          <a:noFill/>
          <a:ln>
            <a:noFill/>
          </a:ln>
        </p:spPr>
      </p:pic>
    </p:spTree>
    <p:extLst>
      <p:ext uri="{BB962C8B-B14F-4D97-AF65-F5344CB8AC3E}">
        <p14:creationId xmlns:p14="http://schemas.microsoft.com/office/powerpoint/2010/main" val="999701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fontScale="62500" lnSpcReduction="20000"/>
          </a:bodyPr>
          <a:lstStyle/>
          <a:p>
            <a:pPr marL="0" indent="0" algn="ctr">
              <a:buNone/>
            </a:pPr>
            <a:r>
              <a:rPr lang="en-US" dirty="0" smtClean="0"/>
              <a:t>	Forest Policy instruments supporting small scale FOAs formation</a:t>
            </a:r>
          </a:p>
          <a:p>
            <a:pPr marL="0" indent="0">
              <a:buNone/>
            </a:pPr>
            <a:r>
              <a:rPr lang="en-US" dirty="0" smtClean="0"/>
              <a:t>	</a:t>
            </a:r>
          </a:p>
          <a:p>
            <a:pPr marL="0" indent="0" algn="ctr">
              <a:buNone/>
            </a:pPr>
            <a:r>
              <a:rPr lang="en-US" dirty="0" smtClean="0"/>
              <a:t>Situation in the Czech Republic</a:t>
            </a:r>
          </a:p>
          <a:p>
            <a:pPr marL="0" indent="0" algn="ctr">
              <a:buNone/>
            </a:pPr>
            <a:endParaRPr lang="en-US" dirty="0" smtClean="0"/>
          </a:p>
          <a:p>
            <a:pPr marL="0" indent="0">
              <a:buNone/>
            </a:pPr>
            <a:r>
              <a:rPr lang="en-US" dirty="0" smtClean="0"/>
              <a:t>	- The state has promoted the establishment of the interest groups by national incentives for forest owners associations. The support came from the state budget (till 2005)or from the regions (from 2005).</a:t>
            </a:r>
          </a:p>
          <a:p>
            <a:pPr marL="0" indent="0">
              <a:buNone/>
            </a:pPr>
            <a:r>
              <a:rPr lang="en-US" dirty="0" smtClean="0"/>
              <a:t>	- Subsidies for the association forming were in the form of aid to the management of common property and the amount of aid depended on the size of the associated property and the size of share. Party responsible for such contributions till 2005 was the Ministry of Agriculture and since 2005 the competence has been transferred to a regional level . Each region can decide whether the support will be provided or not for that given year. </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797133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a:bodyPr>
          <a:lstStyle/>
          <a:p>
            <a:pPr marL="0" indent="0">
              <a:buNone/>
            </a:pPr>
            <a:r>
              <a:rPr lang="en-US" dirty="0" smtClean="0"/>
              <a:t>	The table below present the data from 1996. In this year the new forest act came to power stating the support for the FOA).</a:t>
            </a:r>
          </a:p>
          <a:p>
            <a:pPr marL="0" indent="0">
              <a:buNone/>
            </a:pPr>
            <a:endParaRPr lang="en-US" dirty="0" smtClean="0"/>
          </a:p>
          <a:p>
            <a:pPr marL="0" indent="0">
              <a:buNone/>
            </a:pPr>
            <a:endParaRPr lang="en-US" dirty="0"/>
          </a:p>
          <a:p>
            <a:pPr marL="0" indent="0">
              <a:buNone/>
            </a:pPr>
            <a:r>
              <a:rPr lang="en-US" dirty="0" smtClean="0"/>
              <a:t>	Before 1996, special support measures for forest management were needed  - less than 250 ha. </a:t>
            </a:r>
          </a:p>
          <a:p>
            <a:pPr marL="0" indent="0">
              <a:buNone/>
            </a:pP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graphicFrame>
        <p:nvGraphicFramePr>
          <p:cNvPr id="7" name="Tabulka 6"/>
          <p:cNvGraphicFramePr>
            <a:graphicFrameLocks noGrp="1"/>
          </p:cNvGraphicFramePr>
          <p:nvPr>
            <p:extLst>
              <p:ext uri="{D42A27DB-BD31-4B8C-83A1-F6EECF244321}">
                <p14:modId xmlns:p14="http://schemas.microsoft.com/office/powerpoint/2010/main" val="3585058487"/>
              </p:ext>
            </p:extLst>
          </p:nvPr>
        </p:nvGraphicFramePr>
        <p:xfrm>
          <a:off x="1187624" y="3861048"/>
          <a:ext cx="6912764" cy="420624"/>
        </p:xfrm>
        <a:graphic>
          <a:graphicData uri="http://schemas.openxmlformats.org/drawingml/2006/table">
            <a:tbl>
              <a:tblPr firstRow="1" firstCol="1" bandRow="1" bandCol="1">
                <a:tableStyleId>{5C22544A-7EE6-4342-B048-85BDC9FD1C3A}</a:tableStyleId>
              </a:tblPr>
              <a:tblGrid>
                <a:gridCol w="887781"/>
                <a:gridCol w="429547"/>
                <a:gridCol w="429547"/>
                <a:gridCol w="429547"/>
                <a:gridCol w="429547"/>
                <a:gridCol w="429547"/>
                <a:gridCol w="429547"/>
                <a:gridCol w="429547"/>
                <a:gridCol w="429547"/>
                <a:gridCol w="429547"/>
                <a:gridCol w="431812"/>
                <a:gridCol w="431812"/>
                <a:gridCol w="431812"/>
                <a:gridCol w="431812"/>
                <a:gridCol w="431812"/>
              </a:tblGrid>
              <a:tr h="83820">
                <a:tc>
                  <a:txBody>
                    <a:bodyPr/>
                    <a:lstStyle/>
                    <a:p>
                      <a:pPr>
                        <a:lnSpc>
                          <a:spcPct val="115000"/>
                        </a:lnSpc>
                        <a:spcAft>
                          <a:spcPts val="0"/>
                        </a:spcAft>
                      </a:pPr>
                      <a:r>
                        <a:rPr lang="en-GB" sz="1200" dirty="0">
                          <a:effectLst/>
                        </a:rPr>
                        <a:t>Year</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1996</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1997</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1998</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1999</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2000</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2001</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2002</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2003</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2004</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2005</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2006</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2007</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2008</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2009</a:t>
                      </a:r>
                      <a:endParaRPr lang="cs-CZ" sz="1200" dirty="0">
                        <a:effectLst/>
                        <a:latin typeface="Calibri"/>
                        <a:ea typeface="Calibri"/>
                        <a:cs typeface="Times New Roman"/>
                      </a:endParaRPr>
                    </a:p>
                  </a:txBody>
                  <a:tcPr marL="44450" marR="44450" marT="0" marB="0" anchor="b"/>
                </a:tc>
              </a:tr>
              <a:tr h="66675">
                <a:tc>
                  <a:txBody>
                    <a:bodyPr/>
                    <a:lstStyle/>
                    <a:p>
                      <a:pPr>
                        <a:lnSpc>
                          <a:spcPct val="115000"/>
                        </a:lnSpc>
                        <a:spcAft>
                          <a:spcPts val="0"/>
                        </a:spcAft>
                      </a:pPr>
                      <a:r>
                        <a:rPr lang="en-GB" sz="1200">
                          <a:effectLst/>
                        </a:rPr>
                        <a:t>Million CZK</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1.1</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1.2</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2.2</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3.1</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3.4</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3.7</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3.8</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3.8</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4</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a:effectLst/>
                        </a:rPr>
                        <a:t>2.7</a:t>
                      </a:r>
                      <a:endParaRPr lang="cs-CZ" sz="12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3</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1.3</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1.3</a:t>
                      </a:r>
                      <a:endParaRPr lang="cs-CZ" sz="12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n-GB" sz="1200" dirty="0">
                          <a:effectLst/>
                        </a:rPr>
                        <a:t>1.4</a:t>
                      </a:r>
                      <a:endParaRPr lang="cs-CZ" sz="1200" dirty="0">
                        <a:effectLst/>
                        <a:latin typeface="Calibri"/>
                        <a:ea typeface="Calibri"/>
                        <a:cs typeface="Times New Roman"/>
                      </a:endParaRPr>
                    </a:p>
                  </a:txBody>
                  <a:tcPr marL="44450" marR="44450" marT="0" marB="0" anchor="b"/>
                </a:tc>
              </a:tr>
            </a:tbl>
          </a:graphicData>
        </a:graphic>
      </p:graphicFrame>
    </p:spTree>
    <p:extLst>
      <p:ext uri="{BB962C8B-B14F-4D97-AF65-F5344CB8AC3E}">
        <p14:creationId xmlns:p14="http://schemas.microsoft.com/office/powerpoint/2010/main" val="588059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fontScale="92500"/>
          </a:bodyPr>
          <a:lstStyle/>
          <a:p>
            <a:pPr marL="0" indent="0">
              <a:buNone/>
            </a:pPr>
            <a:r>
              <a:rPr lang="en-US" dirty="0" smtClean="0"/>
              <a:t>	With the accession to the EU in 2004 the possibility to support associations from the European EAGGF rose. However, the possibility remained completely unfulfilled; for the related sub-measure not a single application was submitted between 2004 and 2006. The problem was caused by the insufficient legal definition of associations, as the absolute majority of the Czech FOAs did not suit the prescribed characteristics. </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079594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Results of the research</a:t>
            </a:r>
            <a:endParaRPr lang="cs-CZ" dirty="0"/>
          </a:p>
        </p:txBody>
      </p:sp>
      <p:sp>
        <p:nvSpPr>
          <p:cNvPr id="3" name="Zástupný symbol pro obsah 2"/>
          <p:cNvSpPr>
            <a:spLocks noGrp="1"/>
          </p:cNvSpPr>
          <p:nvPr>
            <p:ph idx="1"/>
          </p:nvPr>
        </p:nvSpPr>
        <p:spPr/>
        <p:txBody>
          <a:bodyPr>
            <a:normAutofit fontScale="32500" lnSpcReduction="20000"/>
          </a:bodyPr>
          <a:lstStyle/>
          <a:p>
            <a:pPr marL="0" indent="0" algn="ctr">
              <a:buNone/>
            </a:pPr>
            <a:r>
              <a:rPr lang="en-US" sz="8000" dirty="0" smtClean="0"/>
              <a:t>Situation in Slovakia</a:t>
            </a:r>
          </a:p>
          <a:p>
            <a:endParaRPr lang="en-US" dirty="0" smtClean="0"/>
          </a:p>
          <a:p>
            <a:pPr marL="0" indent="0">
              <a:buNone/>
            </a:pPr>
            <a:r>
              <a:rPr lang="en-US" dirty="0"/>
              <a:t>	</a:t>
            </a:r>
            <a:r>
              <a:rPr lang="en-US" sz="4200" dirty="0" smtClean="0"/>
              <a:t>There were several regulatory instruments supporting small scale FOAs, most of them remaining only declaratory, referring to follow-up implementing legislation enacted. </a:t>
            </a:r>
          </a:p>
          <a:p>
            <a:pPr marL="0" indent="0">
              <a:buNone/>
            </a:pPr>
            <a:endParaRPr lang="en-US" sz="4200" dirty="0" smtClean="0"/>
          </a:p>
          <a:p>
            <a:pPr marL="0" indent="0">
              <a:buNone/>
            </a:pPr>
            <a:r>
              <a:rPr lang="en-US" sz="4200" dirty="0" smtClean="0"/>
              <a:t>	Only the Ministry regulation 806/2004 stated specific financial instruments for association support in the form of direct hectare payments depending on the size of associated forest property. </a:t>
            </a:r>
          </a:p>
          <a:p>
            <a:pPr marL="0" indent="0">
              <a:buNone/>
            </a:pPr>
            <a:endParaRPr lang="en-US" sz="4200" dirty="0" smtClean="0"/>
          </a:p>
          <a:p>
            <a:pPr marL="0" indent="0">
              <a:buNone/>
            </a:pPr>
            <a:r>
              <a:rPr lang="en-US" sz="4200" dirty="0" smtClean="0"/>
              <a:t>	Strategic policy documents also declare the importance of advisory services in addressing small scale forest owners; however, practical measures are missing. </a:t>
            </a:r>
          </a:p>
          <a:p>
            <a:pPr marL="0" indent="0">
              <a:buNone/>
            </a:pPr>
            <a:endParaRPr lang="en-US" sz="4200" dirty="0" smtClean="0"/>
          </a:p>
          <a:p>
            <a:pPr marL="0" indent="0">
              <a:buNone/>
            </a:pPr>
            <a:r>
              <a:rPr lang="en-US" sz="4200" dirty="0" smtClean="0"/>
              <a:t>	There exists financial incentive in the form of sate aid covering costs for organizing seminars and courses for private forest owners but none of them aimed at promoting associations of small scale forest owners.</a:t>
            </a:r>
          </a:p>
          <a:p>
            <a:pPr marL="0" indent="0">
              <a:buNone/>
            </a:pPr>
            <a:endParaRPr lang="en-US" sz="4200" dirty="0" smtClean="0"/>
          </a:p>
          <a:p>
            <a:pPr marL="0" indent="0">
              <a:buNone/>
            </a:pPr>
            <a:r>
              <a:rPr lang="en-US" sz="4200" dirty="0" smtClean="0"/>
              <a:t>	Attention is paid to promoting small scale forest owners associations on forest policy level, yet it lacks detailed analysis that would recommend an appropriate mixture of support instruments. </a:t>
            </a:r>
          </a:p>
          <a:p>
            <a:pPr marL="0" indent="0">
              <a:buNone/>
            </a:pPr>
            <a:endParaRPr lang="en-US" sz="4200" dirty="0" smtClean="0"/>
          </a:p>
          <a:p>
            <a:pPr marL="0" indent="0">
              <a:buNone/>
            </a:pPr>
            <a:r>
              <a:rPr lang="en-US" sz="4200" dirty="0" smtClean="0"/>
              <a:t>	To conclude, the state support to small scale FOAs is ineffective as none of the FOAs claimed sate support for associating. This is a negative result of forced cooperatives’ c formations in the socialist era. The regional and national FOA s were created from bottom-up. </a:t>
            </a:r>
            <a:endParaRPr lang="cs-CZ" sz="42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108779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Conclusions</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buNone/>
            </a:pPr>
            <a:r>
              <a:rPr lang="en-US" dirty="0" smtClean="0"/>
              <a:t>	The survey results among forest owners in the Central Bohemia region reveal that their attitude towards associating is not negative. </a:t>
            </a:r>
          </a:p>
          <a:p>
            <a:pPr marL="0" indent="0">
              <a:buNone/>
            </a:pPr>
            <a:r>
              <a:rPr lang="en-US" dirty="0"/>
              <a:t>	</a:t>
            </a:r>
            <a:r>
              <a:rPr lang="en-US" dirty="0" smtClean="0"/>
              <a:t>To improve the attitude of small scale forest owners, better awareness and information flow is necessary, providing more information on possibilities and advantages of associations. </a:t>
            </a:r>
          </a:p>
          <a:p>
            <a:pPr marL="0" indent="0">
              <a:buNone/>
            </a:pPr>
            <a:r>
              <a:rPr lang="en-US" dirty="0"/>
              <a:t>	</a:t>
            </a:r>
            <a:r>
              <a:rPr lang="en-US" dirty="0" smtClean="0"/>
              <a:t>Moreover, a form of association, supported by the act on forests as it is a practice in other developed countries, should be offered. </a:t>
            </a:r>
          </a:p>
          <a:p>
            <a:pPr marL="0" indent="0">
              <a:buNone/>
            </a:pPr>
            <a:r>
              <a:rPr lang="en-US" dirty="0"/>
              <a:t>	</a:t>
            </a:r>
            <a:r>
              <a:rPr lang="en-US" dirty="0" smtClean="0"/>
              <a:t>Last but not least, the policy of the state should change so that financial benefits to small scale forest owners associations are paid. Forest statute does amend such contributions at least partially, regions, however, do not pay them. </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602366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Conclusions</a:t>
            </a:r>
            <a:endParaRPr lang="cs-CZ" dirty="0"/>
          </a:p>
        </p:txBody>
      </p:sp>
      <p:sp>
        <p:nvSpPr>
          <p:cNvPr id="3" name="Zástupný symbol pro obsah 2"/>
          <p:cNvSpPr>
            <a:spLocks noGrp="1"/>
          </p:cNvSpPr>
          <p:nvPr>
            <p:ph idx="1"/>
          </p:nvPr>
        </p:nvSpPr>
        <p:spPr/>
        <p:txBody>
          <a:bodyPr>
            <a:normAutofit fontScale="70000" lnSpcReduction="20000"/>
          </a:bodyPr>
          <a:lstStyle/>
          <a:p>
            <a:r>
              <a:rPr lang="en-US" dirty="0" smtClean="0"/>
              <a:t>What suitable legal forms should be employed when forming small scale forest owners associations? The question of legal, administration or economic tools remains a question for further discussion. </a:t>
            </a:r>
          </a:p>
          <a:p>
            <a:pPr marL="0" indent="0">
              <a:buNone/>
            </a:pPr>
            <a:r>
              <a:rPr lang="en-US" dirty="0" smtClean="0"/>
              <a:t>As J. Fri</a:t>
            </a:r>
            <a:r>
              <a:rPr lang="cs-CZ" dirty="0" smtClean="0"/>
              <a:t>č</a:t>
            </a:r>
            <a:r>
              <a:rPr lang="en-US" dirty="0" smtClean="0"/>
              <a:t> once described the pre-war situation</a:t>
            </a:r>
            <a:r>
              <a:rPr lang="cs-CZ" dirty="0" smtClean="0"/>
              <a:t>:</a:t>
            </a:r>
          </a:p>
          <a:p>
            <a:r>
              <a:rPr lang="en-US" dirty="0" smtClean="0"/>
              <a:t> “Forest associations appear infrequently and temporarily as an infection in a rather regular period of negotiations between different institution and corporations, dealing with forestry issues. And in the meantime, the associations rest in peace and quiet. All of a sudden there come an explorer. </a:t>
            </a:r>
            <a:r>
              <a:rPr lang="en-US" dirty="0"/>
              <a:t>w</a:t>
            </a:r>
            <a:r>
              <a:rPr lang="en-US" dirty="0" smtClean="0"/>
              <a:t>ho others of the new problem with forest associations. Immediately, meetings are held where statements are issued that something inevitable must happen. But nothing happens. Forest associations, decorated with new resolutions and decrees fall back into their sleep. And the history repeats…”</a:t>
            </a:r>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0062824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en-US" sz="3100" dirty="0" smtClean="0"/>
              <a:t>Thank </a:t>
            </a:r>
            <a:r>
              <a:rPr lang="en-US" sz="3100" dirty="0"/>
              <a:t>you for your attention.</a:t>
            </a:r>
            <a:r>
              <a:rPr lang="cs-CZ" sz="3100" dirty="0"/>
              <a:t/>
            </a:r>
            <a:br>
              <a:rPr lang="cs-CZ" sz="3100" dirty="0"/>
            </a:br>
            <a:endParaRPr lang="cs-CZ" sz="3100" dirty="0"/>
          </a:p>
        </p:txBody>
      </p:sp>
      <p:pic>
        <p:nvPicPr>
          <p:cNvPr id="6" name="Zástupný symbol pro obsah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4556" y="1916113"/>
            <a:ext cx="6774887" cy="4383087"/>
          </a:xfrm>
        </p:spPr>
      </p:pic>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65149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Outline of the presentation</a:t>
            </a:r>
            <a:endParaRPr lang="cs-CZ" dirty="0"/>
          </a:p>
        </p:txBody>
      </p:sp>
      <p:sp>
        <p:nvSpPr>
          <p:cNvPr id="3" name="Zástupný symbol pro obsah 2"/>
          <p:cNvSpPr>
            <a:spLocks noGrp="1"/>
          </p:cNvSpPr>
          <p:nvPr>
            <p:ph idx="1"/>
          </p:nvPr>
        </p:nvSpPr>
        <p:spPr/>
        <p:txBody>
          <a:bodyPr>
            <a:normAutofit/>
          </a:bodyPr>
          <a:lstStyle/>
          <a:p>
            <a:pPr marL="0" indent="0">
              <a:buNone/>
            </a:pPr>
            <a:r>
              <a:rPr lang="en-US" dirty="0" smtClean="0"/>
              <a:t>Theoretical background </a:t>
            </a:r>
          </a:p>
          <a:p>
            <a:pPr marL="0" indent="0">
              <a:buNone/>
            </a:pPr>
            <a:r>
              <a:rPr lang="en-US" dirty="0" smtClean="0"/>
              <a:t> 	</a:t>
            </a:r>
            <a:r>
              <a:rPr lang="en-US" sz="2200" dirty="0" smtClean="0"/>
              <a:t>- provided by the policy analysis and governance theory</a:t>
            </a:r>
          </a:p>
          <a:p>
            <a:pPr marL="0" indent="0">
              <a:buNone/>
            </a:pPr>
            <a:r>
              <a:rPr lang="en-US" dirty="0" smtClean="0"/>
              <a:t>Methodology </a:t>
            </a:r>
          </a:p>
          <a:p>
            <a:pPr marL="0" indent="0">
              <a:buNone/>
            </a:pPr>
            <a:r>
              <a:rPr lang="en-US" dirty="0"/>
              <a:t>	</a:t>
            </a:r>
            <a:r>
              <a:rPr lang="en-US" sz="2200" dirty="0" smtClean="0"/>
              <a:t>- combining forest policy documents analysis and interviews with FAOs representatives</a:t>
            </a:r>
          </a:p>
          <a:p>
            <a:pPr marL="0" indent="0">
              <a:buNone/>
            </a:pPr>
            <a:r>
              <a:rPr lang="en-US" sz="2200" dirty="0"/>
              <a:t>	</a:t>
            </a:r>
            <a:r>
              <a:rPr lang="en-US" sz="2200" dirty="0" smtClean="0"/>
              <a:t>- confronting the results with the questionnaire survey carried out among small scale forest owners </a:t>
            </a:r>
          </a:p>
          <a:p>
            <a:pPr marL="0" indent="0">
              <a:buNone/>
            </a:pPr>
            <a:r>
              <a:rPr lang="en-US" sz="2200" dirty="0"/>
              <a:t>	</a:t>
            </a:r>
            <a:r>
              <a:rPr lang="en-US" sz="2200" dirty="0" smtClean="0"/>
              <a:t>- examining their attitudes to the forming of associations</a:t>
            </a:r>
            <a:endParaRPr lang="cs-CZ" sz="22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20519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References</a:t>
            </a:r>
            <a:endParaRPr lang="cs-CZ" dirty="0"/>
          </a:p>
        </p:txBody>
      </p:sp>
      <p:sp>
        <p:nvSpPr>
          <p:cNvPr id="3" name="Zástupný symbol pro obsah 2"/>
          <p:cNvSpPr>
            <a:spLocks noGrp="1"/>
          </p:cNvSpPr>
          <p:nvPr>
            <p:ph idx="1"/>
          </p:nvPr>
        </p:nvSpPr>
        <p:spPr/>
        <p:txBody>
          <a:bodyPr>
            <a:normAutofit fontScale="25000" lnSpcReduction="20000"/>
          </a:bodyPr>
          <a:lstStyle/>
          <a:p>
            <a:pPr lvl="0"/>
            <a:r>
              <a:rPr lang="en-US" dirty="0" err="1"/>
              <a:t>Bouriaud</a:t>
            </a:r>
            <a:r>
              <a:rPr lang="en-US" dirty="0"/>
              <a:t>, L., 2006: Ownership and property rights  –  factors relevant for innovation and enterprise development in small-scale forestry. In: </a:t>
            </a:r>
            <a:r>
              <a:rPr lang="en-US" dirty="0" err="1"/>
              <a:t>Niskanen</a:t>
            </a:r>
            <a:r>
              <a:rPr lang="en-US" dirty="0"/>
              <a:t>, A., ed., 2006. Issues affecting enterprise development in the forest sector in Europe. University of </a:t>
            </a:r>
            <a:r>
              <a:rPr lang="en-US" dirty="0" err="1"/>
              <a:t>Joensuu</a:t>
            </a:r>
            <a:r>
              <a:rPr lang="en-US" dirty="0"/>
              <a:t>, Faculty of Forestry, Research Notes 169. 406 p., pp. 58-70</a:t>
            </a:r>
            <a:endParaRPr lang="cs-CZ" dirty="0"/>
          </a:p>
          <a:p>
            <a:pPr lvl="0"/>
            <a:r>
              <a:rPr lang="en-US" dirty="0"/>
              <a:t>FAO, 2012. Review of forest owners’ organizations in selected Eastern European countries, by G. Weiss, I. </a:t>
            </a:r>
            <a:r>
              <a:rPr lang="en-US" dirty="0" err="1"/>
              <a:t>Gudurić</a:t>
            </a:r>
            <a:r>
              <a:rPr lang="en-US" dirty="0"/>
              <a:t> and B. </a:t>
            </a:r>
            <a:r>
              <a:rPr lang="en-US" dirty="0" err="1"/>
              <a:t>Wolfslehner</a:t>
            </a:r>
            <a:r>
              <a:rPr lang="en-US" dirty="0"/>
              <a:t>. Forestry Policy and Institutions Working Paper No. 30. Rome.</a:t>
            </a:r>
            <a:endParaRPr lang="cs-CZ" dirty="0"/>
          </a:p>
          <a:p>
            <a:pPr lvl="0"/>
            <a:r>
              <a:rPr lang="en-US" dirty="0" err="1"/>
              <a:t>Glück</a:t>
            </a:r>
            <a:r>
              <a:rPr lang="en-US" dirty="0"/>
              <a:t>, P. 1976. Die </a:t>
            </a:r>
            <a:r>
              <a:rPr lang="en-US" dirty="0" err="1"/>
              <a:t>Rolle</a:t>
            </a:r>
            <a:r>
              <a:rPr lang="en-US" dirty="0"/>
              <a:t> der </a:t>
            </a:r>
            <a:r>
              <a:rPr lang="en-US" dirty="0" err="1"/>
              <a:t>Verbände</a:t>
            </a:r>
            <a:r>
              <a:rPr lang="en-US" dirty="0"/>
              <a:t> in der </a:t>
            </a:r>
            <a:r>
              <a:rPr lang="en-US" dirty="0" err="1"/>
              <a:t>theoretischen</a:t>
            </a:r>
            <a:r>
              <a:rPr lang="en-US" dirty="0"/>
              <a:t> </a:t>
            </a:r>
            <a:r>
              <a:rPr lang="en-US" dirty="0" err="1"/>
              <a:t>Forst</a:t>
            </a:r>
            <a:r>
              <a:rPr lang="en-US" dirty="0"/>
              <a:t>- und </a:t>
            </a:r>
            <a:r>
              <a:rPr lang="en-US" dirty="0" err="1"/>
              <a:t>Holzwirtschaftspolitik</a:t>
            </a:r>
            <a:r>
              <a:rPr lang="en-US" dirty="0"/>
              <a:t>. Wien. 225 p.</a:t>
            </a:r>
            <a:endParaRPr lang="cs-CZ" dirty="0"/>
          </a:p>
          <a:p>
            <a:pPr lvl="0"/>
            <a:r>
              <a:rPr lang="en-US" dirty="0" err="1"/>
              <a:t>Glück</a:t>
            </a:r>
            <a:r>
              <a:rPr lang="en-US" dirty="0"/>
              <a:t>, P., </a:t>
            </a:r>
            <a:r>
              <a:rPr lang="en-US" dirty="0" err="1"/>
              <a:t>Avdibegović</a:t>
            </a:r>
            <a:r>
              <a:rPr lang="en-US" dirty="0"/>
              <a:t>, M., </a:t>
            </a:r>
            <a:r>
              <a:rPr lang="en-US" dirty="0" err="1"/>
              <a:t>Čabaravdić</a:t>
            </a:r>
            <a:r>
              <a:rPr lang="en-US" dirty="0"/>
              <a:t>, A., </a:t>
            </a:r>
            <a:r>
              <a:rPr lang="en-US" dirty="0" err="1"/>
              <a:t>Nonić</a:t>
            </a:r>
            <a:r>
              <a:rPr lang="en-US" dirty="0"/>
              <a:t>, D., </a:t>
            </a:r>
            <a:r>
              <a:rPr lang="en-US" dirty="0" err="1"/>
              <a:t>Petrovic</a:t>
            </a:r>
            <a:r>
              <a:rPr lang="en-US" dirty="0"/>
              <a:t>, N., </a:t>
            </a:r>
            <a:r>
              <a:rPr lang="en-US" dirty="0" err="1"/>
              <a:t>Posavec</a:t>
            </a:r>
            <a:r>
              <a:rPr lang="en-US" dirty="0"/>
              <a:t>, S., </a:t>
            </a:r>
            <a:r>
              <a:rPr lang="en-US" dirty="0" err="1"/>
              <a:t>Stojanovska</a:t>
            </a:r>
            <a:r>
              <a:rPr lang="en-US" dirty="0"/>
              <a:t>, M., 2010: The preconditions for the formation of private forest owners’ interest associations in the western Balkan region. </a:t>
            </a:r>
            <a:r>
              <a:rPr lang="en-US" i="1" dirty="0"/>
              <a:t>Forest Policy and Economics,</a:t>
            </a:r>
            <a:r>
              <a:rPr lang="en-US" dirty="0"/>
              <a:t> 12: 250–263. </a:t>
            </a:r>
            <a:endParaRPr lang="cs-CZ" dirty="0"/>
          </a:p>
          <a:p>
            <a:pPr lvl="0"/>
            <a:r>
              <a:rPr lang="en-US" dirty="0" err="1"/>
              <a:t>Glück</a:t>
            </a:r>
            <a:r>
              <a:rPr lang="en-US" dirty="0"/>
              <a:t>, P., </a:t>
            </a:r>
            <a:r>
              <a:rPr lang="en-US" dirty="0" err="1"/>
              <a:t>Avdibegović</a:t>
            </a:r>
            <a:r>
              <a:rPr lang="en-US" dirty="0"/>
              <a:t>, M., </a:t>
            </a:r>
            <a:r>
              <a:rPr lang="en-US" dirty="0" err="1"/>
              <a:t>Čabaravdić</a:t>
            </a:r>
            <a:r>
              <a:rPr lang="en-US" dirty="0"/>
              <a:t>, A., </a:t>
            </a:r>
            <a:r>
              <a:rPr lang="en-US" dirty="0" err="1"/>
              <a:t>Nonić</a:t>
            </a:r>
            <a:r>
              <a:rPr lang="en-US" dirty="0"/>
              <a:t>, D., </a:t>
            </a:r>
            <a:r>
              <a:rPr lang="en-US" dirty="0" err="1"/>
              <a:t>Petrovic</a:t>
            </a:r>
            <a:r>
              <a:rPr lang="en-US" dirty="0"/>
              <a:t>, N., </a:t>
            </a:r>
            <a:r>
              <a:rPr lang="en-US" dirty="0" err="1"/>
              <a:t>Posavec</a:t>
            </a:r>
            <a:r>
              <a:rPr lang="en-US" dirty="0"/>
              <a:t>, S. and </a:t>
            </a:r>
            <a:r>
              <a:rPr lang="en-US" dirty="0" err="1"/>
              <a:t>Stojanovska</a:t>
            </a:r>
            <a:r>
              <a:rPr lang="en-US" dirty="0"/>
              <a:t>, M.,</a:t>
            </a:r>
            <a:r>
              <a:rPr lang="en-US" b="1" dirty="0"/>
              <a:t> </a:t>
            </a:r>
            <a:r>
              <a:rPr lang="en-US" dirty="0"/>
              <a:t>2011: Private forest owners in the western Balkans – ready for the formation of interest associations</a:t>
            </a:r>
            <a:r>
              <a:rPr lang="en-US" i="1" dirty="0"/>
              <a:t>.</a:t>
            </a:r>
            <a:r>
              <a:rPr lang="en-US" dirty="0"/>
              <a:t> EFI Research Report No. 25. </a:t>
            </a:r>
            <a:r>
              <a:rPr lang="en-US" dirty="0" err="1"/>
              <a:t>Joensuu</a:t>
            </a:r>
            <a:r>
              <a:rPr lang="en-US" dirty="0"/>
              <a:t>, Finland, EFI.</a:t>
            </a:r>
            <a:endParaRPr lang="cs-CZ" dirty="0"/>
          </a:p>
          <a:p>
            <a:pPr lvl="0"/>
            <a:r>
              <a:rPr lang="en-US" dirty="0" err="1"/>
              <a:t>Golos</a:t>
            </a:r>
            <a:r>
              <a:rPr lang="en-US" dirty="0"/>
              <a:t>, P., </a:t>
            </a:r>
            <a:r>
              <a:rPr lang="en-US" dirty="0" err="1"/>
              <a:t>Geszprych</a:t>
            </a:r>
            <a:r>
              <a:rPr lang="en-US" dirty="0"/>
              <a:t>, M., 2005: Small-scale Forestry in Poland  –  Results of the Project on the Forest </a:t>
            </a:r>
            <a:r>
              <a:rPr lang="en-US" dirty="0" err="1"/>
              <a:t>Accontancy</a:t>
            </a:r>
            <a:r>
              <a:rPr lang="en-US" dirty="0"/>
              <a:t> Data Network. In: Small Scale Forestry in a Changing Environment: International Symposium, May 30 – June 4, 2005, Vilnius, Lithuania, s. 185</a:t>
            </a:r>
            <a:endParaRPr lang="cs-CZ" dirty="0"/>
          </a:p>
          <a:p>
            <a:pPr lvl="0"/>
            <a:r>
              <a:rPr lang="en-US" dirty="0"/>
              <a:t>Harrison, S., </a:t>
            </a:r>
            <a:r>
              <a:rPr lang="en-US" dirty="0" err="1"/>
              <a:t>Herbohn</a:t>
            </a:r>
            <a:r>
              <a:rPr lang="en-US" dirty="0"/>
              <a:t>, J., </a:t>
            </a:r>
            <a:r>
              <a:rPr lang="en-US" dirty="0" err="1"/>
              <a:t>Niskanen</a:t>
            </a:r>
            <a:r>
              <a:rPr lang="en-US" dirty="0"/>
              <a:t>, A. (2002). Non-industrial, smallholder, small-scale and family forestry: What’s in a name? Small scale Forest Economics, Management and Policy, 1, 1_11.</a:t>
            </a:r>
            <a:endParaRPr lang="cs-CZ" dirty="0"/>
          </a:p>
          <a:p>
            <a:pPr lvl="0"/>
            <a:r>
              <a:rPr lang="en-US" dirty="0" err="1"/>
              <a:t>Herbohn</a:t>
            </a:r>
            <a:r>
              <a:rPr lang="en-US" dirty="0"/>
              <a:t>, J. Small-scale Forestry – Is it simply a smaller version of Industrial (Large-scale)  Multiple Use </a:t>
            </a:r>
            <a:r>
              <a:rPr lang="en-US" dirty="0" err="1"/>
              <a:t>Foresty</a:t>
            </a:r>
            <a:r>
              <a:rPr lang="en-US" dirty="0"/>
              <a:t>? In: Proceedings of IUFRO 3.08 Conference hosted by Galway-Mayo Institute of Technology, Galway, Ireland. 18-23th June, 2006</a:t>
            </a:r>
            <a:endParaRPr lang="cs-CZ" dirty="0"/>
          </a:p>
          <a:p>
            <a:pPr lvl="0"/>
            <a:r>
              <a:rPr lang="en-US" dirty="0" err="1"/>
              <a:t>Ioras</a:t>
            </a:r>
            <a:r>
              <a:rPr lang="en-US" dirty="0"/>
              <a:t>, F., </a:t>
            </a:r>
            <a:r>
              <a:rPr lang="en-US" dirty="0" err="1"/>
              <a:t>Abrudan</a:t>
            </a:r>
            <a:r>
              <a:rPr lang="en-US" dirty="0"/>
              <a:t>, I. (2006): The Romanian forestry sector: </a:t>
            </a:r>
            <a:r>
              <a:rPr lang="en-US" dirty="0" err="1"/>
              <a:t>privatisation</a:t>
            </a:r>
            <a:r>
              <a:rPr lang="en-US" dirty="0"/>
              <a:t> facts. </a:t>
            </a:r>
            <a:r>
              <a:rPr lang="en-US" i="1" dirty="0"/>
              <a:t>International Forestry Review, </a:t>
            </a:r>
            <a:r>
              <a:rPr lang="en-US" dirty="0"/>
              <a:t>8(3), 361-367.</a:t>
            </a:r>
            <a:endParaRPr lang="cs-CZ" dirty="0"/>
          </a:p>
          <a:p>
            <a:pPr lvl="0" fontAlgn="base" hangingPunct="0"/>
            <a:r>
              <a:rPr lang="en-US" dirty="0" err="1"/>
              <a:t>Krott</a:t>
            </a:r>
            <a:r>
              <a:rPr lang="en-US" dirty="0"/>
              <a:t>, M.: </a:t>
            </a:r>
            <a:r>
              <a:rPr lang="en-US" dirty="0" err="1"/>
              <a:t>Analysesatz</a:t>
            </a:r>
            <a:r>
              <a:rPr lang="en-US" dirty="0"/>
              <a:t> </a:t>
            </a:r>
            <a:r>
              <a:rPr lang="en-US" dirty="0" err="1"/>
              <a:t>f</a:t>
            </a:r>
            <a:r>
              <a:rPr lang="en-US" dirty="0" err="1">
                <a:sym typeface="Times New Roman"/>
              </a:rPr>
              <a:t></a:t>
            </a:r>
            <a:r>
              <a:rPr lang="en-US" dirty="0" err="1"/>
              <a:t>r</a:t>
            </a:r>
            <a:r>
              <a:rPr lang="en-US" dirty="0"/>
              <a:t> </a:t>
            </a:r>
            <a:r>
              <a:rPr lang="en-US" dirty="0" err="1"/>
              <a:t>Privatwaldpolitik</a:t>
            </a:r>
            <a:r>
              <a:rPr lang="en-US" dirty="0"/>
              <a:t> der </a:t>
            </a:r>
            <a:r>
              <a:rPr lang="en-US" dirty="0" err="1"/>
              <a:t>Staatsforstverwaltung</a:t>
            </a:r>
            <a:r>
              <a:rPr lang="en-US" dirty="0"/>
              <a:t>, In: </a:t>
            </a:r>
            <a:r>
              <a:rPr lang="en-US" dirty="0" err="1"/>
              <a:t>Beziehungen</a:t>
            </a:r>
            <a:r>
              <a:rPr lang="en-US" dirty="0"/>
              <a:t> der </a:t>
            </a:r>
            <a:r>
              <a:rPr lang="en-US" dirty="0" err="1"/>
              <a:t>Staatsforstverwaltung</a:t>
            </a:r>
            <a:r>
              <a:rPr lang="en-US" dirty="0"/>
              <a:t> </a:t>
            </a:r>
            <a:r>
              <a:rPr lang="en-US" dirty="0" err="1"/>
              <a:t>zu</a:t>
            </a:r>
            <a:r>
              <a:rPr lang="en-US" dirty="0"/>
              <a:t> </a:t>
            </a:r>
            <a:r>
              <a:rPr lang="en-US" dirty="0" err="1"/>
              <a:t>privaten</a:t>
            </a:r>
            <a:r>
              <a:rPr lang="en-US" dirty="0"/>
              <a:t> </a:t>
            </a:r>
            <a:r>
              <a:rPr lang="en-US" dirty="0" err="1"/>
              <a:t>Waldeigent</a:t>
            </a:r>
            <a:r>
              <a:rPr lang="en-US" dirty="0" err="1">
                <a:sym typeface="Times New Roman"/>
              </a:rPr>
              <a:t></a:t>
            </a:r>
            <a:r>
              <a:rPr lang="en-US" dirty="0" err="1"/>
              <a:t>mern</a:t>
            </a:r>
            <a:r>
              <a:rPr lang="en-US" dirty="0"/>
              <a:t>  und </a:t>
            </a:r>
            <a:r>
              <a:rPr lang="en-US" dirty="0" err="1"/>
              <a:t>deren</a:t>
            </a:r>
            <a:r>
              <a:rPr lang="en-US" dirty="0"/>
              <a:t> </a:t>
            </a:r>
            <a:r>
              <a:rPr lang="en-US" dirty="0" err="1"/>
              <a:t>Verbänden</a:t>
            </a:r>
            <a:r>
              <a:rPr lang="en-US" dirty="0"/>
              <a:t>, </a:t>
            </a:r>
            <a:r>
              <a:rPr lang="en-US" dirty="0" err="1"/>
              <a:t>Matraf</a:t>
            </a:r>
            <a:r>
              <a:rPr lang="en-US" dirty="0" err="1">
                <a:sym typeface="Times New Roman"/>
              </a:rPr>
              <a:t></a:t>
            </a:r>
            <a:r>
              <a:rPr lang="en-US" dirty="0" err="1"/>
              <a:t>red</a:t>
            </a:r>
            <a:r>
              <a:rPr lang="en-US" dirty="0"/>
              <a:t> 1996, s. 5 – 9</a:t>
            </a:r>
            <a:endParaRPr lang="cs-CZ" dirty="0"/>
          </a:p>
          <a:p>
            <a:pPr lvl="0"/>
            <a:r>
              <a:rPr lang="en-US" dirty="0" err="1"/>
              <a:t>Medved</a:t>
            </a:r>
            <a:r>
              <a:rPr lang="en-US" dirty="0"/>
              <a:t>, M. </a:t>
            </a:r>
            <a:r>
              <a:rPr lang="en-US" dirty="0" err="1"/>
              <a:t>Matijašič</a:t>
            </a:r>
            <a:r>
              <a:rPr lang="en-US" dirty="0"/>
              <a:t>, M., </a:t>
            </a:r>
            <a:r>
              <a:rPr lang="en-US" dirty="0" err="1"/>
              <a:t>Rok</a:t>
            </a:r>
            <a:r>
              <a:rPr lang="en-US" dirty="0"/>
              <a:t>, P., 2010: Private property conditions of Slovenian forests in 2010. </a:t>
            </a:r>
            <a:r>
              <a:rPr lang="en-US" dirty="0" err="1"/>
              <a:t>Pleriminary</a:t>
            </a:r>
            <a:r>
              <a:rPr lang="en-US" dirty="0"/>
              <a:t> results. In: </a:t>
            </a:r>
            <a:r>
              <a:rPr lang="en-US" dirty="0" err="1"/>
              <a:t>Medved</a:t>
            </a:r>
            <a:r>
              <a:rPr lang="en-US" dirty="0"/>
              <a:t>, M. (ed.): Small Scale Forestry in a Changing World : Opportunities and Challenges and the Role of Extension and Technology Transfer : Proceedings of the conference, 6-12 June 2010, Bled, Slovenia [CD-ROM]. Ljubljana, Slovenian Forestry Institute : Slovenian Forest Service. 2010, s. 452-472.</a:t>
            </a:r>
            <a:endParaRPr lang="cs-CZ" dirty="0"/>
          </a:p>
          <a:p>
            <a:pPr lvl="0"/>
            <a:r>
              <a:rPr lang="en-US" dirty="0" err="1"/>
              <a:t>Medved</a:t>
            </a:r>
            <a:r>
              <a:rPr lang="en-US" dirty="0"/>
              <a:t>, M., 2005: Statistical Research of Forest Management of Private Family Forests in Slovenia. In: </a:t>
            </a:r>
            <a:r>
              <a:rPr lang="en-US" dirty="0" err="1"/>
              <a:t>Small.scale</a:t>
            </a:r>
            <a:r>
              <a:rPr lang="en-US" dirty="0"/>
              <a:t> Forestry in a Changing </a:t>
            </a:r>
            <a:r>
              <a:rPr lang="en-US" dirty="0" err="1"/>
              <a:t>Environmnet</a:t>
            </a:r>
            <a:r>
              <a:rPr lang="en-US" dirty="0"/>
              <a:t>: International Symposium, May 30 – June 4, 2005, Vilnius, Lithuania, s. </a:t>
            </a:r>
            <a:endParaRPr lang="cs-CZ" dirty="0"/>
          </a:p>
          <a:p>
            <a:pPr lvl="0"/>
            <a:r>
              <a:rPr lang="en-US" dirty="0"/>
              <a:t>Mendes C., A., </a:t>
            </a:r>
            <a:r>
              <a:rPr lang="en-US" dirty="0" err="1"/>
              <a:t>Stefanek</a:t>
            </a:r>
            <a:r>
              <a:rPr lang="en-US" dirty="0"/>
              <a:t>, B., Feliciano, D., </a:t>
            </a:r>
            <a:r>
              <a:rPr lang="en-US" dirty="0" err="1"/>
              <a:t>Mizaraite</a:t>
            </a:r>
            <a:r>
              <a:rPr lang="en-US" dirty="0"/>
              <a:t>, D., </a:t>
            </a:r>
            <a:r>
              <a:rPr lang="en-US" dirty="0" err="1"/>
              <a:t>Nonic</a:t>
            </a:r>
            <a:r>
              <a:rPr lang="en-US" dirty="0"/>
              <a:t>, D., </a:t>
            </a:r>
            <a:r>
              <a:rPr lang="en-US" dirty="0" err="1"/>
              <a:t>Kitchoukov</a:t>
            </a:r>
            <a:r>
              <a:rPr lang="en-US" dirty="0"/>
              <a:t>, E., </a:t>
            </a:r>
            <a:r>
              <a:rPr lang="en-US" dirty="0" err="1"/>
              <a:t>Nybakk</a:t>
            </a:r>
            <a:r>
              <a:rPr lang="en-US" dirty="0"/>
              <a:t>, E., </a:t>
            </a:r>
            <a:r>
              <a:rPr lang="en-US" dirty="0" err="1"/>
              <a:t>Duduman</a:t>
            </a:r>
            <a:r>
              <a:rPr lang="en-US" dirty="0"/>
              <a:t>, G., Weiss, G., </a:t>
            </a:r>
            <a:r>
              <a:rPr lang="en-US" dirty="0" err="1"/>
              <a:t>Nichiforel</a:t>
            </a:r>
            <a:r>
              <a:rPr lang="en-US" dirty="0"/>
              <a:t>, L., </a:t>
            </a:r>
            <a:r>
              <a:rPr lang="en-US" dirty="0" err="1"/>
              <a:t>Stoyanova</a:t>
            </a:r>
            <a:r>
              <a:rPr lang="en-US" dirty="0"/>
              <a:t>, M., </a:t>
            </a:r>
            <a:r>
              <a:rPr lang="en-US" dirty="0" err="1"/>
              <a:t>Mäkinen</a:t>
            </a:r>
            <a:r>
              <a:rPr lang="en-US" dirty="0"/>
              <a:t>, P., </a:t>
            </a:r>
            <a:r>
              <a:rPr lang="en-US" dirty="0" err="1"/>
              <a:t>Alves</a:t>
            </a:r>
            <a:r>
              <a:rPr lang="en-US" dirty="0"/>
              <a:t>, R., </a:t>
            </a:r>
            <a:r>
              <a:rPr lang="en-US" dirty="0" err="1"/>
              <a:t>Milijic</a:t>
            </a:r>
            <a:r>
              <a:rPr lang="en-US" dirty="0"/>
              <a:t>, V., </a:t>
            </a:r>
            <a:r>
              <a:rPr lang="en-US" dirty="0" err="1"/>
              <a:t>Sarvasova</a:t>
            </a:r>
            <a:r>
              <a:rPr lang="en-US" dirty="0"/>
              <a:t>, Z., 2011: Institutional innovation in European private forestry: the emergence of forest owners’ organizations. </a:t>
            </a:r>
            <a:r>
              <a:rPr lang="en-US" i="1" dirty="0"/>
              <a:t>In</a:t>
            </a:r>
            <a:r>
              <a:rPr lang="en-US" dirty="0"/>
              <a:t> G. Weiss, D. </a:t>
            </a:r>
            <a:r>
              <a:rPr lang="en-US" dirty="0" err="1"/>
              <a:t>Pettenella</a:t>
            </a:r>
            <a:r>
              <a:rPr lang="en-US" dirty="0"/>
              <a:t>, P. </a:t>
            </a:r>
            <a:r>
              <a:rPr lang="en-US" dirty="0" err="1"/>
              <a:t>Ollonqvist</a:t>
            </a:r>
            <a:r>
              <a:rPr lang="en-US" dirty="0"/>
              <a:t> and B. </a:t>
            </a:r>
            <a:r>
              <a:rPr lang="en-US" dirty="0" err="1"/>
              <a:t>Slee</a:t>
            </a:r>
            <a:r>
              <a:rPr lang="en-US" dirty="0"/>
              <a:t>, eds. </a:t>
            </a:r>
            <a:r>
              <a:rPr lang="en-US" i="1" dirty="0"/>
              <a:t>Innovation in forestry: territorial and value chain relationships,</a:t>
            </a:r>
            <a:r>
              <a:rPr lang="en-US" dirty="0"/>
              <a:t> pp. 68–86. Wallingford, UK, CAB International.</a:t>
            </a:r>
            <a:endParaRPr lang="cs-CZ" dirty="0"/>
          </a:p>
          <a:p>
            <a:pPr lvl="0"/>
            <a:r>
              <a:rPr lang="en-US" dirty="0" err="1"/>
              <a:t>Mizaraite</a:t>
            </a:r>
            <a:r>
              <a:rPr lang="en-US" dirty="0"/>
              <a:t>, D., </a:t>
            </a:r>
            <a:r>
              <a:rPr lang="en-US" dirty="0" err="1"/>
              <a:t>Mizaras</a:t>
            </a:r>
            <a:r>
              <a:rPr lang="en-US" dirty="0"/>
              <a:t>, S. 2005a. Empirically based grouping of private forest owners in Lithuania. </a:t>
            </a:r>
            <a:r>
              <a:rPr lang="en-US" i="1" dirty="0"/>
              <a:t>Baltic Forestry,</a:t>
            </a:r>
            <a:r>
              <a:rPr lang="en-US" dirty="0"/>
              <a:t> 11(1): 80–87.</a:t>
            </a:r>
            <a:endParaRPr lang="cs-CZ" dirty="0"/>
          </a:p>
          <a:p>
            <a:pPr lvl="0"/>
            <a:r>
              <a:rPr lang="en-US" dirty="0" err="1"/>
              <a:t>Mizaraite</a:t>
            </a:r>
            <a:r>
              <a:rPr lang="en-US" dirty="0"/>
              <a:t>, D., </a:t>
            </a:r>
            <a:r>
              <a:rPr lang="en-US" dirty="0" err="1"/>
              <a:t>Mizaras</a:t>
            </a:r>
            <a:r>
              <a:rPr lang="en-US" dirty="0"/>
              <a:t>, S. 2005b. The formation of small-scale forestry in countries with economies in transition: observations from Lithuania. </a:t>
            </a:r>
            <a:r>
              <a:rPr lang="en-US" i="1" dirty="0"/>
              <a:t>Small-scale Forest Economies, Management and Policy,</a:t>
            </a:r>
            <a:r>
              <a:rPr lang="en-US" dirty="0"/>
              <a:t> 4: 437–450.</a:t>
            </a:r>
            <a:endParaRPr lang="cs-CZ" dirty="0"/>
          </a:p>
          <a:p>
            <a:pPr lvl="0"/>
            <a:r>
              <a:rPr lang="en-US" dirty="0" err="1"/>
              <a:t>Nichiforel</a:t>
            </a:r>
            <a:r>
              <a:rPr lang="en-US" dirty="0"/>
              <a:t>, L., </a:t>
            </a:r>
            <a:r>
              <a:rPr lang="en-US" dirty="0" err="1"/>
              <a:t>Schanz</a:t>
            </a:r>
            <a:r>
              <a:rPr lang="en-US" dirty="0"/>
              <a:t>, H., 2009: Property rights distribution and entrepreneurial rent- seeking in Romanian forestry: a perspective of private forest  European Journal of Forest Research, DOI 10.1007/s10342-009-0337-8, Springer-</a:t>
            </a:r>
            <a:r>
              <a:rPr lang="en-US" dirty="0" err="1"/>
              <a:t>Verlag</a:t>
            </a:r>
            <a:r>
              <a:rPr lang="en-US" dirty="0"/>
              <a:t>.</a:t>
            </a:r>
            <a:endParaRPr lang="cs-CZ" dirty="0"/>
          </a:p>
          <a:p>
            <a:pPr lvl="0"/>
            <a:r>
              <a:rPr lang="en-US" dirty="0" err="1"/>
              <a:t>Nonic</a:t>
            </a:r>
            <a:r>
              <a:rPr lang="en-US" dirty="0"/>
              <a:t>, D., Bliss, J.C., </a:t>
            </a:r>
            <a:r>
              <a:rPr lang="en-US" dirty="0" err="1"/>
              <a:t>Milijic</a:t>
            </a:r>
            <a:r>
              <a:rPr lang="en-US" dirty="0"/>
              <a:t>, V., </a:t>
            </a:r>
            <a:r>
              <a:rPr lang="en-US" dirty="0" err="1"/>
              <a:t>Petrovic</a:t>
            </a:r>
            <a:r>
              <a:rPr lang="en-US" dirty="0"/>
              <a:t>, N., </a:t>
            </a:r>
            <a:r>
              <a:rPr lang="en-US" dirty="0" err="1"/>
              <a:t>Avdibegovic</a:t>
            </a:r>
            <a:r>
              <a:rPr lang="en-US" dirty="0"/>
              <a:t>, M., </a:t>
            </a:r>
            <a:r>
              <a:rPr lang="en-US" dirty="0" err="1"/>
              <a:t>Mataruga</a:t>
            </a:r>
            <a:r>
              <a:rPr lang="en-US" dirty="0"/>
              <a:t>, M., 2011: Challenges of Organizing Private Forest Owners in Serbia</a:t>
            </a:r>
            <a:r>
              <a:rPr lang="en-US" i="1" dirty="0"/>
              <a:t>. Small-scale forestry</a:t>
            </a:r>
            <a:r>
              <a:rPr lang="en-US" dirty="0"/>
              <a:t> (10)4:435-455 </a:t>
            </a:r>
            <a:endParaRPr lang="cs-CZ" dirty="0"/>
          </a:p>
          <a:p>
            <a:pPr lvl="0"/>
            <a:r>
              <a:rPr lang="en-US" dirty="0" err="1"/>
              <a:t>Pivoriūnas</a:t>
            </a:r>
            <a:r>
              <a:rPr lang="en-US" dirty="0"/>
              <a:t>, A. </a:t>
            </a:r>
            <a:r>
              <a:rPr lang="en-US" dirty="0" err="1"/>
              <a:t>Lazdinis</a:t>
            </a:r>
            <a:r>
              <a:rPr lang="en-US" dirty="0"/>
              <a:t>, M. 2004. Needs of private forest owners in the context of changing political system: Lithuania as a case study. </a:t>
            </a:r>
            <a:r>
              <a:rPr lang="en-US" i="1" dirty="0"/>
              <a:t>Small-scale Forestry,</a:t>
            </a:r>
            <a:r>
              <a:rPr lang="en-US" dirty="0"/>
              <a:t> 3(2): 191–202.</a:t>
            </a:r>
            <a:endParaRPr lang="cs-CZ" dirty="0"/>
          </a:p>
          <a:p>
            <a:pPr lvl="0"/>
            <a:r>
              <a:rPr lang="en-US" dirty="0" err="1"/>
              <a:t>Tykkä</a:t>
            </a:r>
            <a:r>
              <a:rPr lang="en-US" dirty="0"/>
              <a:t>, S., Weiss, G., </a:t>
            </a:r>
            <a:r>
              <a:rPr lang="en-US" dirty="0" err="1"/>
              <a:t>Nichiforel</a:t>
            </a:r>
            <a:r>
              <a:rPr lang="en-US" dirty="0"/>
              <a:t>, l., </a:t>
            </a:r>
            <a:r>
              <a:rPr lang="en-US" dirty="0" err="1"/>
              <a:t>Nedelkovic</a:t>
            </a:r>
            <a:r>
              <a:rPr lang="en-US" dirty="0"/>
              <a:t>, j., </a:t>
            </a:r>
            <a:r>
              <a:rPr lang="en-US" dirty="0" err="1"/>
              <a:t>Dobšinská</a:t>
            </a:r>
            <a:r>
              <a:rPr lang="en-US" dirty="0"/>
              <a:t>, Z., 2010: Innovation and Sustainability in Forestry in Central and Eastern Europe: Challenges and Perspectives (SUSI-CEE). European Forest Institute. Central-East European Regional Office (EFICEEC) Austria  </a:t>
            </a:r>
            <a:endParaRPr lang="cs-CZ" dirty="0"/>
          </a:p>
          <a:p>
            <a:endParaRPr lang="cs-CZ" sz="48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921895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a:t>Outline</a:t>
            </a:r>
            <a:r>
              <a:rPr lang="cs-CZ" dirty="0"/>
              <a:t> </a:t>
            </a:r>
            <a:r>
              <a:rPr lang="cs-CZ" dirty="0" err="1"/>
              <a:t>of</a:t>
            </a:r>
            <a:r>
              <a:rPr lang="cs-CZ" dirty="0"/>
              <a:t> </a:t>
            </a:r>
            <a:r>
              <a:rPr lang="cs-CZ" dirty="0" err="1"/>
              <a:t>the</a:t>
            </a:r>
            <a:r>
              <a:rPr lang="cs-CZ" dirty="0"/>
              <a:t> </a:t>
            </a:r>
            <a:r>
              <a:rPr lang="cs-CZ" dirty="0" err="1"/>
              <a:t>presentation</a:t>
            </a:r>
            <a:endParaRPr lang="cs-CZ" dirty="0"/>
          </a:p>
        </p:txBody>
      </p:sp>
      <p:sp>
        <p:nvSpPr>
          <p:cNvPr id="3" name="Zástupný symbol pro obsah 2"/>
          <p:cNvSpPr>
            <a:spLocks noGrp="1"/>
          </p:cNvSpPr>
          <p:nvPr>
            <p:ph idx="1"/>
          </p:nvPr>
        </p:nvSpPr>
        <p:spPr/>
        <p:txBody>
          <a:bodyPr/>
          <a:lstStyle/>
          <a:p>
            <a:pPr marL="0" indent="0">
              <a:buNone/>
            </a:pPr>
            <a:r>
              <a:rPr lang="en-US" dirty="0" smtClean="0"/>
              <a:t>Results of the research</a:t>
            </a:r>
          </a:p>
          <a:p>
            <a:pPr marL="0" indent="0">
              <a:buNone/>
            </a:pPr>
            <a:r>
              <a:rPr lang="en-US" dirty="0" smtClean="0"/>
              <a:t>	- Forest Policy Tools </a:t>
            </a:r>
          </a:p>
          <a:p>
            <a:pPr marL="0" indent="0">
              <a:buNone/>
            </a:pPr>
            <a:r>
              <a:rPr lang="en-US" dirty="0"/>
              <a:t>	</a:t>
            </a:r>
            <a:r>
              <a:rPr lang="en-US" dirty="0" smtClean="0"/>
              <a:t>	legal/administration</a:t>
            </a:r>
          </a:p>
          <a:p>
            <a:pPr marL="0" indent="0">
              <a:buNone/>
            </a:pPr>
            <a:r>
              <a:rPr lang="en-US" dirty="0"/>
              <a:t>	</a:t>
            </a:r>
            <a:r>
              <a:rPr lang="en-US" dirty="0" smtClean="0"/>
              <a:t>		information sources</a:t>
            </a:r>
          </a:p>
          <a:p>
            <a:pPr marL="0" indent="0">
              <a:buNone/>
            </a:pPr>
            <a:r>
              <a:rPr lang="en-US" dirty="0"/>
              <a:t>	</a:t>
            </a:r>
            <a:r>
              <a:rPr lang="en-US" dirty="0" smtClean="0"/>
              <a:t>			economic tools</a:t>
            </a:r>
          </a:p>
          <a:p>
            <a:pPr marL="0" indent="0">
              <a:buNone/>
            </a:pPr>
            <a:r>
              <a:rPr lang="en-US" dirty="0" smtClean="0"/>
              <a:t>	- Survey results and survey analysis</a:t>
            </a:r>
          </a:p>
          <a:p>
            <a:pPr marL="0" indent="0">
              <a:buNone/>
            </a:pPr>
            <a:endParaRPr lang="en-US" dirty="0" smtClean="0"/>
          </a:p>
          <a:p>
            <a:pPr marL="0" indent="0">
              <a:buNone/>
            </a:pP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736751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a:t>Outline</a:t>
            </a:r>
            <a:r>
              <a:rPr lang="cs-CZ" dirty="0"/>
              <a:t> </a:t>
            </a:r>
            <a:r>
              <a:rPr lang="cs-CZ" dirty="0" err="1"/>
              <a:t>of</a:t>
            </a:r>
            <a:r>
              <a:rPr lang="cs-CZ" dirty="0"/>
              <a:t> </a:t>
            </a:r>
            <a:r>
              <a:rPr lang="cs-CZ" dirty="0" err="1"/>
              <a:t>the</a:t>
            </a:r>
            <a:r>
              <a:rPr lang="cs-CZ" dirty="0"/>
              <a:t> </a:t>
            </a:r>
            <a:r>
              <a:rPr lang="cs-CZ" dirty="0" err="1"/>
              <a:t>presentation</a:t>
            </a:r>
            <a:endParaRPr lang="cs-CZ" dirty="0"/>
          </a:p>
        </p:txBody>
      </p:sp>
      <p:sp>
        <p:nvSpPr>
          <p:cNvPr id="3" name="Zástupný symbol pro obsah 2"/>
          <p:cNvSpPr>
            <a:spLocks noGrp="1"/>
          </p:cNvSpPr>
          <p:nvPr>
            <p:ph idx="1"/>
          </p:nvPr>
        </p:nvSpPr>
        <p:spPr/>
        <p:txBody>
          <a:bodyPr/>
          <a:lstStyle/>
          <a:p>
            <a:pPr marL="0" indent="0">
              <a:buNone/>
            </a:pPr>
            <a:r>
              <a:rPr lang="en-US" dirty="0" smtClean="0"/>
              <a:t>Conclusions </a:t>
            </a:r>
          </a:p>
          <a:p>
            <a:pPr marL="0" indent="0">
              <a:buNone/>
            </a:pPr>
            <a:r>
              <a:rPr lang="en-US" dirty="0"/>
              <a:t>	</a:t>
            </a:r>
            <a:r>
              <a:rPr lang="en-US" sz="2000" dirty="0" smtClean="0"/>
              <a:t>- low interest in association forming</a:t>
            </a:r>
          </a:p>
          <a:p>
            <a:pPr marL="0" indent="0">
              <a:buNone/>
            </a:pPr>
            <a:r>
              <a:rPr lang="en-US" sz="2000" dirty="0" smtClean="0"/>
              <a:t>	- inefficient economic tools</a:t>
            </a:r>
          </a:p>
          <a:p>
            <a:pPr marL="0" indent="0">
              <a:buNone/>
            </a:pPr>
            <a:r>
              <a:rPr lang="en-US" sz="2000" dirty="0" smtClean="0"/>
              <a:t>	- most tools aimed at “active owners” </a:t>
            </a:r>
          </a:p>
          <a:p>
            <a:pPr marL="0" indent="0">
              <a:buNone/>
            </a:pPr>
            <a:r>
              <a:rPr lang="en-US" sz="2000" dirty="0" smtClean="0"/>
              <a:t>	- how to “activate” inactive owners </a:t>
            </a:r>
            <a:endParaRPr lang="cs-CZ" sz="20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239960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Theoretical background</a:t>
            </a:r>
            <a:endParaRPr lang="cs-CZ" dirty="0"/>
          </a:p>
        </p:txBody>
      </p:sp>
      <p:sp>
        <p:nvSpPr>
          <p:cNvPr id="3" name="Zástupný symbol pro obsah 2"/>
          <p:cNvSpPr>
            <a:spLocks noGrp="1"/>
          </p:cNvSpPr>
          <p:nvPr>
            <p:ph idx="1"/>
          </p:nvPr>
        </p:nvSpPr>
        <p:spPr/>
        <p:txBody>
          <a:bodyPr>
            <a:normAutofit/>
          </a:bodyPr>
          <a:lstStyle/>
          <a:p>
            <a:pPr marL="0" indent="0" algn="ctr">
              <a:buNone/>
            </a:pPr>
            <a:r>
              <a:rPr lang="en-US" dirty="0" smtClean="0"/>
              <a:t>Development in Czechoslovakia after 1989 to1993</a:t>
            </a:r>
          </a:p>
          <a:p>
            <a:pPr marL="0" indent="0" algn="just">
              <a:buNone/>
            </a:pPr>
            <a:r>
              <a:rPr lang="en-US" dirty="0" smtClean="0"/>
              <a:t>	</a:t>
            </a:r>
            <a:r>
              <a:rPr lang="en-US" sz="2200" dirty="0" smtClean="0"/>
              <a:t>Re-</a:t>
            </a:r>
            <a:r>
              <a:rPr lang="en-US" sz="2200" dirty="0" err="1" smtClean="0"/>
              <a:t>privatisation</a:t>
            </a:r>
            <a:r>
              <a:rPr lang="en-US" sz="2200" dirty="0" smtClean="0"/>
              <a:t> process based on the Act No 229/1991 Coll. On ownership relations to land and other farm estates, which was legally binding in both countries of the then federation, the term “land” relating to forests as well.</a:t>
            </a:r>
          </a:p>
          <a:p>
            <a:pPr marL="0" indent="0" algn="just">
              <a:buNone/>
            </a:pPr>
            <a:r>
              <a:rPr lang="en-US" sz="2200" dirty="0" smtClean="0"/>
              <a:t>	Municipalities and other non-state entities received their property on the basis of specialist acts, e.g. the Act No 172/1990, Coll. On the </a:t>
            </a:r>
            <a:r>
              <a:rPr lang="en-GB" sz="2200" dirty="0" smtClean="0"/>
              <a:t>conveyance of </a:t>
            </a:r>
            <a:r>
              <a:rPr lang="en-US" sz="2200" dirty="0" smtClean="0"/>
              <a:t>property to the ownership of municipalities. </a:t>
            </a:r>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9424092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Theoretical background</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lgn="ctr">
              <a:buNone/>
            </a:pPr>
            <a:r>
              <a:rPr lang="en-US" dirty="0" smtClean="0"/>
              <a:t>Development after the creation of two separate states since 1 January 1993</a:t>
            </a:r>
          </a:p>
          <a:p>
            <a:pPr marL="0" indent="0">
              <a:buNone/>
            </a:pPr>
            <a:r>
              <a:rPr lang="en-US" sz="2900" b="1" dirty="0" smtClean="0"/>
              <a:t>Situation in Slovakia</a:t>
            </a:r>
          </a:p>
          <a:p>
            <a:pPr marL="0" indent="0">
              <a:buNone/>
            </a:pPr>
            <a:r>
              <a:rPr lang="en-US" dirty="0" smtClean="0"/>
              <a:t>	Restitution process of the forest estates has been conditioned by the creation of the so-called estate associations following the Act No 181/1995 Coll. On estate associations, or by the formation of association following the Civil Code. </a:t>
            </a:r>
          </a:p>
          <a:p>
            <a:pPr marL="0" indent="0">
              <a:buNone/>
            </a:pPr>
            <a:r>
              <a:rPr lang="en-US" dirty="0" smtClean="0"/>
              <a:t>	If the above was not the case, estates could be returned by the state providing the small scale owner had his geometric plan made on behalf of his own expenses. </a:t>
            </a:r>
          </a:p>
          <a:p>
            <a:pPr marL="0" indent="0">
              <a:buNone/>
            </a:pPr>
            <a:r>
              <a:rPr lang="en-US" dirty="0" smtClean="0"/>
              <a:t>	In essence, the restitution process was terminated in 1998, however, the final stage has slowed down markedly due to small areas of forests with problematic structure and identification in the terrain.</a:t>
            </a:r>
          </a:p>
          <a:p>
            <a:endParaRPr lang="en-US" dirty="0" smtClean="0"/>
          </a:p>
          <a:p>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1666984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Theoretical background</a:t>
            </a:r>
            <a:endParaRPr lang="cs-CZ" dirty="0"/>
          </a:p>
        </p:txBody>
      </p:sp>
      <p:sp>
        <p:nvSpPr>
          <p:cNvPr id="3" name="Zástupný symbol pro obsah 2"/>
          <p:cNvSpPr>
            <a:spLocks noGrp="1"/>
          </p:cNvSpPr>
          <p:nvPr>
            <p:ph idx="1"/>
          </p:nvPr>
        </p:nvSpPr>
        <p:spPr/>
        <p:txBody>
          <a:bodyPr>
            <a:normAutofit/>
          </a:bodyPr>
          <a:lstStyle/>
          <a:p>
            <a:pPr marL="0" indent="0">
              <a:buNone/>
            </a:pPr>
            <a:r>
              <a:rPr lang="en-US" dirty="0" smtClean="0"/>
              <a:t>Situation in the Czech Republic</a:t>
            </a:r>
          </a:p>
          <a:p>
            <a:pPr marL="0" indent="0">
              <a:buNone/>
            </a:pPr>
            <a:r>
              <a:rPr lang="en-US" dirty="0" smtClean="0"/>
              <a:t>	</a:t>
            </a:r>
            <a:r>
              <a:rPr lang="en-US" sz="2000" dirty="0" smtClean="0"/>
              <a:t>- Re-</a:t>
            </a:r>
            <a:r>
              <a:rPr lang="en-US" sz="2000" dirty="0" err="1" smtClean="0"/>
              <a:t>privatisation</a:t>
            </a:r>
            <a:r>
              <a:rPr lang="en-US" sz="2000" dirty="0" smtClean="0"/>
              <a:t> is conditioned neither by the size of estates nor fees or expanses because those are covered by the state.</a:t>
            </a:r>
          </a:p>
          <a:p>
            <a:pPr marL="0" indent="0">
              <a:buNone/>
            </a:pPr>
            <a:r>
              <a:rPr lang="en-US" sz="2000" dirty="0" smtClean="0"/>
              <a:t>	- Restitution process was to a great extent terminated in the end of the 90s, with the exception of church estates (forests). The church restitutions were approved in 2012 (Act No 248/2012 Coll.) </a:t>
            </a:r>
          </a:p>
          <a:p>
            <a:endParaRPr lang="en-US" sz="2000" dirty="0" smtClean="0"/>
          </a:p>
          <a:p>
            <a:endParaRPr lang="cs-CZ" sz="2000"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36119956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a:t>Theoretical background</a:t>
            </a:r>
            <a:endParaRPr lang="cs-CZ" dirty="0"/>
          </a:p>
        </p:txBody>
      </p:sp>
      <p:sp>
        <p:nvSpPr>
          <p:cNvPr id="3" name="Zástupný symbol pro obsah 2"/>
          <p:cNvSpPr>
            <a:spLocks noGrp="1"/>
          </p:cNvSpPr>
          <p:nvPr>
            <p:ph idx="1"/>
          </p:nvPr>
        </p:nvSpPr>
        <p:spPr/>
        <p:txBody>
          <a:bodyPr/>
          <a:lstStyle/>
          <a:p>
            <a:pPr marL="0" indent="0">
              <a:buNone/>
            </a:pPr>
            <a:r>
              <a:rPr lang="en-US" dirty="0" smtClean="0"/>
              <a:t>	The restitution process resulted in a high number of small scale owners whose estates (forests) amounted to a small area of land (forest) only. </a:t>
            </a:r>
          </a:p>
          <a:p>
            <a:pPr marL="0" indent="0">
              <a:buNone/>
            </a:pPr>
            <a:r>
              <a:rPr lang="en-US" dirty="0" smtClean="0"/>
              <a:t>	The following tables compare numbers of publicly owned and privately owned forests in 2000.</a:t>
            </a:r>
            <a:endParaRPr lang="cs-CZ" dirty="0"/>
          </a:p>
        </p:txBody>
      </p:sp>
      <p:sp>
        <p:nvSpPr>
          <p:cNvPr id="4" name="Zástupný symbol pro text 3"/>
          <p:cNvSpPr>
            <a:spLocks noGrp="1"/>
          </p:cNvSpPr>
          <p:nvPr>
            <p:ph type="body" sz="quarter" idx="13"/>
          </p:nvPr>
        </p:nvSpPr>
        <p:spPr/>
        <p:txBody>
          <a:bodyPr/>
          <a:lstStyle/>
          <a:p>
            <a:endParaRPr lang="cs-CZ"/>
          </a:p>
        </p:txBody>
      </p:sp>
      <p:sp>
        <p:nvSpPr>
          <p:cNvPr id="5" name="Zástupný symbol pro text 4"/>
          <p:cNvSpPr>
            <a:spLocks noGrp="1"/>
          </p:cNvSpPr>
          <p:nvPr>
            <p:ph type="body" sz="quarter" idx="14"/>
          </p:nvPr>
        </p:nvSpPr>
        <p:spPr/>
        <p:txBody>
          <a:bodyPr/>
          <a:lstStyle/>
          <a:p>
            <a:endParaRPr lang="cs-CZ"/>
          </a:p>
        </p:txBody>
      </p:sp>
    </p:spTree>
    <p:extLst>
      <p:ext uri="{BB962C8B-B14F-4D97-AF65-F5344CB8AC3E}">
        <p14:creationId xmlns:p14="http://schemas.microsoft.com/office/powerpoint/2010/main" val="4121514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FLD_A3_EN">
  <a:themeElements>
    <a:clrScheme name="Vlastní 2">
      <a:dk1>
        <a:srgbClr val="4B9846"/>
      </a:dk1>
      <a:lt1>
        <a:sysClr val="window" lastClr="FFFFFF"/>
      </a:lt1>
      <a:dk2>
        <a:srgbClr val="008000"/>
      </a:dk2>
      <a:lt2>
        <a:srgbClr val="EEECE1"/>
      </a:lt2>
      <a:accent1>
        <a:srgbClr val="669900"/>
      </a:accent1>
      <a:accent2>
        <a:srgbClr val="7AAF71"/>
      </a:accent2>
      <a:accent3>
        <a:srgbClr val="9BBB59"/>
      </a:accent3>
      <a:accent4>
        <a:srgbClr val="CFFF70"/>
      </a:accent4>
      <a:accent5>
        <a:srgbClr val="6DC44E"/>
      </a:accent5>
      <a:accent6>
        <a:srgbClr val="9CD86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bsahové stránky">
  <a:themeElements>
    <a:clrScheme name="Vlastní 1">
      <a:dk1>
        <a:srgbClr val="000000"/>
      </a:dk1>
      <a:lt1>
        <a:sysClr val="window" lastClr="FFFFFF"/>
      </a:lt1>
      <a:dk2>
        <a:srgbClr val="008000"/>
      </a:dk2>
      <a:lt2>
        <a:srgbClr val="EEECE1"/>
      </a:lt2>
      <a:accent1>
        <a:srgbClr val="669900"/>
      </a:accent1>
      <a:accent2>
        <a:srgbClr val="7AAF71"/>
      </a:accent2>
      <a:accent3>
        <a:srgbClr val="9BBB59"/>
      </a:accent3>
      <a:accent4>
        <a:srgbClr val="CFFF70"/>
      </a:accent4>
      <a:accent5>
        <a:srgbClr val="6DC44E"/>
      </a:accent5>
      <a:accent6>
        <a:srgbClr val="9CD86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FLD_A3_EN</Template>
  <TotalTime>417</TotalTime>
  <Words>1221</Words>
  <Application>Microsoft Office PowerPoint</Application>
  <PresentationFormat>Předvádění na obrazovce (4:3)</PresentationFormat>
  <Paragraphs>281</Paragraphs>
  <Slides>30</Slides>
  <Notes>0</Notes>
  <HiddenSlides>0</HiddenSlides>
  <MMClips>0</MMClips>
  <ScaleCrop>false</ScaleCrop>
  <HeadingPairs>
    <vt:vector size="4" baseType="variant">
      <vt:variant>
        <vt:lpstr>Motiv</vt:lpstr>
      </vt:variant>
      <vt:variant>
        <vt:i4>2</vt:i4>
      </vt:variant>
      <vt:variant>
        <vt:lpstr>Nadpisy snímků</vt:lpstr>
      </vt:variant>
      <vt:variant>
        <vt:i4>30</vt:i4>
      </vt:variant>
    </vt:vector>
  </HeadingPairs>
  <TitlesOfParts>
    <vt:vector size="32" baseType="lpstr">
      <vt:lpstr>FLD_A3_EN</vt:lpstr>
      <vt:lpstr>Obsahové stránky</vt:lpstr>
      <vt:lpstr>Evaluation of policy tools supporting small scale forest owners associations in the Czech Republic and Slovakia</vt:lpstr>
      <vt:lpstr>Introduction to the issue discussed</vt:lpstr>
      <vt:lpstr>Outline of the presentation</vt:lpstr>
      <vt:lpstr>Outline of the presentation</vt:lpstr>
      <vt:lpstr>Outline of the presentation</vt:lpstr>
      <vt:lpstr>Theoretical background</vt:lpstr>
      <vt:lpstr>Theoretical background</vt:lpstr>
      <vt:lpstr>Theoretical background</vt:lpstr>
      <vt:lpstr>Theoretical background</vt:lpstr>
      <vt:lpstr>  Theoretical background  Source: TBFRA2000 – Temperate and Boreal Forest Resources Assessment: Forest resources of Europe, CIS, North America, Australia, Japan and New Zealand, Main Report, ISSN 1020-2269. ISBN 92-1-116735-3. United Nations, New York and Geneva, 2000   </vt:lpstr>
      <vt:lpstr>Theoretical background</vt:lpstr>
      <vt:lpstr>Methodology</vt:lpstr>
      <vt:lpstr>Methodology</vt:lpstr>
      <vt:lpstr>Methodology FOAs Legislation Analysis in Slovakia</vt:lpstr>
      <vt:lpstr>Methodology</vt:lpstr>
      <vt:lpstr>Results of the research </vt:lpstr>
      <vt:lpstr>Results of the research </vt:lpstr>
      <vt:lpstr>Results of the research  General Organizational Scheme for FOAs inm the Czech Republic</vt:lpstr>
      <vt:lpstr>Results of the research</vt:lpstr>
      <vt:lpstr>Results of the research</vt:lpstr>
      <vt:lpstr>Results of the research</vt:lpstr>
      <vt:lpstr>Results of the research National FAOs Organizational Scheme</vt:lpstr>
      <vt:lpstr>Results of the research</vt:lpstr>
      <vt:lpstr>Results of the research</vt:lpstr>
      <vt:lpstr>Results of the research</vt:lpstr>
      <vt:lpstr>Results of the research</vt:lpstr>
      <vt:lpstr>Conclusions</vt:lpstr>
      <vt:lpstr>Conclusions</vt:lpstr>
      <vt:lpstr> Thank you for your attention.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policy tools supporting small scale forest owners associations in the Czech Republic and Slovakia</dc:title>
  <dc:creator>hrib</dc:creator>
  <cp:lastModifiedBy>hrib</cp:lastModifiedBy>
  <cp:revision>89</cp:revision>
  <dcterms:created xsi:type="dcterms:W3CDTF">2013-11-11T19:41:23Z</dcterms:created>
  <dcterms:modified xsi:type="dcterms:W3CDTF">2013-11-12T08:41:08Z</dcterms:modified>
</cp:coreProperties>
</file>