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CA94-AF05-430F-A87C-A9A74D233A63}" type="datetimeFigureOut">
              <a:rPr lang="es-CL" smtClean="0"/>
              <a:pPr/>
              <a:t>17-11-2013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EA49-34D3-4463-9593-E0E8B0C4BF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14298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 sociedad incaica estaba dominada por la figura del Inca, que se veneraba como un dios a quien nadie podía mirar directamente.</a:t>
            </a: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2500298" y="642918"/>
            <a:ext cx="3429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/>
              <a:t>Estructura de la sociedad</a:t>
            </a:r>
            <a:endParaRPr lang="es-CL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330351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L" dirty="0"/>
          </a:p>
        </p:txBody>
      </p:sp>
      <p:pic>
        <p:nvPicPr>
          <p:cNvPr id="5" name="Picture 4" descr="Gráf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500990" cy="462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428604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SzPct val="100000"/>
            </a:pPr>
            <a:r>
              <a:rPr lang="es-ES_tradnl" b="0" u="sng" dirty="0" smtClean="0">
                <a:solidFill>
                  <a:srgbClr val="CC3300"/>
                </a:solidFill>
                <a:latin typeface="Comic Sans MS" pitchFamily="66" charset="0"/>
                <a:cs typeface="Times New Roman" pitchFamily="18" charset="0"/>
              </a:rPr>
              <a:t>Inca</a:t>
            </a:r>
            <a:r>
              <a:rPr lang="es-ES_tradnl" b="0" dirty="0" smtClean="0">
                <a:latin typeface="Comic Sans MS" pitchFamily="66" charset="0"/>
                <a:cs typeface="Times New Roman" pitchFamily="18" charset="0"/>
              </a:rPr>
              <a:t>:  </a:t>
            </a:r>
            <a:r>
              <a:rPr lang="es-ES_tradnl" b="0" dirty="0" smtClean="0">
                <a:solidFill>
                  <a:srgbClr val="CC3300"/>
                </a:solidFill>
                <a:latin typeface="Comic Sans MS" pitchFamily="66" charset="0"/>
                <a:cs typeface="Times New Roman" pitchFamily="18" charset="0"/>
              </a:rPr>
              <a:t>Personaje divino, hijo del dios sol.</a:t>
            </a:r>
            <a:r>
              <a:rPr lang="en-US" dirty="0">
                <a:solidFill>
                  <a:srgbClr val="CC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s-ES_tradnl" b="0" dirty="0" smtClean="0">
                <a:solidFill>
                  <a:srgbClr val="CC3300"/>
                </a:solidFill>
                <a:latin typeface="Comic Sans MS" pitchFamily="66" charset="0"/>
                <a:cs typeface="Times New Roman" pitchFamily="18" charset="0"/>
              </a:rPr>
              <a:t>Su esposa era: La Coya</a:t>
            </a:r>
            <a:endParaRPr lang="es-ES" dirty="0">
              <a:solidFill>
                <a:srgbClr val="CC3300"/>
              </a:solidFill>
            </a:endParaRPr>
          </a:p>
        </p:txBody>
      </p:sp>
      <p:pic>
        <p:nvPicPr>
          <p:cNvPr id="3" name="Picture 152"/>
          <p:cNvPicPr>
            <a:picLocks noChangeAspect="1" noChangeArrowheads="1"/>
          </p:cNvPicPr>
          <p:nvPr/>
        </p:nvPicPr>
        <p:blipFill>
          <a:blip r:embed="rId2"/>
          <a:srcRect l="18738" t="35431" r="20712" b="28107"/>
          <a:stretch>
            <a:fillRect/>
          </a:stretch>
        </p:blipFill>
        <p:spPr bwMode="auto">
          <a:xfrm>
            <a:off x="1000100" y="3357562"/>
            <a:ext cx="7385050" cy="22161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1643042" y="3714752"/>
            <a:ext cx="1908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>
                <a:solidFill>
                  <a:schemeClr val="hlink"/>
                </a:solidFill>
              </a:rPr>
              <a:t>Nobleza de sangre</a:t>
            </a:r>
            <a:endParaRPr lang="es-ES" dirty="0">
              <a:solidFill>
                <a:schemeClr val="hlink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3929066"/>
            <a:ext cx="2148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>
                <a:solidFill>
                  <a:schemeClr val="hlink"/>
                </a:solidFill>
              </a:rPr>
              <a:t>Nobleza de privilegio</a:t>
            </a:r>
            <a:endParaRPr lang="es-ES" dirty="0">
              <a:solidFill>
                <a:schemeClr val="hlink"/>
              </a:solidFill>
            </a:endParaRPr>
          </a:p>
        </p:txBody>
      </p:sp>
      <p:sp>
        <p:nvSpPr>
          <p:cNvPr id="7" name="Text Box 159"/>
          <p:cNvSpPr txBox="1">
            <a:spLocks noChangeArrowheads="1"/>
          </p:cNvSpPr>
          <p:nvPr/>
        </p:nvSpPr>
        <p:spPr bwMode="auto">
          <a:xfrm>
            <a:off x="609600" y="4800600"/>
            <a:ext cx="2055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chemeClr val="bg2"/>
                </a:solidFill>
              </a:rPr>
              <a:t>Mitimaes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500826" y="3357562"/>
            <a:ext cx="570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CC3300"/>
                </a:solidFill>
              </a:rPr>
              <a:t>Inca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643702" y="3714752"/>
            <a:ext cx="941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>
                <a:solidFill>
                  <a:schemeClr val="hlink"/>
                </a:solidFill>
              </a:rPr>
              <a:t>Nobleza</a:t>
            </a:r>
            <a:endParaRPr lang="es-ES" dirty="0">
              <a:solidFill>
                <a:schemeClr val="hlink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786578" y="4214818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err="1" smtClean="0">
                <a:solidFill>
                  <a:schemeClr val="bg2"/>
                </a:solidFill>
              </a:rPr>
              <a:t>Puep</a:t>
            </a:r>
            <a:r>
              <a:rPr lang="es-ES" dirty="0" err="1" smtClean="0"/>
              <a:t>pueblo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500166" y="414338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Hatunrunas</a:t>
            </a:r>
            <a:endParaRPr lang="es-CL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571604" y="442913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Mitimaes</a:t>
            </a:r>
            <a:endParaRPr lang="es-CL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643042" y="45720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Yanaconas</a:t>
            </a:r>
            <a:endParaRPr lang="es-CL" dirty="0"/>
          </a:p>
        </p:txBody>
      </p:sp>
      <p:sp>
        <p:nvSpPr>
          <p:cNvPr id="20" name="19 Rectángulo"/>
          <p:cNvSpPr/>
          <p:nvPr/>
        </p:nvSpPr>
        <p:spPr>
          <a:xfrm>
            <a:off x="714348" y="1071546"/>
            <a:ext cx="75724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SzPct val="100000"/>
            </a:pPr>
            <a:r>
              <a:rPr lang="es-ES_tradnl" b="0" u="sng" dirty="0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Nobleza</a:t>
            </a:r>
            <a:r>
              <a:rPr lang="es-ES_tradnl" b="0" dirty="0" smtClean="0">
                <a:latin typeface="Comic Sans MS" pitchFamily="66" charset="0"/>
                <a:cs typeface="Times New Roman" pitchFamily="18" charset="0"/>
              </a:rPr>
              <a:t>: </a:t>
            </a:r>
          </a:p>
          <a:p>
            <a:pPr marL="342900" indent="-342900" eaLnBrk="0" hangingPunct="0">
              <a:buSzPct val="100000"/>
            </a:pPr>
            <a:r>
              <a:rPr lang="es-ES_tradnl" b="0" dirty="0" smtClean="0">
                <a:latin typeface="Comic Sans MS" pitchFamily="66" charset="0"/>
                <a:cs typeface="Times New Roman" pitchFamily="18" charset="0"/>
              </a:rPr>
              <a:t> </a:t>
            </a:r>
            <a:endParaRPr lang="en-US" b="0" dirty="0" smtClean="0">
              <a:latin typeface="Comic Sans MS" pitchFamily="66" charset="0"/>
            </a:endParaRPr>
          </a:p>
          <a:p>
            <a:pPr marL="342900" indent="-342900" eaLnBrk="0" hangingPunct="0">
              <a:buSzPct val="100000"/>
              <a:buFontTx/>
              <a:buAutoNum type="alphaLcParenR"/>
            </a:pPr>
            <a:r>
              <a:rPr lang="es-ES_tradnl" b="0" dirty="0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Nobleza de sangre estaba integrada por la familia del Inca.</a:t>
            </a:r>
            <a:endParaRPr lang="en-US" b="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marL="342900" indent="-342900" eaLnBrk="0" hangingPunct="0">
              <a:buSzPct val="100000"/>
              <a:buFontTx/>
              <a:buAutoNum type="alphaLcParenR"/>
            </a:pPr>
            <a:r>
              <a:rPr lang="es-ES_tradnl" b="0" dirty="0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Nobleza de privilegio estaba formada por las personas que habían realizado una acción distinguida.</a:t>
            </a:r>
            <a:endParaRPr lang="es-ES" dirty="0">
              <a:solidFill>
                <a:schemeClr val="hlink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714348" y="2571744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ES_tradnl" b="0" u="sng" dirty="0" smtClean="0">
                <a:latin typeface="Comic Sans MS" pitchFamily="66" charset="0"/>
                <a:cs typeface="Times New Roman" pitchFamily="18" charset="0"/>
              </a:rPr>
              <a:t>El Pueblo</a:t>
            </a:r>
            <a:r>
              <a:rPr lang="es-ES_tradnl" b="0" dirty="0" smtClean="0">
                <a:latin typeface="Comic Sans MS" pitchFamily="66" charset="0"/>
                <a:cs typeface="Times New Roman" pitchFamily="18" charset="0"/>
              </a:rPr>
              <a:t>:  </a:t>
            </a:r>
          </a:p>
          <a:p>
            <a:pPr eaLnBrk="0" hangingPunct="0"/>
            <a:r>
              <a:rPr lang="es-ES_tradnl" b="0" dirty="0" smtClean="0">
                <a:latin typeface="Comic Sans MS" pitchFamily="66" charset="0"/>
                <a:cs typeface="Times New Roman" pitchFamily="18" charset="0"/>
              </a:rPr>
              <a:t>Se dedicaba a la agricultura, colonización y servicios al Inca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</dc:creator>
  <cp:lastModifiedBy>isabel</cp:lastModifiedBy>
  <cp:revision>5</cp:revision>
  <dcterms:created xsi:type="dcterms:W3CDTF">2013-11-17T15:56:23Z</dcterms:created>
  <dcterms:modified xsi:type="dcterms:W3CDTF">2013-11-17T17:24:17Z</dcterms:modified>
</cp:coreProperties>
</file>