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EA09-B1F8-441E-B6B5-35A11C221F76}" type="datetimeFigureOut">
              <a:rPr lang="es-CL" smtClean="0"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42CB-8D09-4DE5-9091-330B2B325655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85852" y="214290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dirty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LA LEYENDA DE MANCO CAPAC Y MAMA OCLLO</a:t>
            </a:r>
            <a:endParaRPr lang="es-MX" dirty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Picture 2" descr="[manco2.JPG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40690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4.bp.blogspot.com/_RmEBU518Sa4/Sek_8BlEDmI/AAAAAAAACBo/6D5hNZ2OvRg/s400/mamaocl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642918"/>
            <a:ext cx="407670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3108" y="57148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RELIGIÓN</a:t>
            </a:r>
            <a:endParaRPr lang="es-CL" sz="2400" b="1" dirty="0"/>
          </a:p>
        </p:txBody>
      </p:sp>
      <p:sp>
        <p:nvSpPr>
          <p:cNvPr id="3" name="2 Rectángulo"/>
          <p:cNvSpPr/>
          <p:nvPr/>
        </p:nvSpPr>
        <p:spPr>
          <a:xfrm>
            <a:off x="428596" y="1285860"/>
            <a:ext cx="5786478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s-MX" b="1" dirty="0" smtClean="0"/>
              <a:t>La religión inca evolucionó desde las primitivas creencias quechuas hacia un culto del Sol, - al que denominaban </a:t>
            </a:r>
            <a:r>
              <a:rPr lang="es-MX" b="1" dirty="0" err="1" smtClean="0"/>
              <a:t>Apu</a:t>
            </a:r>
            <a:r>
              <a:rPr lang="es-MX" b="1" dirty="0" smtClean="0"/>
              <a:t> </a:t>
            </a:r>
            <a:r>
              <a:rPr lang="es-MX" b="1" dirty="0" err="1" smtClean="0"/>
              <a:t>Punchau</a:t>
            </a:r>
            <a:r>
              <a:rPr lang="es-MX" b="1" dirty="0" smtClean="0"/>
              <a:t> y también Inti - y también la Luna, la Lluvia y el Rayo. </a:t>
            </a:r>
          </a:p>
          <a:p>
            <a:pPr>
              <a:lnSpc>
                <a:spcPct val="80000"/>
              </a:lnSpc>
            </a:pPr>
            <a:endParaRPr lang="es-MX" b="1" dirty="0" smtClean="0"/>
          </a:p>
          <a:p>
            <a:pPr>
              <a:lnSpc>
                <a:spcPct val="80000"/>
              </a:lnSpc>
            </a:pPr>
            <a:endParaRPr lang="es-MX" b="1" dirty="0"/>
          </a:p>
          <a:p>
            <a:pPr>
              <a:lnSpc>
                <a:spcPct val="80000"/>
              </a:lnSpc>
            </a:pPr>
            <a:endParaRPr lang="es-MX" b="1" dirty="0" smtClean="0"/>
          </a:p>
          <a:p>
            <a:pPr>
              <a:lnSpc>
                <a:spcPct val="80000"/>
              </a:lnSpc>
            </a:pPr>
            <a:r>
              <a:rPr lang="es-MX" b="1" dirty="0" smtClean="0"/>
              <a:t>Divinidades secundarias eran los dioses tutelares de las tribus, identificadas con animales como la serpiente, el perro, el jaguar o el cóndor, que se representaban con tótems; y ciertos elementos naturales como las estrellas, las montañas, el aire y el mar.</a:t>
            </a:r>
          </a:p>
          <a:p>
            <a:pPr>
              <a:lnSpc>
                <a:spcPct val="80000"/>
              </a:lnSpc>
            </a:pPr>
            <a:endParaRPr lang="es-MX" b="1" dirty="0" smtClean="0"/>
          </a:p>
          <a:p>
            <a:pPr>
              <a:lnSpc>
                <a:spcPct val="80000"/>
              </a:lnSpc>
            </a:pPr>
            <a:endParaRPr lang="es-MX" b="1" dirty="0"/>
          </a:p>
          <a:p>
            <a:pPr>
              <a:lnSpc>
                <a:spcPct val="80000"/>
              </a:lnSpc>
            </a:pPr>
            <a:endParaRPr lang="es-MX" b="1" dirty="0" smtClean="0"/>
          </a:p>
          <a:p>
            <a:pPr>
              <a:lnSpc>
                <a:spcPct val="80000"/>
              </a:lnSpc>
            </a:pPr>
            <a:r>
              <a:rPr lang="es-MX" b="1" dirty="0" smtClean="0"/>
              <a:t>Existía gran cantidad de sacerdotes encabezados por un supremo sacerdote llamado </a:t>
            </a:r>
            <a:r>
              <a:rPr lang="es-MX" b="1" dirty="0" err="1" smtClean="0"/>
              <a:t>Vallac</a:t>
            </a:r>
            <a:r>
              <a:rPr lang="es-MX" b="1" dirty="0" smtClean="0"/>
              <a:t> </a:t>
            </a:r>
            <a:r>
              <a:rPr lang="es-MX" b="1" dirty="0" err="1" smtClean="0"/>
              <a:t>Umu</a:t>
            </a:r>
            <a:r>
              <a:rPr lang="es-MX" b="1" dirty="0" smtClean="0"/>
              <a:t>.</a:t>
            </a:r>
            <a:endParaRPr lang="es-MX" b="1" dirty="0" smtClean="0"/>
          </a:p>
        </p:txBody>
      </p:sp>
      <p:pic>
        <p:nvPicPr>
          <p:cNvPr id="4" name="Picture 5" descr="image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43702" y="1071546"/>
            <a:ext cx="213836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5786" y="142852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LA LEYENDA DE LOS HERMANOS AYAR</a:t>
            </a:r>
            <a:endParaRPr lang="es-MX" dirty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Picture 2" descr="http://1.bp.blogspot.com/_uheNlUAGBA8/Sd9_oxv4njI/AAAAAAAAAqw/xzK-TwKtjtc/s320/manco+c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725737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2.bp.blogspot.com/_uheNlUAGBA8/Sd9_zkaaf1I/AAAAAAAAArI/24QMFsux_SQ/s320/manco+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857628"/>
            <a:ext cx="296704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868" y="928671"/>
          <a:ext cx="5143536" cy="492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992"/>
                <a:gridCol w="921682"/>
                <a:gridCol w="1324919"/>
                <a:gridCol w="1612943"/>
              </a:tblGrid>
              <a:tr h="771975">
                <a:tc gridSpan="4"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</a:rPr>
                        <a:t>HERMANOS AYAR</a:t>
                      </a:r>
                      <a:endParaRPr lang="es-MX" sz="2000" b="0" dirty="0">
                        <a:solidFill>
                          <a:schemeClr val="bg1"/>
                        </a:solidFill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837739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 Narrow" pitchFamily="34" charset="0"/>
                        </a:rPr>
                        <a:t>esposo</a:t>
                      </a:r>
                      <a:endParaRPr lang="es-MX" sz="1600" b="1" dirty="0">
                        <a:latin typeface="Arial Narrow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 Narrow" pitchFamily="34" charset="0"/>
                        </a:rPr>
                        <a:t>significado</a:t>
                      </a:r>
                      <a:endParaRPr lang="es-MX" sz="1600" b="0" dirty="0">
                        <a:latin typeface="Arial Narrow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 Narrow" pitchFamily="34" charset="0"/>
                        </a:rPr>
                        <a:t>esposa</a:t>
                      </a:r>
                      <a:endParaRPr lang="es-MX" sz="1600" b="1" dirty="0">
                        <a:latin typeface="Arial Narrow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 Narrow" pitchFamily="34" charset="0"/>
                        </a:rPr>
                        <a:t>Tribu que </a:t>
                      </a:r>
                    </a:p>
                    <a:p>
                      <a:pPr algn="ctr"/>
                      <a:r>
                        <a:rPr lang="es-MX" sz="1600" b="1" dirty="0" smtClean="0">
                          <a:latin typeface="Arial Narrow" pitchFamily="34" charset="0"/>
                        </a:rPr>
                        <a:t>representan</a:t>
                      </a:r>
                      <a:endParaRPr lang="es-MX" sz="1600" b="1" dirty="0">
                        <a:latin typeface="Arial Narrow" pitchFamily="34" charset="0"/>
                      </a:endParaRPr>
                    </a:p>
                  </a:txBody>
                  <a:tcPr marL="91439" marR="91439" marT="45726" marB="45726"/>
                </a:tc>
              </a:tr>
              <a:tr h="68937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AYAR </a:t>
                      </a:r>
                    </a:p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MANCO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cereal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MAMA </a:t>
                      </a:r>
                    </a:p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OCLLO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MASKA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</a:tr>
              <a:tr h="9290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 Rounded MT Bold" pitchFamily="34" charset="0"/>
                        </a:rPr>
                        <a:t>AYAR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 Rounded MT Bold" pitchFamily="34" charset="0"/>
                        </a:rPr>
                        <a:t>CACHI</a:t>
                      </a:r>
                    </a:p>
                    <a:p>
                      <a:pPr algn="ctr"/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sal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MAMA</a:t>
                      </a:r>
                      <a:r>
                        <a:rPr lang="es-MX" sz="1600" baseline="0" dirty="0" smtClean="0">
                          <a:latin typeface="Arial Rounded MT Bold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1600" baseline="0" dirty="0" smtClean="0">
                          <a:latin typeface="Arial Rounded MT Bold" pitchFamily="34" charset="0"/>
                        </a:rPr>
                        <a:t>WACO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MARAS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</a:tr>
              <a:tr h="9290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 Rounded MT Bold" pitchFamily="34" charset="0"/>
                        </a:rPr>
                        <a:t>AYAR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 Rounded MT Bold" pitchFamily="34" charset="0"/>
                        </a:rPr>
                        <a:t>UCHU</a:t>
                      </a:r>
                    </a:p>
                    <a:p>
                      <a:pPr algn="ctr"/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ají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MAMA </a:t>
                      </a:r>
                    </a:p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KORA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TAMPU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</a:tr>
              <a:tr h="7719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AYAR</a:t>
                      </a:r>
                      <a:r>
                        <a:rPr lang="es-MX" sz="1600" baseline="0" dirty="0" smtClean="0">
                          <a:latin typeface="Arial Rounded MT Bold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1600" baseline="0" dirty="0" smtClean="0">
                          <a:latin typeface="Arial Rounded MT Bold" pitchFamily="34" charset="0"/>
                        </a:rPr>
                        <a:t>AUCA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MAMA </a:t>
                      </a:r>
                    </a:p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ARAWA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 Rounded MT Bold" pitchFamily="34" charset="0"/>
                        </a:rPr>
                        <a:t>CHILLKES</a:t>
                      </a:r>
                      <a:endParaRPr lang="es-MX" sz="1600" dirty="0">
                        <a:latin typeface="Arial Rounded MT Bold" pitchFamily="34" charset="0"/>
                      </a:endParaRPr>
                    </a:p>
                  </a:txBody>
                  <a:tcPr marL="91439" marR="91439" marT="45726" marB="45726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42852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Leyenda de las </a:t>
            </a:r>
            <a:r>
              <a:rPr lang="es-MX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Pururaucas</a:t>
            </a:r>
            <a:r>
              <a:rPr lang="es-MX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MX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piedras guerreras, se cuenta que al ver la escasez de sus tropas para enfrentarse a los chancas ; al sumo sacerdote inca se le ocurrió la idea de vestir las piedras de los cerros vecinos con uniforme inca y al verlas el príncipe Cusi Yupanqui comenzó a llamarlas (sin saber de lo que se trataba); los dioses se apiadaron de los incas y convirtieron las piedras de los cerros en guerreros,  que bajaron a ayudarlos.</a:t>
            </a: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09800"/>
            <a:ext cx="5929354" cy="393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4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143116"/>
            <a:ext cx="235745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d06_f479v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642910" y="357166"/>
            <a:ext cx="4265613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5429256" y="571480"/>
            <a:ext cx="2571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Arial Rounded MT Bold" pitchFamily="34" charset="0"/>
              </a:rPr>
              <a:t>Templo de </a:t>
            </a:r>
            <a:r>
              <a:rPr lang="es-ES" sz="2000" dirty="0" err="1" smtClean="0">
                <a:latin typeface="Arial Rounded MT Bold" pitchFamily="34" charset="0"/>
              </a:rPr>
              <a:t>Wiracocha</a:t>
            </a:r>
            <a:r>
              <a:rPr lang="es-ES" sz="2000" dirty="0" smtClean="0">
                <a:latin typeface="Arial Rounded MT Bold" pitchFamily="34" charset="0"/>
              </a:rPr>
              <a:t> en </a:t>
            </a:r>
            <a:r>
              <a:rPr lang="es-ES" sz="2000" dirty="0" err="1" smtClean="0">
                <a:latin typeface="Arial Rounded MT Bold" pitchFamily="34" charset="0"/>
              </a:rPr>
              <a:t>Racchi</a:t>
            </a:r>
            <a:r>
              <a:rPr lang="es-ES" sz="2000" dirty="0" smtClean="0">
                <a:latin typeface="Arial Rounded MT Bold" pitchFamily="34" charset="0"/>
              </a:rPr>
              <a:t> (Cusco).</a:t>
            </a:r>
            <a:br>
              <a:rPr lang="es-ES" sz="2000" dirty="0" smtClean="0">
                <a:latin typeface="Arial Rounded MT Bold" pitchFamily="34" charset="0"/>
              </a:rPr>
            </a:br>
            <a:r>
              <a:rPr lang="es-ES" sz="2000" dirty="0" smtClean="0">
                <a:latin typeface="Arial Rounded MT Bold" pitchFamily="34" charset="0"/>
              </a:rPr>
              <a:t/>
            </a:r>
            <a:br>
              <a:rPr lang="es-ES" sz="2000" dirty="0" smtClean="0">
                <a:latin typeface="Arial Rounded MT Bold" pitchFamily="34" charset="0"/>
              </a:rPr>
            </a:br>
            <a:r>
              <a:rPr lang="es-ES" sz="2000" dirty="0" smtClean="0">
                <a:latin typeface="Arial Rounded MT Bold" pitchFamily="34" charset="0"/>
              </a:rPr>
              <a:t>El Dios </a:t>
            </a:r>
            <a:r>
              <a:rPr lang="es-ES" sz="2000" dirty="0" err="1" smtClean="0">
                <a:latin typeface="Arial Rounded MT Bold" pitchFamily="34" charset="0"/>
              </a:rPr>
              <a:t>Wiracocha</a:t>
            </a:r>
            <a:r>
              <a:rPr lang="es-ES" sz="2000" dirty="0" smtClean="0">
                <a:latin typeface="Arial Rounded MT Bold" pitchFamily="34" charset="0"/>
              </a:rPr>
              <a:t> es el guía y ordenador del mundo, durante la colonia los sacerdotes católicos le dieron la característica de divinidad creadora y hacedora de todo; en el Incario no era así.</a:t>
            </a:r>
            <a:endParaRPr lang="es-C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794" y="214290"/>
            <a:ext cx="47355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Inti </a:t>
            </a:r>
            <a:r>
              <a:rPr lang="es-E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Raymi</a:t>
            </a: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(Junio), inicio  del  año  inca.</a:t>
            </a:r>
            <a:endParaRPr lang="es-CL" sz="2000" dirty="0"/>
          </a:p>
        </p:txBody>
      </p:sp>
      <p:pic>
        <p:nvPicPr>
          <p:cNvPr id="3" name="Picture 4" descr="fiesta_intiraymi_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557213"/>
            <a:ext cx="8286808" cy="5872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ncas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348" y="714356"/>
            <a:ext cx="8143931" cy="5929354"/>
          </a:xfrm>
          <a:prstGeom prst="rect">
            <a:avLst/>
          </a:prstGeom>
          <a:noFill/>
        </p:spPr>
      </p:pic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68313" y="133350"/>
            <a:ext cx="8229600" cy="6524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Willac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Umu</a:t>
            </a:r>
            <a:endParaRPr kumimoji="0" lang="es-E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251</Words>
  <Application>Microsoft Office PowerPoint</Application>
  <PresentationFormat>Presentación en pantalla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</dc:creator>
  <cp:lastModifiedBy>isabel</cp:lastModifiedBy>
  <cp:revision>2</cp:revision>
  <dcterms:created xsi:type="dcterms:W3CDTF">2013-11-17T17:56:09Z</dcterms:created>
  <dcterms:modified xsi:type="dcterms:W3CDTF">2013-11-17T18:11:57Z</dcterms:modified>
</cp:coreProperties>
</file>