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2" r:id="rId4"/>
    <p:sldId id="263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EA09-B1F8-441E-B6B5-35A11C221F76}" type="datetimeFigureOut">
              <a:rPr lang="es-CL" smtClean="0"/>
              <a:t>17-11-2013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42CB-8D09-4DE5-9091-330B2B32565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EA09-B1F8-441E-B6B5-35A11C221F76}" type="datetimeFigureOut">
              <a:rPr lang="es-CL" smtClean="0"/>
              <a:t>17-11-2013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42CB-8D09-4DE5-9091-330B2B32565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EA09-B1F8-441E-B6B5-35A11C221F76}" type="datetimeFigureOut">
              <a:rPr lang="es-CL" smtClean="0"/>
              <a:t>17-11-2013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42CB-8D09-4DE5-9091-330B2B32565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EA09-B1F8-441E-B6B5-35A11C221F76}" type="datetimeFigureOut">
              <a:rPr lang="es-CL" smtClean="0"/>
              <a:t>17-11-2013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42CB-8D09-4DE5-9091-330B2B32565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EA09-B1F8-441E-B6B5-35A11C221F76}" type="datetimeFigureOut">
              <a:rPr lang="es-CL" smtClean="0"/>
              <a:t>17-11-2013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42CB-8D09-4DE5-9091-330B2B32565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EA09-B1F8-441E-B6B5-35A11C221F76}" type="datetimeFigureOut">
              <a:rPr lang="es-CL" smtClean="0"/>
              <a:t>17-11-2013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42CB-8D09-4DE5-9091-330B2B32565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EA09-B1F8-441E-B6B5-35A11C221F76}" type="datetimeFigureOut">
              <a:rPr lang="es-CL" smtClean="0"/>
              <a:t>17-11-2013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42CB-8D09-4DE5-9091-330B2B32565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EA09-B1F8-441E-B6B5-35A11C221F76}" type="datetimeFigureOut">
              <a:rPr lang="es-CL" smtClean="0"/>
              <a:t>17-11-2013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42CB-8D09-4DE5-9091-330B2B32565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EA09-B1F8-441E-B6B5-35A11C221F76}" type="datetimeFigureOut">
              <a:rPr lang="es-CL" smtClean="0"/>
              <a:t>17-11-2013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42CB-8D09-4DE5-9091-330B2B32565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EA09-B1F8-441E-B6B5-35A11C221F76}" type="datetimeFigureOut">
              <a:rPr lang="es-CL" smtClean="0"/>
              <a:t>17-11-2013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42CB-8D09-4DE5-9091-330B2B32565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EA09-B1F8-441E-B6B5-35A11C221F76}" type="datetimeFigureOut">
              <a:rPr lang="es-CL" smtClean="0"/>
              <a:t>17-11-2013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42CB-8D09-4DE5-9091-330B2B32565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2EA09-B1F8-441E-B6B5-35A11C221F76}" type="datetimeFigureOut">
              <a:rPr lang="es-CL" smtClean="0"/>
              <a:t>17-11-2013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D42CB-8D09-4DE5-9091-330B2B325655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285852" y="214290"/>
            <a:ext cx="7000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dirty="0"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LA LEYENDA DE MANCO CAPAC Y MAMA OCLLO</a:t>
            </a:r>
            <a:endParaRPr lang="es-MX" dirty="0">
              <a:latin typeface="Arial Rounded MT Bold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3" name="Picture 2" descr="[manco2.JPG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71480"/>
            <a:ext cx="4406900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http://4.bp.blogspot.com/_RmEBU518Sa4/Sek_8BlEDmI/AAAAAAAACBo/6D5hNZ2OvRg/s400/mamaocll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642918"/>
            <a:ext cx="4076700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43108" y="571480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/>
              <a:t>RELIGIÓN</a:t>
            </a:r>
            <a:endParaRPr lang="es-CL" sz="2400" b="1" dirty="0"/>
          </a:p>
        </p:txBody>
      </p:sp>
      <p:sp>
        <p:nvSpPr>
          <p:cNvPr id="3" name="2 Rectángulo"/>
          <p:cNvSpPr/>
          <p:nvPr/>
        </p:nvSpPr>
        <p:spPr>
          <a:xfrm>
            <a:off x="428596" y="1285860"/>
            <a:ext cx="5786478" cy="3859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s-MX" b="1" dirty="0" smtClean="0"/>
              <a:t>La religión inca evolucionó desde las primitivas creencias quechuas hacia un culto del Sol, - al que denominaban </a:t>
            </a:r>
            <a:r>
              <a:rPr lang="es-MX" b="1" dirty="0" err="1" smtClean="0"/>
              <a:t>Apu</a:t>
            </a:r>
            <a:r>
              <a:rPr lang="es-MX" b="1" dirty="0" smtClean="0"/>
              <a:t> </a:t>
            </a:r>
            <a:r>
              <a:rPr lang="es-MX" b="1" dirty="0" err="1" smtClean="0"/>
              <a:t>Punchau</a:t>
            </a:r>
            <a:r>
              <a:rPr lang="es-MX" b="1" dirty="0" smtClean="0"/>
              <a:t> y también Inti - y también la Luna, la Lluvia y el Rayo. </a:t>
            </a:r>
          </a:p>
          <a:p>
            <a:pPr>
              <a:lnSpc>
                <a:spcPct val="80000"/>
              </a:lnSpc>
            </a:pPr>
            <a:endParaRPr lang="es-MX" b="1" dirty="0" smtClean="0"/>
          </a:p>
          <a:p>
            <a:pPr>
              <a:lnSpc>
                <a:spcPct val="80000"/>
              </a:lnSpc>
            </a:pPr>
            <a:endParaRPr lang="es-MX" b="1" dirty="0"/>
          </a:p>
          <a:p>
            <a:pPr>
              <a:lnSpc>
                <a:spcPct val="80000"/>
              </a:lnSpc>
            </a:pPr>
            <a:endParaRPr lang="es-MX" b="1" dirty="0" smtClean="0"/>
          </a:p>
          <a:p>
            <a:pPr>
              <a:lnSpc>
                <a:spcPct val="80000"/>
              </a:lnSpc>
            </a:pPr>
            <a:r>
              <a:rPr lang="es-MX" b="1" dirty="0" smtClean="0"/>
              <a:t>Divinidades secundarias eran los dioses tutelares de las tribus, identificadas con animales como la serpiente, el perro, el jaguar o el cóndor, que se representaban con tótems; y ciertos elementos naturales como las estrellas, las montañas, el aire y el mar.</a:t>
            </a:r>
          </a:p>
          <a:p>
            <a:pPr>
              <a:lnSpc>
                <a:spcPct val="80000"/>
              </a:lnSpc>
            </a:pPr>
            <a:endParaRPr lang="es-MX" b="1" dirty="0" smtClean="0"/>
          </a:p>
          <a:p>
            <a:pPr>
              <a:lnSpc>
                <a:spcPct val="80000"/>
              </a:lnSpc>
            </a:pPr>
            <a:endParaRPr lang="es-MX" b="1" dirty="0"/>
          </a:p>
          <a:p>
            <a:pPr>
              <a:lnSpc>
                <a:spcPct val="80000"/>
              </a:lnSpc>
            </a:pPr>
            <a:endParaRPr lang="es-MX" b="1" dirty="0" smtClean="0"/>
          </a:p>
          <a:p>
            <a:pPr>
              <a:lnSpc>
                <a:spcPct val="80000"/>
              </a:lnSpc>
            </a:pPr>
            <a:r>
              <a:rPr lang="es-MX" b="1" dirty="0" smtClean="0"/>
              <a:t>Existía gran cantidad de sacerdotes encabezados por un supremo sacerdote llamado </a:t>
            </a:r>
            <a:r>
              <a:rPr lang="es-MX" b="1" dirty="0" err="1" smtClean="0"/>
              <a:t>Vallac</a:t>
            </a:r>
            <a:r>
              <a:rPr lang="es-MX" b="1" dirty="0" smtClean="0"/>
              <a:t> </a:t>
            </a:r>
            <a:r>
              <a:rPr lang="es-MX" b="1" dirty="0" err="1" smtClean="0"/>
              <a:t>Umu</a:t>
            </a:r>
            <a:r>
              <a:rPr lang="es-MX" b="1" dirty="0" smtClean="0"/>
              <a:t>.</a:t>
            </a:r>
            <a:endParaRPr lang="es-MX" b="1" dirty="0" smtClean="0"/>
          </a:p>
        </p:txBody>
      </p:sp>
      <p:pic>
        <p:nvPicPr>
          <p:cNvPr id="4" name="Picture 5" descr="image0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643702" y="1071546"/>
            <a:ext cx="2138362" cy="3857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85786" y="142852"/>
            <a:ext cx="71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MX" dirty="0"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LA LEYENDA DE LOS HERMANOS AYAR</a:t>
            </a:r>
            <a:endParaRPr lang="es-MX" dirty="0">
              <a:latin typeface="Arial Rounded MT Bold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3" name="Picture 2" descr="http://1.bp.blogspot.com/_uheNlUAGBA8/Sd9_oxv4njI/AAAAAAAAAqw/xzK-TwKtjtc/s320/manco+ca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142984"/>
            <a:ext cx="2725737" cy="212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http://2.bp.blogspot.com/_uheNlUAGBA8/Sd9_zkaaf1I/AAAAAAAAArI/24QMFsux_SQ/s320/manco+c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857628"/>
            <a:ext cx="2967041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3571868" y="928671"/>
          <a:ext cx="5143536" cy="49292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3992"/>
                <a:gridCol w="921682"/>
                <a:gridCol w="1324919"/>
                <a:gridCol w="1612943"/>
              </a:tblGrid>
              <a:tr h="771975">
                <a:tc gridSpan="4">
                  <a:txBody>
                    <a:bodyPr/>
                    <a:lstStyle/>
                    <a:p>
                      <a:pPr algn="ctr"/>
                      <a:r>
                        <a:rPr lang="es-MX" sz="2000" b="0" dirty="0" smtClean="0">
                          <a:solidFill>
                            <a:schemeClr val="bg1"/>
                          </a:solidFill>
                          <a:latin typeface="Arial Rounded MT Bold" pitchFamily="34" charset="0"/>
                        </a:rPr>
                        <a:t>HERMANOS AYAR</a:t>
                      </a:r>
                      <a:endParaRPr lang="es-MX" sz="2000" b="0" dirty="0">
                        <a:solidFill>
                          <a:schemeClr val="bg1"/>
                        </a:solidFill>
                        <a:latin typeface="Arial Rounded MT Bold" pitchFamily="34" charset="0"/>
                      </a:endParaRPr>
                    </a:p>
                  </a:txBody>
                  <a:tcPr marL="91439" marR="91439" marT="45726" marB="45726"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837739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Arial Narrow" pitchFamily="34" charset="0"/>
                        </a:rPr>
                        <a:t>esposo</a:t>
                      </a:r>
                      <a:endParaRPr lang="es-MX" sz="1600" b="1" dirty="0">
                        <a:latin typeface="Arial Narrow" pitchFamily="34" charset="0"/>
                      </a:endParaRPr>
                    </a:p>
                  </a:txBody>
                  <a:tcPr marL="91439" marR="91439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 Narrow" pitchFamily="34" charset="0"/>
                        </a:rPr>
                        <a:t>significado</a:t>
                      </a:r>
                      <a:endParaRPr lang="es-MX" sz="1600" b="0" dirty="0">
                        <a:latin typeface="Arial Narrow" pitchFamily="34" charset="0"/>
                      </a:endParaRPr>
                    </a:p>
                  </a:txBody>
                  <a:tcPr marL="91439" marR="91439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Arial Narrow" pitchFamily="34" charset="0"/>
                        </a:rPr>
                        <a:t>esposa</a:t>
                      </a:r>
                      <a:endParaRPr lang="es-MX" sz="1600" b="1" dirty="0">
                        <a:latin typeface="Arial Narrow" pitchFamily="34" charset="0"/>
                      </a:endParaRPr>
                    </a:p>
                  </a:txBody>
                  <a:tcPr marL="91439" marR="91439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Arial Narrow" pitchFamily="34" charset="0"/>
                        </a:rPr>
                        <a:t>Tribu que </a:t>
                      </a:r>
                    </a:p>
                    <a:p>
                      <a:pPr algn="ctr"/>
                      <a:r>
                        <a:rPr lang="es-MX" sz="1600" b="1" dirty="0" smtClean="0">
                          <a:latin typeface="Arial Narrow" pitchFamily="34" charset="0"/>
                        </a:rPr>
                        <a:t>representan</a:t>
                      </a:r>
                      <a:endParaRPr lang="es-MX" sz="1600" b="1" dirty="0">
                        <a:latin typeface="Arial Narrow" pitchFamily="34" charset="0"/>
                      </a:endParaRPr>
                    </a:p>
                  </a:txBody>
                  <a:tcPr marL="91439" marR="91439" marT="45726" marB="45726"/>
                </a:tc>
              </a:tr>
              <a:tr h="689378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 Rounded MT Bold" pitchFamily="34" charset="0"/>
                        </a:rPr>
                        <a:t>AYAR </a:t>
                      </a:r>
                    </a:p>
                    <a:p>
                      <a:pPr algn="ctr"/>
                      <a:r>
                        <a:rPr lang="es-MX" sz="1600" dirty="0" smtClean="0">
                          <a:latin typeface="Arial Rounded MT Bold" pitchFamily="34" charset="0"/>
                        </a:rPr>
                        <a:t>MANCO</a:t>
                      </a:r>
                      <a:endParaRPr lang="es-MX" sz="1600" dirty="0">
                        <a:latin typeface="Arial Rounded MT Bold" pitchFamily="34" charset="0"/>
                      </a:endParaRPr>
                    </a:p>
                  </a:txBody>
                  <a:tcPr marL="91439" marR="91439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cereal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 Rounded MT Bold" pitchFamily="34" charset="0"/>
                        </a:rPr>
                        <a:t>MAMA </a:t>
                      </a:r>
                    </a:p>
                    <a:p>
                      <a:pPr algn="ctr"/>
                      <a:r>
                        <a:rPr lang="es-MX" sz="1600" dirty="0" smtClean="0">
                          <a:latin typeface="Arial Rounded MT Bold" pitchFamily="34" charset="0"/>
                        </a:rPr>
                        <a:t>OCLLO</a:t>
                      </a:r>
                      <a:endParaRPr lang="es-MX" sz="1600" dirty="0">
                        <a:latin typeface="Arial Rounded MT Bold" pitchFamily="34" charset="0"/>
                      </a:endParaRPr>
                    </a:p>
                  </a:txBody>
                  <a:tcPr marL="91439" marR="91439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 Rounded MT Bold" pitchFamily="34" charset="0"/>
                        </a:rPr>
                        <a:t>MASKA</a:t>
                      </a:r>
                      <a:endParaRPr lang="es-MX" sz="1600" dirty="0">
                        <a:latin typeface="Arial Rounded MT Bold" pitchFamily="34" charset="0"/>
                      </a:endParaRPr>
                    </a:p>
                  </a:txBody>
                  <a:tcPr marL="91439" marR="91439" marT="45726" marB="45726"/>
                </a:tc>
              </a:tr>
              <a:tr h="9290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 Rounded MT Bold" pitchFamily="34" charset="0"/>
                        </a:rPr>
                        <a:t>AYAR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 Rounded MT Bold" pitchFamily="34" charset="0"/>
                        </a:rPr>
                        <a:t>CACHI</a:t>
                      </a:r>
                    </a:p>
                    <a:p>
                      <a:pPr algn="ctr"/>
                      <a:endParaRPr lang="es-MX" sz="1600" dirty="0">
                        <a:latin typeface="Arial Rounded MT Bold" pitchFamily="34" charset="0"/>
                      </a:endParaRPr>
                    </a:p>
                  </a:txBody>
                  <a:tcPr marL="91439" marR="91439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sal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 Rounded MT Bold" pitchFamily="34" charset="0"/>
                        </a:rPr>
                        <a:t>MAMA</a:t>
                      </a:r>
                      <a:r>
                        <a:rPr lang="es-MX" sz="1600" baseline="0" dirty="0" smtClean="0">
                          <a:latin typeface="Arial Rounded MT Bold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s-MX" sz="1600" baseline="0" dirty="0" smtClean="0">
                          <a:latin typeface="Arial Rounded MT Bold" pitchFamily="34" charset="0"/>
                        </a:rPr>
                        <a:t>WACO</a:t>
                      </a:r>
                      <a:endParaRPr lang="es-MX" sz="1600" dirty="0">
                        <a:latin typeface="Arial Rounded MT Bold" pitchFamily="34" charset="0"/>
                      </a:endParaRPr>
                    </a:p>
                  </a:txBody>
                  <a:tcPr marL="91439" marR="91439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 Rounded MT Bold" pitchFamily="34" charset="0"/>
                        </a:rPr>
                        <a:t>MARAS</a:t>
                      </a:r>
                      <a:endParaRPr lang="es-MX" sz="1600" dirty="0">
                        <a:latin typeface="Arial Rounded MT Bold" pitchFamily="34" charset="0"/>
                      </a:endParaRPr>
                    </a:p>
                  </a:txBody>
                  <a:tcPr marL="91439" marR="91439" marT="45726" marB="45726"/>
                </a:tc>
              </a:tr>
              <a:tr h="9290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 Rounded MT Bold" pitchFamily="34" charset="0"/>
                        </a:rPr>
                        <a:t>AYAR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 Rounded MT Bold" pitchFamily="34" charset="0"/>
                        </a:rPr>
                        <a:t>UCHU</a:t>
                      </a:r>
                    </a:p>
                    <a:p>
                      <a:pPr algn="ctr"/>
                      <a:endParaRPr lang="es-MX" sz="1600" dirty="0">
                        <a:latin typeface="Arial Rounded MT Bold" pitchFamily="34" charset="0"/>
                      </a:endParaRPr>
                    </a:p>
                  </a:txBody>
                  <a:tcPr marL="91439" marR="91439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ají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 Rounded MT Bold" pitchFamily="34" charset="0"/>
                        </a:rPr>
                        <a:t>MAMA </a:t>
                      </a:r>
                    </a:p>
                    <a:p>
                      <a:pPr algn="ctr"/>
                      <a:r>
                        <a:rPr lang="es-MX" sz="1600" dirty="0" smtClean="0">
                          <a:latin typeface="Arial Rounded MT Bold" pitchFamily="34" charset="0"/>
                        </a:rPr>
                        <a:t>KORA</a:t>
                      </a:r>
                      <a:endParaRPr lang="es-MX" sz="1600" dirty="0">
                        <a:latin typeface="Arial Rounded MT Bold" pitchFamily="34" charset="0"/>
                      </a:endParaRPr>
                    </a:p>
                  </a:txBody>
                  <a:tcPr marL="91439" marR="91439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 Rounded MT Bold" pitchFamily="34" charset="0"/>
                        </a:rPr>
                        <a:t>TAMPU</a:t>
                      </a:r>
                      <a:endParaRPr lang="es-MX" sz="1600" dirty="0">
                        <a:latin typeface="Arial Rounded MT Bold" pitchFamily="34" charset="0"/>
                      </a:endParaRPr>
                    </a:p>
                  </a:txBody>
                  <a:tcPr marL="91439" marR="91439" marT="45726" marB="45726"/>
                </a:tc>
              </a:tr>
              <a:tr h="771975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 Rounded MT Bold" pitchFamily="34" charset="0"/>
                        </a:rPr>
                        <a:t>AYAR</a:t>
                      </a:r>
                      <a:r>
                        <a:rPr lang="es-MX" sz="1600" baseline="0" dirty="0" smtClean="0">
                          <a:latin typeface="Arial Rounded MT Bold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s-MX" sz="1600" baseline="0" dirty="0" smtClean="0">
                          <a:latin typeface="Arial Rounded MT Bold" pitchFamily="34" charset="0"/>
                        </a:rPr>
                        <a:t>AUCA</a:t>
                      </a:r>
                      <a:endParaRPr lang="es-MX" sz="1600" dirty="0">
                        <a:latin typeface="Arial Rounded MT Bold" pitchFamily="34" charset="0"/>
                      </a:endParaRPr>
                    </a:p>
                  </a:txBody>
                  <a:tcPr marL="91439" marR="91439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guerrero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 Rounded MT Bold" pitchFamily="34" charset="0"/>
                        </a:rPr>
                        <a:t>MAMA </a:t>
                      </a:r>
                    </a:p>
                    <a:p>
                      <a:pPr algn="ctr"/>
                      <a:r>
                        <a:rPr lang="es-MX" sz="1600" dirty="0" smtClean="0">
                          <a:latin typeface="Arial Rounded MT Bold" pitchFamily="34" charset="0"/>
                        </a:rPr>
                        <a:t>ARAWA</a:t>
                      </a:r>
                      <a:endParaRPr lang="es-MX" sz="1600" dirty="0">
                        <a:latin typeface="Arial Rounded MT Bold" pitchFamily="34" charset="0"/>
                      </a:endParaRPr>
                    </a:p>
                  </a:txBody>
                  <a:tcPr marL="91439" marR="91439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 Rounded MT Bold" pitchFamily="34" charset="0"/>
                        </a:rPr>
                        <a:t>CHILLKES</a:t>
                      </a:r>
                      <a:endParaRPr lang="es-MX" sz="1600" dirty="0">
                        <a:latin typeface="Arial Rounded MT Bold" pitchFamily="34" charset="0"/>
                      </a:endParaRPr>
                    </a:p>
                  </a:txBody>
                  <a:tcPr marL="91439" marR="91439" marT="45726" marB="45726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8596" y="142852"/>
            <a:ext cx="84296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Leyenda de las </a:t>
            </a:r>
            <a:r>
              <a:rPr lang="es-MX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Pururaucas</a:t>
            </a:r>
            <a:r>
              <a:rPr lang="es-MX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MX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 piedras guerreras, se cuenta que al ver la escasez de sus tropas para enfrentarse a los chancas ; al sumo sacerdote inca se le ocurrió la idea de vestir las piedras de los cerros vecinos con uniforme inca y al verlas el príncipe Cusi Yupanqui comenzó a llamarlas (sin saber de lo que se trataba); los dioses se apiadaron de los incas y convirtieron las piedras de los cerros en guerreros,  que bajaron a ayudarlos.</a:t>
            </a:r>
            <a:endParaRPr lang="es-MX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209800"/>
            <a:ext cx="5929354" cy="393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4 Imagen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2143116"/>
            <a:ext cx="235745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d06_f479v"/>
          <p:cNvPicPr>
            <a:picLocks noChangeAspect="1" noChangeArrowheads="1"/>
          </p:cNvPicPr>
          <p:nvPr/>
        </p:nvPicPr>
        <p:blipFill>
          <a:blip r:embed="rId2">
            <a:lum bright="12000"/>
          </a:blip>
          <a:srcRect/>
          <a:stretch>
            <a:fillRect/>
          </a:stretch>
        </p:blipFill>
        <p:spPr bwMode="auto">
          <a:xfrm>
            <a:off x="642910" y="357166"/>
            <a:ext cx="4265613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/>
        </p:nvSpPr>
        <p:spPr>
          <a:xfrm>
            <a:off x="5429256" y="571480"/>
            <a:ext cx="257176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 smtClean="0">
                <a:latin typeface="Arial Rounded MT Bold" pitchFamily="34" charset="0"/>
              </a:rPr>
              <a:t>Templo de </a:t>
            </a:r>
            <a:r>
              <a:rPr lang="es-ES" sz="2000" dirty="0" err="1" smtClean="0">
                <a:latin typeface="Arial Rounded MT Bold" pitchFamily="34" charset="0"/>
              </a:rPr>
              <a:t>Wiracocha</a:t>
            </a:r>
            <a:r>
              <a:rPr lang="es-ES" sz="2000" dirty="0" smtClean="0">
                <a:latin typeface="Arial Rounded MT Bold" pitchFamily="34" charset="0"/>
              </a:rPr>
              <a:t> en </a:t>
            </a:r>
            <a:r>
              <a:rPr lang="es-ES" sz="2000" dirty="0" err="1" smtClean="0">
                <a:latin typeface="Arial Rounded MT Bold" pitchFamily="34" charset="0"/>
              </a:rPr>
              <a:t>Racchi</a:t>
            </a:r>
            <a:r>
              <a:rPr lang="es-ES" sz="2000" dirty="0" smtClean="0">
                <a:latin typeface="Arial Rounded MT Bold" pitchFamily="34" charset="0"/>
              </a:rPr>
              <a:t> (Cusco).</a:t>
            </a:r>
            <a:br>
              <a:rPr lang="es-ES" sz="2000" dirty="0" smtClean="0">
                <a:latin typeface="Arial Rounded MT Bold" pitchFamily="34" charset="0"/>
              </a:rPr>
            </a:br>
            <a:r>
              <a:rPr lang="es-ES" sz="2000" dirty="0" smtClean="0">
                <a:latin typeface="Arial Rounded MT Bold" pitchFamily="34" charset="0"/>
              </a:rPr>
              <a:t/>
            </a:r>
            <a:br>
              <a:rPr lang="es-ES" sz="2000" dirty="0" smtClean="0">
                <a:latin typeface="Arial Rounded MT Bold" pitchFamily="34" charset="0"/>
              </a:rPr>
            </a:br>
            <a:r>
              <a:rPr lang="es-ES" sz="2000" dirty="0" smtClean="0">
                <a:latin typeface="Arial Rounded MT Bold" pitchFamily="34" charset="0"/>
              </a:rPr>
              <a:t>El Dios </a:t>
            </a:r>
            <a:r>
              <a:rPr lang="es-ES" sz="2000" dirty="0" err="1" smtClean="0">
                <a:latin typeface="Arial Rounded MT Bold" pitchFamily="34" charset="0"/>
              </a:rPr>
              <a:t>Wiracocha</a:t>
            </a:r>
            <a:r>
              <a:rPr lang="es-ES" sz="2000" dirty="0" smtClean="0">
                <a:latin typeface="Arial Rounded MT Bold" pitchFamily="34" charset="0"/>
              </a:rPr>
              <a:t> es el guía y ordenador del mundo, durante la colonia los sacerdotes católicos le dieron la característica de divinidad creadora y hacedora de todo; en el Incario no era así.</a:t>
            </a:r>
            <a:endParaRPr lang="es-CL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928794" y="214290"/>
            <a:ext cx="47355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Inti </a:t>
            </a:r>
            <a:r>
              <a:rPr lang="es-ES" sz="20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Raymi</a:t>
            </a: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(Junio), inicio  del  año  inca.</a:t>
            </a:r>
            <a:endParaRPr lang="es-CL" sz="2000" dirty="0"/>
          </a:p>
        </p:txBody>
      </p:sp>
      <p:pic>
        <p:nvPicPr>
          <p:cNvPr id="3" name="Picture 4" descr="fiesta_intiraymi_0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57158" y="557213"/>
            <a:ext cx="8286808" cy="58721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incas_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14348" y="714356"/>
            <a:ext cx="8143931" cy="5929354"/>
          </a:xfrm>
          <a:prstGeom prst="rect">
            <a:avLst/>
          </a:prstGeom>
          <a:noFill/>
        </p:spPr>
      </p:pic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468313" y="133350"/>
            <a:ext cx="8229600" cy="65244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Willac</a:t>
            </a:r>
            <a: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Umu</a:t>
            </a:r>
            <a:endParaRPr kumimoji="0" lang="es-ES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251</Words>
  <Application>Microsoft Office PowerPoint</Application>
  <PresentationFormat>Presentación en pantalla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Company>RevolucionUnattended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isabel</dc:creator>
  <cp:lastModifiedBy>isabel</cp:lastModifiedBy>
  <cp:revision>2</cp:revision>
  <dcterms:created xsi:type="dcterms:W3CDTF">2013-11-17T17:56:09Z</dcterms:created>
  <dcterms:modified xsi:type="dcterms:W3CDTF">2013-11-17T18:11:57Z</dcterms:modified>
</cp:coreProperties>
</file>