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E470-F759-47A4-A176-A5D3988C267B}" type="datetimeFigureOut">
              <a:rPr lang="es-CL" smtClean="0"/>
              <a:pPr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8DE1-6AB6-4EEE-96FC-1D236BA5C3C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7356" y="285728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66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EL IMPERIO INCAICO</a:t>
            </a:r>
            <a:endParaRPr lang="es-CL" sz="2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9966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714356"/>
            <a:ext cx="2571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</a:rPr>
              <a:t>ORGANIZACIÓN POLÍTICA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</a:rPr>
              <a:t>Inca</a:t>
            </a:r>
            <a:endParaRPr lang="es-ES_tradnl" b="0" dirty="0" smtClean="0"/>
          </a:p>
          <a:p>
            <a:pPr lvl="2">
              <a:buFontTx/>
              <a:buChar char="•"/>
            </a:pPr>
            <a:r>
              <a:rPr lang="es-ES_tradnl" b="0" dirty="0" smtClean="0"/>
              <a:t>Máximo jefe - gobierno, militar (ejército),    religión.</a:t>
            </a:r>
            <a:endParaRPr lang="en-US" b="0" dirty="0" smtClean="0"/>
          </a:p>
          <a:p>
            <a:pPr lvl="2">
              <a:buFontTx/>
              <a:buChar char="•"/>
            </a:pPr>
            <a:r>
              <a:rPr lang="es-ES_tradnl" b="0" dirty="0" smtClean="0"/>
              <a:t>Poder divino, hijo del sol.</a:t>
            </a:r>
          </a:p>
          <a:p>
            <a:pPr lvl="2">
              <a:buFontTx/>
              <a:buChar char="•"/>
            </a:pPr>
            <a:r>
              <a:rPr lang="es-ES_tradnl" b="0" dirty="0" smtClean="0"/>
              <a:t>Poder por herencia, padres e hijos.</a:t>
            </a:r>
          </a:p>
          <a:p>
            <a:pPr lvl="2">
              <a:buFontTx/>
              <a:buChar char="•"/>
            </a:pPr>
            <a:r>
              <a:rPr lang="es-ES_tradnl" b="0" dirty="0" smtClean="0"/>
              <a:t>Protector, cuida a su pueblo.</a:t>
            </a:r>
          </a:p>
          <a:p>
            <a:pPr lvl="2">
              <a:buFontTx/>
              <a:buChar char="•"/>
            </a:pPr>
            <a:r>
              <a:rPr lang="es-ES_tradnl" b="0" dirty="0" smtClean="0"/>
              <a:t>Dueño de todo.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307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</a:rPr>
              <a:t>Consejo Imperial</a:t>
            </a:r>
            <a:endParaRPr lang="es-ES_tradnl" b="0" dirty="0" smtClean="0"/>
          </a:p>
          <a:p>
            <a:r>
              <a:rPr lang="es-ES_tradnl" b="0" dirty="0" smtClean="0"/>
              <a:t>Los ancianos, nobles.</a:t>
            </a:r>
            <a:endParaRPr lang="en-US" b="0" dirty="0" smtClean="0"/>
          </a:p>
          <a:p>
            <a:r>
              <a:rPr lang="es-ES_tradnl" b="0" dirty="0" smtClean="0"/>
              <a:t>Ayudan al inca a gobernar mejor.</a:t>
            </a:r>
            <a:endParaRPr lang="es-ES" b="0" dirty="0"/>
          </a:p>
        </p:txBody>
      </p:sp>
      <p:sp>
        <p:nvSpPr>
          <p:cNvPr id="7" name="6 Rectángulo"/>
          <p:cNvSpPr/>
          <p:nvPr/>
        </p:nvSpPr>
        <p:spPr>
          <a:xfrm>
            <a:off x="500034" y="4143380"/>
            <a:ext cx="200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</a:rPr>
              <a:t>Curaca</a:t>
            </a:r>
            <a:endParaRPr lang="es-ES_tradnl" b="0" dirty="0" smtClean="0"/>
          </a:p>
          <a:p>
            <a:r>
              <a:rPr lang="es-ES_tradnl" b="0" dirty="0" smtClean="0"/>
              <a:t>Jefe de cada Ayllu</a:t>
            </a:r>
            <a:endParaRPr lang="es-CL" dirty="0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1308100" y="3802063"/>
            <a:ext cx="2552700" cy="21637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60800" y="3802063"/>
            <a:ext cx="411163" cy="2597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860800" y="3802063"/>
            <a:ext cx="1730375" cy="23082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1308100" y="5965825"/>
            <a:ext cx="2963863" cy="433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178175" y="4410075"/>
            <a:ext cx="739775" cy="714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271963" y="6110288"/>
            <a:ext cx="1319212" cy="288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191000" y="4090988"/>
            <a:ext cx="7508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4887913" y="4033838"/>
            <a:ext cx="207962" cy="114300"/>
          </a:xfrm>
          <a:custGeom>
            <a:avLst/>
            <a:gdLst>
              <a:gd name="T0" fmla="*/ 0 w 215"/>
              <a:gd name="T1" fmla="*/ 88 h 88"/>
              <a:gd name="T2" fmla="*/ 26 w 215"/>
              <a:gd name="T3" fmla="*/ 44 h 88"/>
              <a:gd name="T4" fmla="*/ 0 w 215"/>
              <a:gd name="T5" fmla="*/ 0 h 88"/>
              <a:gd name="T6" fmla="*/ 215 w 215"/>
              <a:gd name="T7" fmla="*/ 44 h 88"/>
              <a:gd name="T8" fmla="*/ 0 w 215"/>
              <a:gd name="T9" fmla="*/ 88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88"/>
              <a:gd name="T17" fmla="*/ 215 w 215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88">
                <a:moveTo>
                  <a:pt x="0" y="88"/>
                </a:moveTo>
                <a:lnTo>
                  <a:pt x="26" y="44"/>
                </a:lnTo>
                <a:lnTo>
                  <a:pt x="0" y="0"/>
                </a:lnTo>
                <a:lnTo>
                  <a:pt x="215" y="44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4579938" y="4721225"/>
            <a:ext cx="6699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5233988" y="4659313"/>
            <a:ext cx="211137" cy="114300"/>
          </a:xfrm>
          <a:custGeom>
            <a:avLst/>
            <a:gdLst>
              <a:gd name="T0" fmla="*/ 0 w 215"/>
              <a:gd name="T1" fmla="*/ 88 h 88"/>
              <a:gd name="T2" fmla="*/ 26 w 215"/>
              <a:gd name="T3" fmla="*/ 44 h 88"/>
              <a:gd name="T4" fmla="*/ 0 w 215"/>
              <a:gd name="T5" fmla="*/ 0 h 88"/>
              <a:gd name="T6" fmla="*/ 215 w 215"/>
              <a:gd name="T7" fmla="*/ 44 h 88"/>
              <a:gd name="T8" fmla="*/ 0 w 215"/>
              <a:gd name="T9" fmla="*/ 88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88"/>
              <a:gd name="T17" fmla="*/ 215 w 215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88">
                <a:moveTo>
                  <a:pt x="0" y="88"/>
                </a:moveTo>
                <a:lnTo>
                  <a:pt x="26" y="44"/>
                </a:lnTo>
                <a:lnTo>
                  <a:pt x="0" y="0"/>
                </a:lnTo>
                <a:lnTo>
                  <a:pt x="215" y="44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5260975" y="5676900"/>
            <a:ext cx="7524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>
            <a:off x="5957888" y="5621338"/>
            <a:ext cx="209550" cy="112712"/>
          </a:xfrm>
          <a:custGeom>
            <a:avLst/>
            <a:gdLst>
              <a:gd name="T0" fmla="*/ 0 w 215"/>
              <a:gd name="T1" fmla="*/ 88 h 88"/>
              <a:gd name="T2" fmla="*/ 27 w 215"/>
              <a:gd name="T3" fmla="*/ 44 h 88"/>
              <a:gd name="T4" fmla="*/ 0 w 215"/>
              <a:gd name="T5" fmla="*/ 0 h 88"/>
              <a:gd name="T6" fmla="*/ 215 w 215"/>
              <a:gd name="T7" fmla="*/ 44 h 88"/>
              <a:gd name="T8" fmla="*/ 0 w 215"/>
              <a:gd name="T9" fmla="*/ 88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88"/>
              <a:gd name="T17" fmla="*/ 215 w 215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88">
                <a:moveTo>
                  <a:pt x="0" y="88"/>
                </a:moveTo>
                <a:lnTo>
                  <a:pt x="27" y="44"/>
                </a:lnTo>
                <a:lnTo>
                  <a:pt x="0" y="0"/>
                </a:lnTo>
                <a:lnTo>
                  <a:pt x="215" y="44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2430463" y="5032375"/>
            <a:ext cx="1695450" cy="217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V="1">
            <a:off x="4113213" y="5094288"/>
            <a:ext cx="747712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4027488" y="4379913"/>
            <a:ext cx="244475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4" name="WordArt 7"/>
          <p:cNvSpPr>
            <a:spLocks noChangeArrowheads="1" noChangeShapeType="1" noTextEdit="1"/>
          </p:cNvSpPr>
          <p:nvPr/>
        </p:nvSpPr>
        <p:spPr bwMode="auto">
          <a:xfrm>
            <a:off x="1495425" y="261938"/>
            <a:ext cx="5491163" cy="74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CL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9966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5421313" y="39131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/>
              <a:t>Inca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5794375" y="4535488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/>
              <a:t>Consejo Imperial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6262688" y="5529263"/>
            <a:ext cx="158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/>
              <a:t>Curacas</a:t>
            </a:r>
          </a:p>
        </p:txBody>
      </p:sp>
      <p:pic>
        <p:nvPicPr>
          <p:cNvPr id="4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74" y="2609850"/>
            <a:ext cx="429421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utoUpdateAnimBg="0"/>
      <p:bldP spid="46" grpId="0" autoUpdateAnimBg="0"/>
      <p:bldP spid="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472" y="500042"/>
            <a:ext cx="764386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s-MX" sz="2200" dirty="0" smtClean="0"/>
              <a:t>La </a:t>
            </a:r>
            <a:r>
              <a:rPr lang="es-MX" sz="2200" b="1" dirty="0" smtClean="0">
                <a:solidFill>
                  <a:schemeClr val="tx2"/>
                </a:solidFill>
              </a:rPr>
              <a:t>aristocracia </a:t>
            </a:r>
            <a:r>
              <a:rPr lang="es-MX" sz="2200" dirty="0" smtClean="0"/>
              <a:t>- eran los grandes señores cercanos al Inca entre los que designaba los jefes militares y altos funcionarios. </a:t>
            </a:r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r>
              <a:rPr lang="es-MX" sz="2200" dirty="0" smtClean="0"/>
              <a:t>Los </a:t>
            </a:r>
            <a:r>
              <a:rPr lang="es-MX" sz="2200" b="1" dirty="0" smtClean="0">
                <a:solidFill>
                  <a:schemeClr val="tx2"/>
                </a:solidFill>
              </a:rPr>
              <a:t>amautas</a:t>
            </a:r>
            <a:r>
              <a:rPr lang="es-MX" sz="2200" dirty="0" smtClean="0"/>
              <a:t> - eran los sabios y sacerdotes. </a:t>
            </a:r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r>
              <a:rPr lang="es-MX" sz="2200" dirty="0" smtClean="0"/>
              <a:t>Los </a:t>
            </a:r>
            <a:r>
              <a:rPr lang="es-MX" sz="2200" b="1" dirty="0" smtClean="0">
                <a:solidFill>
                  <a:schemeClr val="tx2"/>
                </a:solidFill>
              </a:rPr>
              <a:t>curacas</a:t>
            </a:r>
            <a:r>
              <a:rPr lang="es-MX" sz="2200" dirty="0" smtClean="0"/>
              <a:t> - eran los jefes de los territorios conquistados. </a:t>
            </a:r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endParaRPr lang="es-MX" sz="2200" dirty="0" smtClean="0"/>
          </a:p>
          <a:p>
            <a:pPr lvl="1">
              <a:lnSpc>
                <a:spcPct val="90000"/>
              </a:lnSpc>
            </a:pPr>
            <a:r>
              <a:rPr lang="es-MX" sz="2200" dirty="0" smtClean="0"/>
              <a:t>Los </a:t>
            </a:r>
            <a:r>
              <a:rPr lang="es-MX" sz="2200" b="1" dirty="0" smtClean="0">
                <a:solidFill>
                  <a:schemeClr val="tx2"/>
                </a:solidFill>
              </a:rPr>
              <a:t>ayllus</a:t>
            </a:r>
            <a:r>
              <a:rPr lang="es-MX" sz="2200" dirty="0" smtClean="0"/>
              <a:t> - eran comunidades tribales formadas por familias consanguíneas, cuyos integrantes se casaban entre sí y eran regidas por los curacas. </a:t>
            </a:r>
            <a:endParaRPr lang="es-MX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86125" y="0"/>
            <a:ext cx="257175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dirty="0">
                <a:latin typeface="Lucida Sans Unicode" pitchFamily="34" charset="0"/>
                <a:cs typeface="+mn-cs"/>
              </a:rPr>
              <a:t>ADMINISTRACIÓN INCAICA</a:t>
            </a:r>
          </a:p>
        </p:txBody>
      </p:sp>
      <p:grpSp>
        <p:nvGrpSpPr>
          <p:cNvPr id="3" name="7 Grupo"/>
          <p:cNvGrpSpPr>
            <a:grpSpLocks/>
          </p:cNvGrpSpPr>
          <p:nvPr/>
        </p:nvGrpSpPr>
        <p:grpSpPr bwMode="auto">
          <a:xfrm>
            <a:off x="71438" y="928688"/>
            <a:ext cx="4184650" cy="4352925"/>
            <a:chOff x="214282" y="1648512"/>
            <a:chExt cx="4185472" cy="4352256"/>
          </a:xfrm>
        </p:grpSpPr>
        <p:grpSp>
          <p:nvGrpSpPr>
            <p:cNvPr id="4" name="5 Grupo"/>
            <p:cNvGrpSpPr>
              <a:grpSpLocks/>
            </p:cNvGrpSpPr>
            <p:nvPr/>
          </p:nvGrpSpPr>
          <p:grpSpPr bwMode="auto">
            <a:xfrm>
              <a:off x="214282" y="1648512"/>
              <a:ext cx="4185472" cy="3663289"/>
              <a:chOff x="214282" y="1648512"/>
              <a:chExt cx="4185472" cy="3663289"/>
            </a:xfrm>
          </p:grpSpPr>
          <p:pic>
            <p:nvPicPr>
              <p:cNvPr id="1230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1648512"/>
                <a:ext cx="4185472" cy="3637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8" name="4 CuadroTexto"/>
              <p:cNvSpPr txBox="1">
                <a:spLocks noChangeArrowheads="1"/>
              </p:cNvSpPr>
              <p:nvPr/>
            </p:nvSpPr>
            <p:spPr bwMode="auto">
              <a:xfrm>
                <a:off x="214282" y="4357694"/>
                <a:ext cx="1857388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PE" sz="2800">
                    <a:latin typeface="Lucida Sans Unicode" pitchFamily="34" charset="0"/>
                  </a:rPr>
                  <a:t>SISTEMA DECIMAL</a:t>
                </a:r>
                <a:endParaRPr lang="es-PE" sz="1400">
                  <a:latin typeface="Lucida Sans Unicode" pitchFamily="34" charset="0"/>
                </a:endParaRPr>
              </a:p>
            </p:txBody>
          </p:sp>
        </p:grpSp>
        <p:sp>
          <p:nvSpPr>
            <p:cNvPr id="12306" name="6 CuadroTexto"/>
            <p:cNvSpPr txBox="1">
              <a:spLocks noChangeArrowheads="1"/>
            </p:cNvSpPr>
            <p:nvPr/>
          </p:nvSpPr>
          <p:spPr bwMode="auto">
            <a:xfrm>
              <a:off x="571472" y="5446770"/>
              <a:ext cx="3500462" cy="55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ESCALA DE CONTROL</a:t>
              </a:r>
            </a:p>
            <a:p>
              <a:pPr algn="ctr"/>
              <a:r>
                <a:rPr lang="es-PE" sz="1200">
                  <a:latin typeface="Lucida Sans Unicode" pitchFamily="34" charset="0"/>
                </a:rPr>
                <a:t>Finalidad administrativa, militar y tributaria</a:t>
              </a:r>
            </a:p>
          </p:txBody>
        </p:sp>
      </p:grpSp>
      <p:grpSp>
        <p:nvGrpSpPr>
          <p:cNvPr id="5" name="11 Grupo"/>
          <p:cNvGrpSpPr>
            <a:grpSpLocks/>
          </p:cNvGrpSpPr>
          <p:nvPr/>
        </p:nvGrpSpPr>
        <p:grpSpPr bwMode="auto">
          <a:xfrm>
            <a:off x="4786313" y="857250"/>
            <a:ext cx="2071687" cy="3184525"/>
            <a:chOff x="5786446" y="928670"/>
            <a:chExt cx="2071702" cy="3185062"/>
          </a:xfrm>
        </p:grpSpPr>
        <p:pic>
          <p:nvPicPr>
            <p:cNvPr id="1230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83392" y="928670"/>
              <a:ext cx="1831880" cy="2395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10 CuadroTexto"/>
            <p:cNvSpPr txBox="1">
              <a:spLocks noChangeArrowheads="1"/>
            </p:cNvSpPr>
            <p:nvPr/>
          </p:nvSpPr>
          <p:spPr bwMode="auto">
            <a:xfrm>
              <a:off x="5786446" y="3375068"/>
              <a:ext cx="2071702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QUIPUCAMAYOC</a:t>
              </a:r>
            </a:p>
            <a:p>
              <a:pPr algn="ctr"/>
              <a:r>
                <a:rPr lang="es-PE" sz="1200">
                  <a:latin typeface="Lucida Sans Unicode" pitchFamily="34" charset="0"/>
                </a:rPr>
                <a:t>Experto en la lectura de quipus</a:t>
              </a:r>
            </a:p>
          </p:txBody>
        </p:sp>
      </p:grpSp>
      <p:grpSp>
        <p:nvGrpSpPr>
          <p:cNvPr id="6" name="14 Grupo"/>
          <p:cNvGrpSpPr>
            <a:grpSpLocks/>
          </p:cNvGrpSpPr>
          <p:nvPr/>
        </p:nvGrpSpPr>
        <p:grpSpPr bwMode="auto">
          <a:xfrm>
            <a:off x="4643438" y="4214813"/>
            <a:ext cx="1935162" cy="2166937"/>
            <a:chOff x="4643438" y="4214818"/>
            <a:chExt cx="1935430" cy="2166294"/>
          </a:xfrm>
        </p:grpSpPr>
        <p:pic>
          <p:nvPicPr>
            <p:cNvPr id="1230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4214818"/>
              <a:ext cx="193543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13 CuadroTexto"/>
            <p:cNvSpPr txBox="1">
              <a:spLocks noChangeArrowheads="1"/>
            </p:cNvSpPr>
            <p:nvPr/>
          </p:nvSpPr>
          <p:spPr bwMode="auto">
            <a:xfrm>
              <a:off x="4786314" y="5857892"/>
              <a:ext cx="1643074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 sz="1400">
                  <a:latin typeface="Lucida Sans Unicode" pitchFamily="34" charset="0"/>
                </a:rPr>
                <a:t>Instrumento de Contabilidad</a:t>
              </a:r>
            </a:p>
          </p:txBody>
        </p:sp>
      </p:grpSp>
      <p:grpSp>
        <p:nvGrpSpPr>
          <p:cNvPr id="7" name="17 Grupo"/>
          <p:cNvGrpSpPr>
            <a:grpSpLocks/>
          </p:cNvGrpSpPr>
          <p:nvPr/>
        </p:nvGrpSpPr>
        <p:grpSpPr bwMode="auto">
          <a:xfrm>
            <a:off x="6786563" y="4143375"/>
            <a:ext cx="1928812" cy="2427288"/>
            <a:chOff x="6786578" y="4143380"/>
            <a:chExt cx="1928826" cy="2427763"/>
          </a:xfrm>
        </p:grpSpPr>
        <p:pic>
          <p:nvPicPr>
            <p:cNvPr id="1229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9454" y="4143380"/>
              <a:ext cx="1700857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16 CuadroTexto"/>
            <p:cNvSpPr txBox="1">
              <a:spLocks noChangeArrowheads="1"/>
            </p:cNvSpPr>
            <p:nvPr/>
          </p:nvSpPr>
          <p:spPr bwMode="auto">
            <a:xfrm>
              <a:off x="6786578" y="6263366"/>
              <a:ext cx="1928826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 sz="1400">
                  <a:latin typeface="Lucida Sans Unicode" pitchFamily="34" charset="0"/>
                </a:rPr>
                <a:t>Guarda información</a:t>
              </a:r>
            </a:p>
          </p:txBody>
        </p:sp>
      </p:grpSp>
      <p:grpSp>
        <p:nvGrpSpPr>
          <p:cNvPr id="8" name="20 Grupo"/>
          <p:cNvGrpSpPr>
            <a:grpSpLocks/>
          </p:cNvGrpSpPr>
          <p:nvPr/>
        </p:nvGrpSpPr>
        <p:grpSpPr bwMode="auto">
          <a:xfrm>
            <a:off x="6786563" y="857250"/>
            <a:ext cx="2276475" cy="2339975"/>
            <a:chOff x="6786578" y="857232"/>
            <a:chExt cx="2276492" cy="2339948"/>
          </a:xfrm>
        </p:grpSpPr>
        <p:pic>
          <p:nvPicPr>
            <p:cNvPr id="1229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29454" y="857232"/>
              <a:ext cx="208433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19 CuadroTexto"/>
            <p:cNvSpPr txBox="1">
              <a:spLocks noChangeArrowheads="1"/>
            </p:cNvSpPr>
            <p:nvPr/>
          </p:nvSpPr>
          <p:spPr bwMode="auto">
            <a:xfrm>
              <a:off x="6786578" y="2643182"/>
              <a:ext cx="2276492" cy="55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QUIPUS</a:t>
              </a:r>
              <a:endParaRPr lang="es-PE" sz="1200">
                <a:latin typeface="Lucida Sans Unicode" pitchFamily="34" charset="0"/>
              </a:endParaRPr>
            </a:p>
            <a:p>
              <a:pPr algn="ctr"/>
              <a:r>
                <a:rPr lang="es-PE" sz="1200">
                  <a:latin typeface="Lucida Sans Unicode" pitchFamily="34" charset="0"/>
                </a:rPr>
                <a:t>Sistema de cuerdas y nudos</a:t>
              </a:r>
              <a:endParaRPr lang="es-PE">
                <a:latin typeface="Lucida Sans Unicode" pitchFamily="34" charset="0"/>
              </a:endParaRPr>
            </a:p>
          </p:txBody>
        </p:sp>
      </p:grpSp>
      <p:grpSp>
        <p:nvGrpSpPr>
          <p:cNvPr id="9" name="7 Grupo"/>
          <p:cNvGrpSpPr>
            <a:grpSpLocks/>
          </p:cNvGrpSpPr>
          <p:nvPr/>
        </p:nvGrpSpPr>
        <p:grpSpPr bwMode="auto">
          <a:xfrm>
            <a:off x="214282" y="857232"/>
            <a:ext cx="4184650" cy="4352925"/>
            <a:chOff x="214282" y="1648512"/>
            <a:chExt cx="4185472" cy="4352256"/>
          </a:xfrm>
        </p:grpSpPr>
        <p:grpSp>
          <p:nvGrpSpPr>
            <p:cNvPr id="10" name="5 Grupo"/>
            <p:cNvGrpSpPr>
              <a:grpSpLocks/>
            </p:cNvGrpSpPr>
            <p:nvPr/>
          </p:nvGrpSpPr>
          <p:grpSpPr bwMode="auto">
            <a:xfrm>
              <a:off x="214282" y="1648512"/>
              <a:ext cx="4185472" cy="3663289"/>
              <a:chOff x="214282" y="1648512"/>
              <a:chExt cx="4185472" cy="3663289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1648512"/>
                <a:ext cx="4185472" cy="3637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4 CuadroTexto"/>
              <p:cNvSpPr txBox="1">
                <a:spLocks noChangeArrowheads="1"/>
              </p:cNvSpPr>
              <p:nvPr/>
            </p:nvSpPr>
            <p:spPr bwMode="auto">
              <a:xfrm>
                <a:off x="214282" y="4357694"/>
                <a:ext cx="1857388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PE" sz="2800">
                    <a:latin typeface="Lucida Sans Unicode" pitchFamily="34" charset="0"/>
                  </a:rPr>
                  <a:t>SISTEMA DECIMAL</a:t>
                </a:r>
                <a:endParaRPr lang="es-PE" sz="1400">
                  <a:latin typeface="Lucida Sans Unicode" pitchFamily="34" charset="0"/>
                </a:endParaRPr>
              </a:p>
            </p:txBody>
          </p:sp>
        </p:grpSp>
        <p:sp>
          <p:nvSpPr>
            <p:cNvPr id="24" name="6 CuadroTexto"/>
            <p:cNvSpPr txBox="1">
              <a:spLocks noChangeArrowheads="1"/>
            </p:cNvSpPr>
            <p:nvPr/>
          </p:nvSpPr>
          <p:spPr bwMode="auto">
            <a:xfrm>
              <a:off x="571472" y="5446770"/>
              <a:ext cx="3500462" cy="55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ESCALA DE CONTROL</a:t>
              </a:r>
            </a:p>
            <a:p>
              <a:pPr algn="ctr"/>
              <a:r>
                <a:rPr lang="es-PE" sz="1200">
                  <a:latin typeface="Lucida Sans Unicode" pitchFamily="34" charset="0"/>
                </a:rPr>
                <a:t>Finalidad administrativa, militar y tributaria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173</Words>
  <Application>Microsoft Office PowerPoint</Application>
  <PresentationFormat>Presentación en pantalla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</dc:creator>
  <cp:lastModifiedBy>isabel</cp:lastModifiedBy>
  <cp:revision>2</cp:revision>
  <dcterms:created xsi:type="dcterms:W3CDTF">2013-11-17T15:03:43Z</dcterms:created>
  <dcterms:modified xsi:type="dcterms:W3CDTF">2013-11-17T15:32:59Z</dcterms:modified>
</cp:coreProperties>
</file>