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60" r:id="rId4"/>
    <p:sldId id="261" r:id="rId5"/>
    <p:sldId id="262" r:id="rId6"/>
    <p:sldId id="258" r:id="rId7"/>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48F4132-2FEA-47CB-A29C-42ED5B6D4BA1}" type="datetimeFigureOut">
              <a:rPr lang="es-CL" smtClean="0"/>
              <a:t>17-11-2013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11D56522-E329-475E-A162-87A26F5217D4}" type="slidenum">
              <a:rPr lang="es-CL" smtClean="0"/>
              <a:t>‹Nº›</a:t>
            </a:fld>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8F4132-2FEA-47CB-A29C-42ED5B6D4BA1}" type="datetimeFigureOut">
              <a:rPr lang="es-CL" smtClean="0"/>
              <a:t>17-11-2013</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56522-E329-475E-A162-87A26F5217D4}" type="slidenum">
              <a:rPr lang="es-CL" smtClean="0"/>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1500174"/>
            <a:ext cx="7143800" cy="3262432"/>
          </a:xfrm>
          <a:prstGeom prst="rect">
            <a:avLst/>
          </a:prstGeom>
        </p:spPr>
        <p:txBody>
          <a:bodyPr wrap="square">
            <a:spAutoFit/>
          </a:bodyPr>
          <a:lstStyle/>
          <a:p>
            <a:endParaRPr lang="es-MX" sz="2000" dirty="0" smtClean="0"/>
          </a:p>
          <a:p>
            <a:endParaRPr lang="es-MX" sz="2000" dirty="0"/>
          </a:p>
          <a:p>
            <a:r>
              <a:rPr lang="es-MX" sz="2000" dirty="0" smtClean="0"/>
              <a:t>La economía del Imperio Inca se basaba en la agricultura consistente en el cultivo de:</a:t>
            </a:r>
          </a:p>
          <a:p>
            <a:pPr lvl="1"/>
            <a:r>
              <a:rPr lang="es-MX" b="1" dirty="0"/>
              <a:t>Maíz </a:t>
            </a:r>
          </a:p>
          <a:p>
            <a:pPr lvl="1"/>
            <a:r>
              <a:rPr lang="es-MX" b="1" dirty="0"/>
              <a:t>Papas </a:t>
            </a:r>
          </a:p>
          <a:p>
            <a:pPr lvl="1"/>
            <a:r>
              <a:rPr lang="es-MX" b="1" dirty="0"/>
              <a:t>Quina </a:t>
            </a:r>
          </a:p>
          <a:p>
            <a:pPr lvl="1"/>
            <a:r>
              <a:rPr lang="es-MX" b="1" dirty="0"/>
              <a:t>Cacao </a:t>
            </a:r>
          </a:p>
          <a:p>
            <a:pPr lvl="1"/>
            <a:r>
              <a:rPr lang="es-MX" b="1" dirty="0"/>
              <a:t>Algodón </a:t>
            </a:r>
          </a:p>
          <a:p>
            <a:pPr lvl="1"/>
            <a:r>
              <a:rPr lang="es-MX" b="1" dirty="0"/>
              <a:t>Fríjoles </a:t>
            </a:r>
          </a:p>
          <a:p>
            <a:pPr lvl="1"/>
            <a:r>
              <a:rPr lang="es-MX" b="1" dirty="0"/>
              <a:t>Coca </a:t>
            </a:r>
          </a:p>
        </p:txBody>
      </p:sp>
      <p:sp>
        <p:nvSpPr>
          <p:cNvPr id="3" name="2 Rectángulo"/>
          <p:cNvSpPr/>
          <p:nvPr/>
        </p:nvSpPr>
        <p:spPr>
          <a:xfrm>
            <a:off x="285720" y="285728"/>
            <a:ext cx="4786346" cy="400110"/>
          </a:xfrm>
          <a:prstGeom prst="rect">
            <a:avLst/>
          </a:prstGeom>
        </p:spPr>
        <p:txBody>
          <a:bodyPr wrap="square">
            <a:spAutoFit/>
          </a:bodyPr>
          <a:lstStyle/>
          <a:p>
            <a:pPr algn="ctr">
              <a:spcBef>
                <a:spcPct val="50000"/>
              </a:spcBef>
            </a:pPr>
            <a:r>
              <a:rPr lang="es-ES" sz="2000" b="1" dirty="0" smtClean="0">
                <a:solidFill>
                  <a:schemeClr val="accent2"/>
                </a:solidFill>
              </a:rPr>
              <a:t>Organización Económica</a:t>
            </a:r>
            <a:endParaRPr lang="es-ES" sz="2000" b="1" dirty="0">
              <a:solidFill>
                <a:schemeClr val="accent2"/>
              </a:solidFill>
            </a:endParaRPr>
          </a:p>
        </p:txBody>
      </p:sp>
      <p:pic>
        <p:nvPicPr>
          <p:cNvPr id="4" name="Picture 5" descr="La llama se usaba para el tranporte"/>
          <p:cNvPicPr>
            <a:picLocks noChangeAspect="1" noChangeArrowheads="1"/>
          </p:cNvPicPr>
          <p:nvPr/>
        </p:nvPicPr>
        <p:blipFill>
          <a:blip r:embed="rId2"/>
          <a:srcRect/>
          <a:stretch>
            <a:fillRect/>
          </a:stretch>
        </p:blipFill>
        <p:spPr bwMode="auto">
          <a:xfrm>
            <a:off x="1785918" y="714356"/>
            <a:ext cx="5072098" cy="1281133"/>
          </a:xfrm>
          <a:prstGeom prst="rect">
            <a:avLst/>
          </a:prstGeom>
          <a:noFill/>
          <a:ln w="9525">
            <a:noFill/>
            <a:miter lim="800000"/>
            <a:headEnd/>
            <a:tailEnd/>
          </a:ln>
        </p:spPr>
      </p:pic>
      <p:pic>
        <p:nvPicPr>
          <p:cNvPr id="5" name="Picture 7" descr="Gráfico"/>
          <p:cNvPicPr>
            <a:picLocks noChangeAspect="1" noChangeArrowheads="1"/>
          </p:cNvPicPr>
          <p:nvPr/>
        </p:nvPicPr>
        <p:blipFill>
          <a:blip r:embed="rId3"/>
          <a:srcRect/>
          <a:stretch>
            <a:fillRect/>
          </a:stretch>
        </p:blipFill>
        <p:spPr>
          <a:xfrm>
            <a:off x="5000628" y="2714620"/>
            <a:ext cx="3587747" cy="373856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00034" y="785794"/>
            <a:ext cx="6215106" cy="369332"/>
          </a:xfrm>
          <a:prstGeom prst="rect">
            <a:avLst/>
          </a:prstGeom>
        </p:spPr>
        <p:txBody>
          <a:bodyPr wrap="square">
            <a:spAutoFit/>
          </a:bodyPr>
          <a:lstStyle/>
          <a:p>
            <a:r>
              <a:rPr lang="es-ES" b="0" dirty="0" smtClean="0"/>
              <a:t>1) El trabajo: Fue la principal puerta de riqueza y obligatoriedad</a:t>
            </a:r>
            <a:endParaRPr lang="es-ES" b="0" dirty="0"/>
          </a:p>
        </p:txBody>
      </p:sp>
      <p:sp>
        <p:nvSpPr>
          <p:cNvPr id="4" name="3 Rectángulo"/>
          <p:cNvSpPr/>
          <p:nvPr/>
        </p:nvSpPr>
        <p:spPr>
          <a:xfrm>
            <a:off x="571472" y="1071546"/>
            <a:ext cx="3547766" cy="369332"/>
          </a:xfrm>
          <a:prstGeom prst="rect">
            <a:avLst/>
          </a:prstGeom>
        </p:spPr>
        <p:txBody>
          <a:bodyPr wrap="none">
            <a:spAutoFit/>
          </a:bodyPr>
          <a:lstStyle/>
          <a:p>
            <a:r>
              <a:rPr lang="es-ES" b="0" dirty="0" smtClean="0"/>
              <a:t>2) La agricultura: Sabia organización</a:t>
            </a:r>
            <a:endParaRPr lang="es-ES" b="0" dirty="0"/>
          </a:p>
        </p:txBody>
      </p:sp>
      <p:graphicFrame>
        <p:nvGraphicFramePr>
          <p:cNvPr id="6184" name="Object 40"/>
          <p:cNvGraphicFramePr>
            <a:graphicFrameLocks noChangeAspect="1"/>
          </p:cNvGraphicFramePr>
          <p:nvPr/>
        </p:nvGraphicFramePr>
        <p:xfrm>
          <a:off x="2643174" y="1857364"/>
          <a:ext cx="4425950" cy="4803775"/>
        </p:xfrm>
        <a:graphic>
          <a:graphicData uri="http://schemas.openxmlformats.org/presentationml/2006/ole">
            <p:oleObj spid="_x0000_s1026" name="Imagen" r:id="rId3" imgW="4902840" imgH="5321880" progId="Word.Picture.8">
              <p:embed/>
            </p:oleObj>
          </a:graphicData>
        </a:graphic>
      </p:graphicFrame>
      <p:sp>
        <p:nvSpPr>
          <p:cNvPr id="6" name="AutoShape 47"/>
          <p:cNvSpPr>
            <a:spLocks noChangeArrowheads="1"/>
          </p:cNvSpPr>
          <p:nvPr/>
        </p:nvSpPr>
        <p:spPr bwMode="auto">
          <a:xfrm>
            <a:off x="7286644" y="3000372"/>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
        <p:nvSpPr>
          <p:cNvPr id="7" name="AutoShape 47"/>
          <p:cNvSpPr>
            <a:spLocks noChangeArrowheads="1"/>
          </p:cNvSpPr>
          <p:nvPr/>
        </p:nvSpPr>
        <p:spPr bwMode="auto">
          <a:xfrm>
            <a:off x="7429520" y="5072074"/>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
        <p:nvSpPr>
          <p:cNvPr id="8" name="AutoShape 47"/>
          <p:cNvSpPr>
            <a:spLocks noChangeArrowheads="1"/>
          </p:cNvSpPr>
          <p:nvPr/>
        </p:nvSpPr>
        <p:spPr bwMode="auto">
          <a:xfrm rot="10800000">
            <a:off x="3500430" y="6215082"/>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
        <p:nvSpPr>
          <p:cNvPr id="9" name="AutoShape 47"/>
          <p:cNvSpPr>
            <a:spLocks noChangeArrowheads="1"/>
          </p:cNvSpPr>
          <p:nvPr/>
        </p:nvSpPr>
        <p:spPr bwMode="auto">
          <a:xfrm rot="10800000">
            <a:off x="1928794" y="5143512"/>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
        <p:nvSpPr>
          <p:cNvPr id="10" name="AutoShape 47"/>
          <p:cNvSpPr>
            <a:spLocks noChangeArrowheads="1"/>
          </p:cNvSpPr>
          <p:nvPr/>
        </p:nvSpPr>
        <p:spPr bwMode="auto">
          <a:xfrm rot="10800000">
            <a:off x="1857356" y="3000372"/>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
        <p:nvSpPr>
          <p:cNvPr id="11" name="AutoShape 47"/>
          <p:cNvSpPr>
            <a:spLocks noChangeArrowheads="1"/>
          </p:cNvSpPr>
          <p:nvPr/>
        </p:nvSpPr>
        <p:spPr bwMode="auto">
          <a:xfrm rot="10800000">
            <a:off x="3500430" y="1928802"/>
            <a:ext cx="457200" cy="304800"/>
          </a:xfrm>
          <a:prstGeom prst="leftArrow">
            <a:avLst>
              <a:gd name="adj1" fmla="val 50000"/>
              <a:gd name="adj2" fmla="val 37500"/>
            </a:avLst>
          </a:prstGeom>
          <a:solidFill>
            <a:srgbClr val="CC3300"/>
          </a:solidFill>
          <a:ln w="9525">
            <a:solidFill>
              <a:schemeClr val="tx1"/>
            </a:solidFill>
            <a:miter lim="800000"/>
            <a:headEnd/>
            <a:tailEnd/>
          </a:ln>
        </p:spPr>
        <p:txBody>
          <a:bodyPr wrap="none" anchor="ctr"/>
          <a:lstStyle/>
          <a:p>
            <a:endParaRPr lang="es-C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18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357166"/>
            <a:ext cx="8215370" cy="5853910"/>
          </a:xfrm>
          <a:prstGeom prst="rect">
            <a:avLst/>
          </a:prstGeom>
        </p:spPr>
        <p:txBody>
          <a:bodyPr wrap="square">
            <a:spAutoFit/>
          </a:bodyPr>
          <a:lstStyle/>
          <a:p>
            <a:pPr>
              <a:lnSpc>
                <a:spcPct val="80000"/>
              </a:lnSpc>
              <a:buClr>
                <a:schemeClr val="tx2"/>
              </a:buClr>
              <a:buFont typeface="Wingdings" pitchFamily="2" charset="2"/>
              <a:buChar char="q"/>
            </a:pPr>
            <a:r>
              <a:rPr lang="es-MX" dirty="0" smtClean="0"/>
              <a:t>Usaban animales de servicio, especialmente la llama, la vicuña, la alpaca y el guanaco; de que además obtenían la lana.</a:t>
            </a:r>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r>
              <a:rPr lang="es-MX" dirty="0" smtClean="0"/>
              <a:t>Frecuentemente se designa a la civilización de los incas como la Civilización del Maíz, debido a que en realidad su economía y casi toda su alimentación, se basaba en el cultivo de dicho vegetal. La planta del maíz, que no era conocida por los europeos antes de ser descubierta la civilización del Imperio Inca, es de gran valor alimenticio, y constituía la principal fuente de sustento de la población incaica.</a:t>
            </a:r>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r>
              <a:rPr lang="es-MX" dirty="0" smtClean="0"/>
              <a:t>La tierra era considerada propiedad del Inca. Asignaba una parte a los sacerdotes y a los campesinos; los que además de sus parcelas laboraban las del Sol (los sacerdotes) y las tierras del Inca </a:t>
            </a:r>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a:p>
          <a:p>
            <a:pPr>
              <a:lnSpc>
                <a:spcPct val="80000"/>
              </a:lnSpc>
              <a:buClr>
                <a:schemeClr val="tx2"/>
              </a:buClr>
              <a:buFont typeface="Wingdings" pitchFamily="2" charset="2"/>
              <a:buChar char="q"/>
            </a:pPr>
            <a:endParaRPr lang="es-MX" dirty="0"/>
          </a:p>
          <a:p>
            <a:pPr>
              <a:lnSpc>
                <a:spcPct val="80000"/>
              </a:lnSpc>
              <a:buClr>
                <a:schemeClr val="tx2"/>
              </a:buClr>
              <a:buFont typeface="Wingdings" pitchFamily="2" charset="2"/>
              <a:buChar char="q"/>
            </a:pPr>
            <a:r>
              <a:rPr lang="es-MX" dirty="0" smtClean="0">
                <a:ea typeface="Arial Unicode MS" pitchFamily="34" charset="-128"/>
                <a:cs typeface="Arial Unicode MS" pitchFamily="34" charset="-128"/>
              </a:rPr>
              <a:t>La agricultura inca fue una de las más avanzadas del mundo, fue la síntesis de la experiencia acumulada en miles de años de uso y desarrollo de técnicas agrícolas , adaptadas a los distintos entornos geográficos</a:t>
            </a:r>
            <a:endParaRPr lang="es-MX" dirty="0" smtClean="0"/>
          </a:p>
          <a:p>
            <a:pPr>
              <a:lnSpc>
                <a:spcPct val="80000"/>
              </a:lnSpc>
              <a:buClr>
                <a:schemeClr val="tx2"/>
              </a:buClr>
              <a:buFont typeface="Wingdings" pitchFamily="2" charset="2"/>
              <a:buChar char="q"/>
            </a:pPr>
            <a:endParaRPr lang="es-MX" dirty="0"/>
          </a:p>
          <a:p>
            <a:pPr>
              <a:lnSpc>
                <a:spcPct val="80000"/>
              </a:lnSpc>
              <a:buClr>
                <a:schemeClr val="tx2"/>
              </a:buClr>
              <a:buFont typeface="Wingdings" pitchFamily="2" charset="2"/>
              <a:buChar char="q"/>
            </a:pPr>
            <a:endParaRPr lang="es-MX" dirty="0" smtClean="0"/>
          </a:p>
          <a:p>
            <a:pPr>
              <a:lnSpc>
                <a:spcPct val="80000"/>
              </a:lnSpc>
              <a:buClr>
                <a:schemeClr val="tx2"/>
              </a:buClr>
              <a:buFont typeface="Wingdings" pitchFamily="2" charset="2"/>
              <a:buChar char="q"/>
            </a:pPr>
            <a:endParaRPr lang="es-MX" dirty="0"/>
          </a:p>
          <a:p>
            <a:pPr>
              <a:lnSpc>
                <a:spcPct val="80000"/>
              </a:lnSpc>
              <a:buClr>
                <a:schemeClr val="tx2"/>
              </a:buClr>
              <a:buFont typeface="Wingdings" pitchFamily="2" charset="2"/>
              <a:buChar char="q"/>
            </a:pPr>
            <a:endParaRPr lang="es-MX"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6 Imagen"/>
          <p:cNvPicPr>
            <a:picLocks noChangeAspect="1"/>
          </p:cNvPicPr>
          <p:nvPr/>
        </p:nvPicPr>
        <p:blipFill>
          <a:blip r:embed="rId2"/>
          <a:srcRect/>
          <a:stretch>
            <a:fillRect/>
          </a:stretch>
        </p:blipFill>
        <p:spPr bwMode="auto">
          <a:xfrm>
            <a:off x="79375" y="428605"/>
            <a:ext cx="8907463" cy="600079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Foto"/>
          <p:cNvPicPr>
            <a:picLocks noChangeAspect="1" noChangeArrowheads="1"/>
          </p:cNvPicPr>
          <p:nvPr/>
        </p:nvPicPr>
        <p:blipFill>
          <a:blip r:embed="rId2"/>
          <a:srcRect/>
          <a:stretch>
            <a:fillRect/>
          </a:stretch>
        </p:blipFill>
        <p:spPr bwMode="auto">
          <a:xfrm>
            <a:off x="428596" y="357166"/>
            <a:ext cx="8286808" cy="600079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85728"/>
            <a:ext cx="4071949" cy="369332"/>
          </a:xfrm>
          <a:prstGeom prst="rect">
            <a:avLst/>
          </a:prstGeom>
        </p:spPr>
        <p:txBody>
          <a:bodyPr wrap="none">
            <a:spAutoFit/>
          </a:bodyPr>
          <a:lstStyle/>
          <a:p>
            <a:pPr marL="342900" indent="-342900">
              <a:spcBef>
                <a:spcPct val="50000"/>
              </a:spcBef>
            </a:pPr>
            <a:r>
              <a:rPr lang="es-ES" b="0" dirty="0" smtClean="0">
                <a:latin typeface="Comic Sans MS" pitchFamily="66" charset="0"/>
              </a:rPr>
              <a:t>3) La ganadería del Imperio Incaico:</a:t>
            </a:r>
            <a:endParaRPr lang="es-ES" b="0" dirty="0">
              <a:latin typeface="Comic Sans MS" pitchFamily="66" charset="0"/>
            </a:endParaRPr>
          </a:p>
        </p:txBody>
      </p:sp>
      <p:sp>
        <p:nvSpPr>
          <p:cNvPr id="3" name="2 Rectángulo"/>
          <p:cNvSpPr/>
          <p:nvPr/>
        </p:nvSpPr>
        <p:spPr>
          <a:xfrm>
            <a:off x="357158" y="714356"/>
            <a:ext cx="4572000" cy="1615827"/>
          </a:xfrm>
          <a:prstGeom prst="rect">
            <a:avLst/>
          </a:prstGeom>
        </p:spPr>
        <p:txBody>
          <a:bodyPr>
            <a:spAutoFit/>
          </a:bodyPr>
          <a:lstStyle/>
          <a:p>
            <a:pPr>
              <a:spcBef>
                <a:spcPct val="50000"/>
              </a:spcBef>
            </a:pPr>
            <a:r>
              <a:rPr lang="es-ES" b="0" dirty="0" smtClean="0">
                <a:latin typeface="Comic Sans MS" pitchFamily="66" charset="0"/>
              </a:rPr>
              <a:t>a) Crianza de los auquénidos </a:t>
            </a:r>
          </a:p>
          <a:p>
            <a:pPr>
              <a:spcBef>
                <a:spcPct val="50000"/>
              </a:spcBef>
            </a:pPr>
            <a:r>
              <a:rPr lang="es-ES" b="0" dirty="0" smtClean="0">
                <a:latin typeface="Comic Sans MS" pitchFamily="66" charset="0"/>
              </a:rPr>
              <a:t>     (llama, alpaca y vicuña)</a:t>
            </a:r>
          </a:p>
          <a:p>
            <a:pPr>
              <a:spcBef>
                <a:spcPct val="50000"/>
              </a:spcBef>
            </a:pPr>
            <a:r>
              <a:rPr lang="es-ES" b="0" dirty="0" smtClean="0">
                <a:latin typeface="Comic Sans MS" pitchFamily="66" charset="0"/>
              </a:rPr>
              <a:t>* carne (la deshidrataban-charqui)</a:t>
            </a:r>
          </a:p>
          <a:p>
            <a:pPr>
              <a:spcBef>
                <a:spcPct val="50000"/>
              </a:spcBef>
            </a:pPr>
            <a:r>
              <a:rPr lang="es-ES" b="0" dirty="0" smtClean="0">
                <a:latin typeface="Comic Sans MS" pitchFamily="66" charset="0"/>
              </a:rPr>
              <a:t>* lana</a:t>
            </a:r>
            <a:endParaRPr lang="es-ES" dirty="0"/>
          </a:p>
        </p:txBody>
      </p:sp>
      <p:sp>
        <p:nvSpPr>
          <p:cNvPr id="4" name="3 Rectángulo"/>
          <p:cNvSpPr/>
          <p:nvPr/>
        </p:nvSpPr>
        <p:spPr>
          <a:xfrm>
            <a:off x="285720" y="2285992"/>
            <a:ext cx="2029723" cy="369332"/>
          </a:xfrm>
          <a:prstGeom prst="rect">
            <a:avLst/>
          </a:prstGeom>
        </p:spPr>
        <p:txBody>
          <a:bodyPr wrap="none">
            <a:spAutoFit/>
          </a:bodyPr>
          <a:lstStyle/>
          <a:p>
            <a:pPr>
              <a:spcBef>
                <a:spcPct val="50000"/>
              </a:spcBef>
            </a:pPr>
            <a:r>
              <a:rPr lang="es-ES" b="0" dirty="0" smtClean="0">
                <a:latin typeface="Comic Sans MS" pitchFamily="66" charset="0"/>
              </a:rPr>
              <a:t>b) Crianza de cuy</a:t>
            </a:r>
            <a:endParaRPr lang="es-ES" dirty="0"/>
          </a:p>
        </p:txBody>
      </p:sp>
      <p:sp>
        <p:nvSpPr>
          <p:cNvPr id="5" name="4 Rectángulo"/>
          <p:cNvSpPr/>
          <p:nvPr/>
        </p:nvSpPr>
        <p:spPr>
          <a:xfrm>
            <a:off x="285720" y="2714620"/>
            <a:ext cx="1439818" cy="369332"/>
          </a:xfrm>
          <a:prstGeom prst="rect">
            <a:avLst/>
          </a:prstGeom>
        </p:spPr>
        <p:txBody>
          <a:bodyPr wrap="none">
            <a:spAutoFit/>
          </a:bodyPr>
          <a:lstStyle/>
          <a:p>
            <a:r>
              <a:rPr lang="es-ES" b="1" dirty="0" smtClean="0"/>
              <a:t>4) La Minería</a:t>
            </a:r>
            <a:endParaRPr lang="es-ES" b="1" dirty="0"/>
          </a:p>
        </p:txBody>
      </p:sp>
      <p:sp>
        <p:nvSpPr>
          <p:cNvPr id="6" name="5 Rectángulo"/>
          <p:cNvSpPr/>
          <p:nvPr/>
        </p:nvSpPr>
        <p:spPr>
          <a:xfrm>
            <a:off x="214282" y="3143248"/>
            <a:ext cx="3073277" cy="369332"/>
          </a:xfrm>
          <a:prstGeom prst="rect">
            <a:avLst/>
          </a:prstGeom>
        </p:spPr>
        <p:txBody>
          <a:bodyPr wrap="none">
            <a:spAutoFit/>
          </a:bodyPr>
          <a:lstStyle/>
          <a:p>
            <a:r>
              <a:rPr lang="es-ES" b="0" dirty="0" smtClean="0">
                <a:latin typeface="Comic Sans MS" pitchFamily="66" charset="0"/>
              </a:rPr>
              <a:t>a) Conocieron la metalurgia</a:t>
            </a:r>
            <a:endParaRPr lang="es-CL" dirty="0"/>
          </a:p>
        </p:txBody>
      </p:sp>
      <p:sp>
        <p:nvSpPr>
          <p:cNvPr id="7" name="6 Rectángulo"/>
          <p:cNvSpPr/>
          <p:nvPr/>
        </p:nvSpPr>
        <p:spPr>
          <a:xfrm>
            <a:off x="285720" y="3571876"/>
            <a:ext cx="4572000" cy="646331"/>
          </a:xfrm>
          <a:prstGeom prst="rect">
            <a:avLst/>
          </a:prstGeom>
        </p:spPr>
        <p:txBody>
          <a:bodyPr>
            <a:spAutoFit/>
          </a:bodyPr>
          <a:lstStyle/>
          <a:p>
            <a:pPr>
              <a:spcBef>
                <a:spcPct val="50000"/>
              </a:spcBef>
            </a:pPr>
            <a:r>
              <a:rPr lang="es-ES" b="0" dirty="0" smtClean="0">
                <a:latin typeface="Comic Sans MS" pitchFamily="66" charset="0"/>
              </a:rPr>
              <a:t>b) Explotaban vetas de plata, oro y cobre.</a:t>
            </a:r>
            <a:endParaRPr lang="es-ES" dirty="0"/>
          </a:p>
        </p:txBody>
      </p:sp>
      <p:sp>
        <p:nvSpPr>
          <p:cNvPr id="8" name="7 Rectángulo"/>
          <p:cNvSpPr/>
          <p:nvPr/>
        </p:nvSpPr>
        <p:spPr>
          <a:xfrm>
            <a:off x="285720" y="4214818"/>
            <a:ext cx="2803276" cy="369332"/>
          </a:xfrm>
          <a:prstGeom prst="rect">
            <a:avLst/>
          </a:prstGeom>
        </p:spPr>
        <p:txBody>
          <a:bodyPr wrap="square">
            <a:spAutoFit/>
          </a:bodyPr>
          <a:lstStyle/>
          <a:p>
            <a:pPr>
              <a:spcBef>
                <a:spcPct val="50000"/>
              </a:spcBef>
            </a:pPr>
            <a:r>
              <a:rPr lang="es-ES" b="0" dirty="0" smtClean="0">
                <a:latin typeface="Comic Sans MS" pitchFamily="66" charset="0"/>
              </a:rPr>
              <a:t>c) Fundían los minerales</a:t>
            </a:r>
            <a:endParaRPr lang="es-ES" dirty="0"/>
          </a:p>
        </p:txBody>
      </p:sp>
      <p:sp>
        <p:nvSpPr>
          <p:cNvPr id="9" name="8 Rectángulo"/>
          <p:cNvSpPr/>
          <p:nvPr/>
        </p:nvSpPr>
        <p:spPr>
          <a:xfrm>
            <a:off x="285720" y="4643446"/>
            <a:ext cx="4643438" cy="646331"/>
          </a:xfrm>
          <a:prstGeom prst="rect">
            <a:avLst/>
          </a:prstGeom>
        </p:spPr>
        <p:txBody>
          <a:bodyPr wrap="square">
            <a:spAutoFit/>
          </a:bodyPr>
          <a:lstStyle/>
          <a:p>
            <a:pPr>
              <a:spcBef>
                <a:spcPct val="50000"/>
              </a:spcBef>
            </a:pPr>
            <a:r>
              <a:rPr lang="es-ES" b="0" dirty="0" smtClean="0">
                <a:latin typeface="Comic Sans MS" pitchFamily="66" charset="0"/>
              </a:rPr>
              <a:t>d) Conocieron el bronce (aleación de cobre y estaño)</a:t>
            </a:r>
            <a:endParaRPr lang="es-ES" dirty="0"/>
          </a:p>
        </p:txBody>
      </p:sp>
      <p:pic>
        <p:nvPicPr>
          <p:cNvPr id="10" name="Picture 10" descr="Huanca10"/>
          <p:cNvPicPr>
            <a:picLocks noChangeAspect="1" noChangeArrowheads="1"/>
          </p:cNvPicPr>
          <p:nvPr/>
        </p:nvPicPr>
        <p:blipFill>
          <a:blip r:embed="rId2"/>
          <a:srcRect/>
          <a:stretch>
            <a:fillRect/>
          </a:stretch>
        </p:blipFill>
        <p:spPr bwMode="auto">
          <a:xfrm>
            <a:off x="5214942" y="428604"/>
            <a:ext cx="3457575" cy="2259013"/>
          </a:xfrm>
          <a:prstGeom prst="rect">
            <a:avLst/>
          </a:prstGeom>
          <a:noFill/>
          <a:ln w="9525">
            <a:noFill/>
            <a:miter lim="800000"/>
            <a:headEnd/>
            <a:tailEnd/>
          </a:ln>
        </p:spPr>
      </p:pic>
      <p:pic>
        <p:nvPicPr>
          <p:cNvPr id="11" name="Picture 20" descr="cuy"/>
          <p:cNvPicPr>
            <a:picLocks noChangeAspect="1" noChangeArrowheads="1"/>
          </p:cNvPicPr>
          <p:nvPr/>
        </p:nvPicPr>
        <p:blipFill>
          <a:blip r:embed="rId3"/>
          <a:srcRect/>
          <a:stretch>
            <a:fillRect/>
          </a:stretch>
        </p:blipFill>
        <p:spPr bwMode="auto">
          <a:xfrm>
            <a:off x="5029200" y="3810000"/>
            <a:ext cx="841375" cy="452438"/>
          </a:xfrm>
          <a:prstGeom prst="rect">
            <a:avLst/>
          </a:prstGeom>
          <a:noFill/>
          <a:ln w="9525">
            <a:noFill/>
            <a:miter lim="800000"/>
            <a:headEnd/>
            <a:tailEnd/>
          </a:ln>
        </p:spPr>
      </p:pic>
      <p:pic>
        <p:nvPicPr>
          <p:cNvPr id="12" name="Picture 20" descr="cuy"/>
          <p:cNvPicPr>
            <a:picLocks noChangeAspect="1" noChangeArrowheads="1"/>
          </p:cNvPicPr>
          <p:nvPr/>
        </p:nvPicPr>
        <p:blipFill>
          <a:blip r:embed="rId3"/>
          <a:srcRect/>
          <a:stretch>
            <a:fillRect/>
          </a:stretch>
        </p:blipFill>
        <p:spPr bwMode="auto">
          <a:xfrm>
            <a:off x="6000760" y="3857628"/>
            <a:ext cx="841375" cy="452438"/>
          </a:xfrm>
          <a:prstGeom prst="rect">
            <a:avLst/>
          </a:prstGeom>
          <a:noFill/>
          <a:ln w="9525">
            <a:noFill/>
            <a:miter lim="800000"/>
            <a:headEnd/>
            <a:tailEnd/>
          </a:ln>
        </p:spPr>
      </p:pic>
      <p:pic>
        <p:nvPicPr>
          <p:cNvPr id="13" name="Picture 20" descr="cuy"/>
          <p:cNvPicPr>
            <a:picLocks noChangeAspect="1" noChangeArrowheads="1"/>
          </p:cNvPicPr>
          <p:nvPr/>
        </p:nvPicPr>
        <p:blipFill>
          <a:blip r:embed="rId3"/>
          <a:srcRect/>
          <a:stretch>
            <a:fillRect/>
          </a:stretch>
        </p:blipFill>
        <p:spPr bwMode="auto">
          <a:xfrm>
            <a:off x="7215206" y="3929066"/>
            <a:ext cx="841375" cy="452438"/>
          </a:xfrm>
          <a:prstGeom prst="rect">
            <a:avLst/>
          </a:prstGeom>
          <a:noFill/>
          <a:ln w="9525">
            <a:noFill/>
            <a:miter lim="800000"/>
            <a:headEnd/>
            <a:tailEnd/>
          </a:ln>
        </p:spPr>
      </p:pic>
      <p:pic>
        <p:nvPicPr>
          <p:cNvPr id="14" name="Picture 15" descr="musico-chimu"/>
          <p:cNvPicPr>
            <a:picLocks noChangeAspect="1" noChangeArrowheads="1"/>
          </p:cNvPicPr>
          <p:nvPr/>
        </p:nvPicPr>
        <p:blipFill>
          <a:blip r:embed="rId4"/>
          <a:srcRect/>
          <a:stretch>
            <a:fillRect/>
          </a:stretch>
        </p:blipFill>
        <p:spPr bwMode="auto">
          <a:xfrm>
            <a:off x="6072198" y="4786322"/>
            <a:ext cx="1111250" cy="930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0"/>
                                  </p:stCondLst>
                                  <p:childTnLst>
                                    <p:set>
                                      <p:cBhvr>
                                        <p:cTn id="6" dur="1" fill="hold">
                                          <p:stCondLst>
                                            <p:cond delay="499"/>
                                          </p:stCondLst>
                                        </p:cTn>
                                        <p:tgtEl>
                                          <p:spTgt spid="10"/>
                                        </p:tgtEl>
                                        <p:attrNameLst>
                                          <p:attrName>style.visibility</p:attrName>
                                        </p:attrNameLst>
                                      </p:cBhvr>
                                      <p:to>
                                        <p:strVal val="visible"/>
                                      </p:to>
                                    </p:set>
                                  </p:childTnLst>
                                </p:cTn>
                              </p:par>
                            </p:childTnLst>
                          </p:cTn>
                        </p:par>
                        <p:par>
                          <p:cTn id="7" fill="hold">
                            <p:stCondLst>
                              <p:cond delay="10500"/>
                            </p:stCondLst>
                            <p:childTnLst>
                              <p:par>
                                <p:cTn id="8" presetID="1" presetClass="entr" presetSubtype="0" fill="hold" nodeType="afterEffect">
                                  <p:stCondLst>
                                    <p:cond delay="10000"/>
                                  </p:stCondLst>
                                  <p:childTnLst>
                                    <p:set>
                                      <p:cBhvr>
                                        <p:cTn id="9" dur="1" fill="hold">
                                          <p:stCondLst>
                                            <p:cond delay="499"/>
                                          </p:stCondLst>
                                        </p:cTn>
                                        <p:tgtEl>
                                          <p:spTgt spid="11"/>
                                        </p:tgtEl>
                                        <p:attrNameLst>
                                          <p:attrName>style.visibility</p:attrName>
                                        </p:attrNameLst>
                                      </p:cBhvr>
                                      <p:to>
                                        <p:strVal val="visible"/>
                                      </p:to>
                                    </p:set>
                                  </p:childTnLst>
                                </p:cTn>
                              </p:par>
                            </p:childTnLst>
                          </p:cTn>
                        </p:par>
                        <p:par>
                          <p:cTn id="10" fill="hold">
                            <p:stCondLst>
                              <p:cond delay="21000"/>
                            </p:stCondLst>
                            <p:childTnLst>
                              <p:par>
                                <p:cTn id="11" presetID="1" presetClass="entr" presetSubtype="0" fill="hold" nodeType="afterEffect">
                                  <p:stCondLst>
                                    <p:cond delay="10000"/>
                                  </p:stCondLst>
                                  <p:childTnLst>
                                    <p:set>
                                      <p:cBhvr>
                                        <p:cTn id="12" dur="1" fill="hold">
                                          <p:stCondLst>
                                            <p:cond delay="499"/>
                                          </p:stCondLst>
                                        </p:cTn>
                                        <p:tgtEl>
                                          <p:spTgt spid="12"/>
                                        </p:tgtEl>
                                        <p:attrNameLst>
                                          <p:attrName>style.visibility</p:attrName>
                                        </p:attrNameLst>
                                      </p:cBhvr>
                                      <p:to>
                                        <p:strVal val="visible"/>
                                      </p:to>
                                    </p:set>
                                  </p:childTnLst>
                                </p:cTn>
                              </p:par>
                            </p:childTnLst>
                          </p:cTn>
                        </p:par>
                        <p:par>
                          <p:cTn id="13" fill="hold">
                            <p:stCondLst>
                              <p:cond delay="31500"/>
                            </p:stCondLst>
                            <p:childTnLst>
                              <p:par>
                                <p:cTn id="14" presetID="1" presetClass="entr" presetSubtype="0" fill="hold" nodeType="afterEffect">
                                  <p:stCondLst>
                                    <p:cond delay="10000"/>
                                  </p:stCondLst>
                                  <p:childTnLst>
                                    <p:set>
                                      <p:cBhvr>
                                        <p:cTn id="15" dur="1" fill="hold">
                                          <p:stCondLst>
                                            <p:cond delay="499"/>
                                          </p:stCondLst>
                                        </p:cTn>
                                        <p:tgtEl>
                                          <p:spTgt spid="13"/>
                                        </p:tgtEl>
                                        <p:attrNameLst>
                                          <p:attrName>style.visibility</p:attrName>
                                        </p:attrNameLst>
                                      </p:cBhvr>
                                      <p:to>
                                        <p:strVal val="visible"/>
                                      </p:to>
                                    </p:set>
                                  </p:childTnLst>
                                </p:cTn>
                              </p:par>
                            </p:childTnLst>
                          </p:cTn>
                        </p:par>
                        <p:par>
                          <p:cTn id="16" fill="hold">
                            <p:stCondLst>
                              <p:cond delay="42000"/>
                            </p:stCondLst>
                            <p:childTnLst>
                              <p:par>
                                <p:cTn id="17" presetID="1" presetClass="entr" presetSubtype="0" fill="hold" nodeType="afterEffect">
                                  <p:stCondLst>
                                    <p:cond delay="6000"/>
                                  </p:stCondLst>
                                  <p:childTnLst>
                                    <p:set>
                                      <p:cBhvr>
                                        <p:cTn id="18"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294</Words>
  <Application>Microsoft Office PowerPoint</Application>
  <PresentationFormat>Presentación en pantalla (4:3)</PresentationFormat>
  <Paragraphs>39</Paragraphs>
  <Slides>6</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6</vt:i4>
      </vt:variant>
    </vt:vector>
  </HeadingPairs>
  <TitlesOfParts>
    <vt:vector size="8" baseType="lpstr">
      <vt:lpstr>Tema de Office</vt:lpstr>
      <vt:lpstr>Imagen de Microsoft Word</vt:lpstr>
      <vt:lpstr>Diapositiva 1</vt:lpstr>
      <vt:lpstr>Diapositiva 2</vt:lpstr>
      <vt:lpstr>Diapositiva 3</vt:lpstr>
      <vt:lpstr>Diapositiva 4</vt:lpstr>
      <vt:lpstr>Diapositiva 5</vt:lpstr>
      <vt:lpstr>Diapositiva 6</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isabel</dc:creator>
  <cp:lastModifiedBy>isabel</cp:lastModifiedBy>
  <cp:revision>3</cp:revision>
  <dcterms:created xsi:type="dcterms:W3CDTF">2013-11-17T15:33:09Z</dcterms:created>
  <dcterms:modified xsi:type="dcterms:W3CDTF">2013-11-17T15:56:14Z</dcterms:modified>
</cp:coreProperties>
</file>