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4" r:id="rId5"/>
    <p:sldId id="265" r:id="rId6"/>
    <p:sldId id="266" r:id="rId7"/>
    <p:sldId id="267" r:id="rId8"/>
    <p:sldId id="263" r:id="rId9"/>
    <p:sldId id="269" r:id="rId10"/>
    <p:sldId id="271" r:id="rId11"/>
    <p:sldId id="262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50F0-3A37-46AB-9360-16108ADEFEFE}" type="datetimeFigureOut">
              <a:rPr lang="es-CL" smtClean="0"/>
              <a:t>17-11-2013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EC28-96FA-4331-99C3-C4B1F7CF8FB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50F0-3A37-46AB-9360-16108ADEFEFE}" type="datetimeFigureOut">
              <a:rPr lang="es-CL" smtClean="0"/>
              <a:t>17-11-2013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EC28-96FA-4331-99C3-C4B1F7CF8FB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50F0-3A37-46AB-9360-16108ADEFEFE}" type="datetimeFigureOut">
              <a:rPr lang="es-CL" smtClean="0"/>
              <a:t>17-11-2013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EC28-96FA-4331-99C3-C4B1F7CF8FB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50F0-3A37-46AB-9360-16108ADEFEFE}" type="datetimeFigureOut">
              <a:rPr lang="es-CL" smtClean="0"/>
              <a:t>17-11-2013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EC28-96FA-4331-99C3-C4B1F7CF8FB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50F0-3A37-46AB-9360-16108ADEFEFE}" type="datetimeFigureOut">
              <a:rPr lang="es-CL" smtClean="0"/>
              <a:t>17-11-2013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EC28-96FA-4331-99C3-C4B1F7CF8FB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50F0-3A37-46AB-9360-16108ADEFEFE}" type="datetimeFigureOut">
              <a:rPr lang="es-CL" smtClean="0"/>
              <a:t>17-11-2013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EC28-96FA-4331-99C3-C4B1F7CF8FB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50F0-3A37-46AB-9360-16108ADEFEFE}" type="datetimeFigureOut">
              <a:rPr lang="es-CL" smtClean="0"/>
              <a:t>17-11-2013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EC28-96FA-4331-99C3-C4B1F7CF8FB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50F0-3A37-46AB-9360-16108ADEFEFE}" type="datetimeFigureOut">
              <a:rPr lang="es-CL" smtClean="0"/>
              <a:t>17-11-2013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EC28-96FA-4331-99C3-C4B1F7CF8FB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50F0-3A37-46AB-9360-16108ADEFEFE}" type="datetimeFigureOut">
              <a:rPr lang="es-CL" smtClean="0"/>
              <a:t>17-11-2013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EC28-96FA-4331-99C3-C4B1F7CF8FB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50F0-3A37-46AB-9360-16108ADEFEFE}" type="datetimeFigureOut">
              <a:rPr lang="es-CL" smtClean="0"/>
              <a:t>17-11-2013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EC28-96FA-4331-99C3-C4B1F7CF8FB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50F0-3A37-46AB-9360-16108ADEFEFE}" type="datetimeFigureOut">
              <a:rPr lang="es-CL" smtClean="0"/>
              <a:t>17-11-2013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EC28-96FA-4331-99C3-C4B1F7CF8FB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550F0-3A37-46AB-9360-16108ADEFEFE}" type="datetimeFigureOut">
              <a:rPr lang="es-CL" smtClean="0"/>
              <a:t>17-11-2013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2EC28-96FA-4331-99C3-C4B1F7CF8FB9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pe/imgres?imgurl=http://www.terra.es/personal/i_gnacio/Exposiciones/Ceramica/Figura_7.jpg&amp;imgrefurl=http://www.terra.es/personal/i_gnacio/icija2021.htm&amp;h=413&amp;w=293&amp;sz=9&amp;hl=es&amp;start=4&amp;um=1&amp;tbnid=KPvz-zoglnh0WM:&amp;tbnh=125&amp;tbnw=89&amp;prev=/images%3Fq%3Dar%25C3%25ADbalo%26svnum%3D10%26um%3D1%26hl%3Des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43866" y="3244334"/>
            <a:ext cx="3456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LAS ARTES EN EL IMPERIO INCAICO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928794" y="428604"/>
            <a:ext cx="39015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dirty="0" smtClean="0"/>
              <a:t>LAS ARTES EN EL IMPERIO INCAICO</a:t>
            </a:r>
            <a:endParaRPr lang="es-ES" sz="2000" b="1" dirty="0"/>
          </a:p>
        </p:txBody>
      </p:sp>
      <p:sp>
        <p:nvSpPr>
          <p:cNvPr id="4" name="3 Rectángulo"/>
          <p:cNvSpPr/>
          <p:nvPr/>
        </p:nvSpPr>
        <p:spPr>
          <a:xfrm>
            <a:off x="571472" y="1000108"/>
            <a:ext cx="8286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solidFill>
                  <a:schemeClr val="accent2"/>
                </a:solidFill>
                <a:latin typeface="Comic Sans MS" pitchFamily="66" charset="0"/>
              </a:rPr>
              <a:t>Arte Textil</a:t>
            </a:r>
          </a:p>
          <a:p>
            <a:endParaRPr lang="en-US" b="0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es-ES_tradnl" b="0" dirty="0" smtClean="0">
                <a:solidFill>
                  <a:schemeClr val="accent2"/>
                </a:solidFill>
                <a:latin typeface="Comic Sans MS" pitchFamily="66" charset="0"/>
              </a:rPr>
              <a:t>Alto grado de desarrollo en la </a:t>
            </a:r>
            <a:r>
              <a:rPr lang="es-ES_tradnl" b="0" dirty="0" err="1" smtClean="0">
                <a:solidFill>
                  <a:schemeClr val="accent2"/>
                </a:solidFill>
                <a:latin typeface="Comic Sans MS" pitchFamily="66" charset="0"/>
              </a:rPr>
              <a:t>textilería</a:t>
            </a:r>
            <a:r>
              <a:rPr lang="es-ES_tradnl" b="0" dirty="0" smtClean="0">
                <a:solidFill>
                  <a:schemeClr val="accent2"/>
                </a:solidFill>
                <a:latin typeface="Comic Sans MS" pitchFamily="66" charset="0"/>
              </a:rPr>
              <a:t>.</a:t>
            </a:r>
            <a:endParaRPr lang="en-US" b="0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es-ES_tradnl" b="0" dirty="0" smtClean="0">
                <a:solidFill>
                  <a:schemeClr val="accent2"/>
                </a:solidFill>
                <a:latin typeface="Comic Sans MS" pitchFamily="66" charset="0"/>
              </a:rPr>
              <a:t>Utilizaron: La lana de los auquénidos (llama, alpaca, vicuña) y el algodón.</a:t>
            </a:r>
            <a:endParaRPr lang="en-US" b="0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es-ES_tradnl" b="0" dirty="0" smtClean="0">
                <a:solidFill>
                  <a:schemeClr val="accent2"/>
                </a:solidFill>
                <a:latin typeface="Comic Sans MS" pitchFamily="66" charset="0"/>
              </a:rPr>
              <a:t>Teñían los tejidos con colorantes y vegetales y tejían utilizando telares manuales.</a:t>
            </a:r>
            <a:endParaRPr lang="en-US" b="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5" name="Picture 17" descr="artetext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276600"/>
            <a:ext cx="7143800" cy="300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d06_f481v"/>
          <p:cNvPicPr>
            <a:picLocks noChangeAspect="1" noChangeArrowheads="1"/>
          </p:cNvPicPr>
          <p:nvPr/>
        </p:nvPicPr>
        <p:blipFill>
          <a:blip r:embed="rId2"/>
          <a:srcRect t="12373" b="10028"/>
          <a:stretch>
            <a:fillRect/>
          </a:stretch>
        </p:blipFill>
        <p:spPr bwMode="auto">
          <a:xfrm>
            <a:off x="285720" y="857232"/>
            <a:ext cx="3862414" cy="475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004889"/>
            <a:ext cx="4005263" cy="48530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357158" y="285728"/>
            <a:ext cx="278608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err="1" smtClean="0">
                <a:latin typeface="Arial Rounded MT Bold" pitchFamily="34" charset="0"/>
              </a:rPr>
              <a:t>Arybalo</a:t>
            </a:r>
            <a:r>
              <a:rPr lang="es-ES" sz="2000" dirty="0" smtClean="0">
                <a:latin typeface="Arial Rounded MT Bold" pitchFamily="34" charset="0"/>
              </a:rPr>
              <a:t> inca </a:t>
            </a:r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ES" b="1" dirty="0" smtClean="0">
                <a:latin typeface="Arial" pitchFamily="34" charset="0"/>
                <a:cs typeface="Arial" pitchFamily="34" charset="0"/>
              </a:rPr>
              <a:t>(Jarra grande o </a:t>
            </a:r>
            <a:r>
              <a:rPr lang="es-ES" b="1" dirty="0" err="1" smtClean="0">
                <a:latin typeface="Arial" pitchFamily="34" charset="0"/>
                <a:cs typeface="Arial" pitchFamily="34" charset="0"/>
              </a:rPr>
              <a:t>urpu</a:t>
            </a:r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5500694" y="428604"/>
            <a:ext cx="2571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dirty="0">
                <a:latin typeface="Arial Rounded MT Bold" pitchFamily="34" charset="0"/>
              </a:rPr>
              <a:t>Kero Inca</a:t>
            </a:r>
            <a:endParaRPr lang="es-MX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00232" y="428604"/>
            <a:ext cx="3214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/>
              <a:t>Educación</a:t>
            </a:r>
            <a:endParaRPr lang="es-ES" sz="2400" b="1" dirty="0"/>
          </a:p>
        </p:txBody>
      </p:sp>
      <p:sp>
        <p:nvSpPr>
          <p:cNvPr id="3" name="2 Rectángulo"/>
          <p:cNvSpPr/>
          <p:nvPr/>
        </p:nvSpPr>
        <p:spPr>
          <a:xfrm>
            <a:off x="428596" y="928671"/>
            <a:ext cx="492922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Comic Sans MS" pitchFamily="66" charset="0"/>
              </a:rPr>
              <a:t>a) Era un privilegio de la nobleza.</a:t>
            </a:r>
            <a:r>
              <a:rPr lang="es-MX" dirty="0" smtClean="0"/>
              <a:t> </a:t>
            </a:r>
            <a:r>
              <a:rPr lang="es-MX" dirty="0" smtClean="0">
                <a:latin typeface="Comic Sans MS" pitchFamily="66" charset="0"/>
              </a:rPr>
              <a:t>Se enseñaban elementos de historia, relatando las hazañas guerreras de los incas; también fundamentos de matemáticas y manejo de los quipus</a:t>
            </a:r>
            <a:r>
              <a:rPr lang="es-ES" dirty="0">
                <a:latin typeface="Comic Sans MS" pitchFamily="66" charset="0"/>
              </a:rPr>
              <a:t/>
            </a:r>
            <a:br>
              <a:rPr lang="es-ES" dirty="0">
                <a:latin typeface="Comic Sans MS" pitchFamily="66" charset="0"/>
              </a:rPr>
            </a:br>
            <a:r>
              <a:rPr lang="es-ES" dirty="0" smtClean="0">
                <a:latin typeface="Comic Sans MS" pitchFamily="66" charset="0"/>
              </a:rPr>
              <a:t>b) Se educaban en una escuela especial.</a:t>
            </a:r>
            <a:br>
              <a:rPr lang="es-ES" dirty="0" smtClean="0">
                <a:latin typeface="Comic Sans MS" pitchFamily="66" charset="0"/>
              </a:rPr>
            </a:br>
            <a:r>
              <a:rPr lang="es-ES" dirty="0" smtClean="0">
                <a:latin typeface="Comic Sans MS" pitchFamily="66" charset="0"/>
              </a:rPr>
              <a:t>c) El maestro o educador era el “Amauta”.</a:t>
            </a:r>
            <a:br>
              <a:rPr lang="es-ES" dirty="0" smtClean="0">
                <a:latin typeface="Comic Sans MS" pitchFamily="66" charset="0"/>
              </a:rPr>
            </a:br>
            <a:r>
              <a:rPr lang="es-ES" dirty="0" smtClean="0">
                <a:latin typeface="Comic Sans MS" pitchFamily="66" charset="0"/>
              </a:rPr>
              <a:t>d) Los niños del pueblo no iban al colegio.</a:t>
            </a:r>
            <a:br>
              <a:rPr lang="es-ES" dirty="0" smtClean="0">
                <a:latin typeface="Comic Sans MS" pitchFamily="66" charset="0"/>
              </a:rPr>
            </a:br>
            <a:r>
              <a:rPr lang="es-ES" dirty="0" smtClean="0">
                <a:latin typeface="Comic Sans MS" pitchFamily="66" charset="0"/>
              </a:rPr>
              <a:t>e) Se educaban en el Ayllu (espontánea; se le enseñaba a los niños la ocupación u oficio de sus padres)</a:t>
            </a:r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428596" y="3429000"/>
            <a:ext cx="37271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b="1" dirty="0" smtClean="0"/>
          </a:p>
          <a:p>
            <a:endParaRPr lang="es-ES" b="1" dirty="0"/>
          </a:p>
          <a:p>
            <a:endParaRPr lang="es-ES" b="1" dirty="0" smtClean="0"/>
          </a:p>
          <a:p>
            <a:r>
              <a:rPr lang="es-ES" b="1" dirty="0" smtClean="0"/>
              <a:t>4) Las máximas morales que repetían</a:t>
            </a:r>
            <a:endParaRPr lang="es-ES" b="1" dirty="0"/>
          </a:p>
        </p:txBody>
      </p:sp>
      <p:sp>
        <p:nvSpPr>
          <p:cNvPr id="5" name="4 Rectángulo"/>
          <p:cNvSpPr/>
          <p:nvPr/>
        </p:nvSpPr>
        <p:spPr>
          <a:xfrm>
            <a:off x="500034" y="428625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s-ES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s-ES" dirty="0" smtClean="0">
                <a:latin typeface="Comic Sans MS" pitchFamily="66" charset="0"/>
              </a:rPr>
              <a:t>a) ¡AMA SUA! (No seas ladrón)</a:t>
            </a:r>
          </a:p>
          <a:p>
            <a:pPr>
              <a:spcBef>
                <a:spcPct val="50000"/>
              </a:spcBef>
            </a:pPr>
            <a:r>
              <a:rPr lang="es-ES" dirty="0" smtClean="0">
                <a:latin typeface="Comic Sans MS" pitchFamily="66" charset="0"/>
              </a:rPr>
              <a:t>b) ¡AMA QUELLA! (No seas ocioso)</a:t>
            </a:r>
          </a:p>
          <a:p>
            <a:pPr>
              <a:spcBef>
                <a:spcPct val="50000"/>
              </a:spcBef>
            </a:pPr>
            <a:r>
              <a:rPr lang="es-ES" dirty="0" smtClean="0">
                <a:latin typeface="Comic Sans MS" pitchFamily="66" charset="0"/>
              </a:rPr>
              <a:t>c) ¡AMA LLULLA! (No seas mentiroso)</a:t>
            </a:r>
            <a:endParaRPr lang="es-CL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 t="-4036" r="30965" b="2551"/>
          <a:stretch>
            <a:fillRect/>
          </a:stretch>
        </p:blipFill>
        <p:spPr bwMode="auto">
          <a:xfrm>
            <a:off x="5500694" y="571480"/>
            <a:ext cx="328614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inca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286124"/>
            <a:ext cx="3357586" cy="243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00034" y="357167"/>
            <a:ext cx="457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dirty="0" smtClean="0">
                <a:solidFill>
                  <a:schemeClr val="accent2"/>
                </a:solidFill>
                <a:latin typeface="Comic Sans MS" pitchFamily="66" charset="0"/>
              </a:rPr>
              <a:t>Arquitectura</a:t>
            </a:r>
            <a:endParaRPr lang="en-US" sz="1400" b="0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es-ES_tradnl" sz="1400" b="0" dirty="0" smtClean="0">
                <a:solidFill>
                  <a:schemeClr val="accent2"/>
                </a:solidFill>
                <a:latin typeface="Comic Sans MS" pitchFamily="66" charset="0"/>
              </a:rPr>
              <a:t>Alcanzó el más alto desarrollo.</a:t>
            </a:r>
            <a:endParaRPr lang="en-US" sz="1400" b="0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es-ES_tradnl" sz="1400" b="0" dirty="0" smtClean="0">
                <a:solidFill>
                  <a:schemeClr val="accent2"/>
                </a:solidFill>
                <a:latin typeface="Comic Sans MS" pitchFamily="66" charset="0"/>
              </a:rPr>
              <a:t>Utilizaron:  </a:t>
            </a:r>
          </a:p>
          <a:p>
            <a:r>
              <a:rPr lang="es-ES_tradnl" sz="1400" b="0" dirty="0" smtClean="0">
                <a:solidFill>
                  <a:schemeClr val="accent2"/>
                </a:solidFill>
                <a:latin typeface="Comic Sans MS" pitchFamily="66" charset="0"/>
              </a:rPr>
              <a:t>- </a:t>
            </a:r>
            <a:r>
              <a:rPr lang="es-ES_tradnl" sz="1400" b="0" u="sng" dirty="0" smtClean="0">
                <a:solidFill>
                  <a:schemeClr val="accent2"/>
                </a:solidFill>
                <a:latin typeface="Comic Sans MS" pitchFamily="66" charset="0"/>
              </a:rPr>
              <a:t> La piedra labrada</a:t>
            </a:r>
            <a:r>
              <a:rPr lang="es-ES_tradnl" sz="1400" b="0" dirty="0" smtClean="0">
                <a:solidFill>
                  <a:schemeClr val="accent2"/>
                </a:solidFill>
                <a:latin typeface="Comic Sans MS" pitchFamily="66" charset="0"/>
              </a:rPr>
              <a:t> en las construcciones andinas;</a:t>
            </a:r>
            <a:endParaRPr lang="en-US" sz="1400" b="0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es-ES_tradnl" sz="1400" b="0" dirty="0" smtClean="0">
                <a:solidFill>
                  <a:schemeClr val="accent2"/>
                </a:solidFill>
                <a:latin typeface="Comic Sans MS" pitchFamily="66" charset="0"/>
              </a:rPr>
              <a:t>-  </a:t>
            </a:r>
            <a:r>
              <a:rPr lang="es-ES_tradnl" sz="1400" b="0" u="sng" dirty="0" smtClean="0">
                <a:solidFill>
                  <a:schemeClr val="accent2"/>
                </a:solidFill>
                <a:latin typeface="Comic Sans MS" pitchFamily="66" charset="0"/>
              </a:rPr>
              <a:t>El adobe</a:t>
            </a:r>
            <a:r>
              <a:rPr lang="es-ES_tradnl" sz="1400" b="0" dirty="0" smtClean="0">
                <a:solidFill>
                  <a:schemeClr val="accent2"/>
                </a:solidFill>
                <a:latin typeface="Comic Sans MS" pitchFamily="66" charset="0"/>
              </a:rPr>
              <a:t> en la arquitectura costeña.</a:t>
            </a:r>
            <a:endParaRPr lang="en-US" sz="1400" b="0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endParaRPr lang="es-ES_tradnl" sz="1400" b="0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es-ES_tradnl" sz="1400" b="0" dirty="0" smtClean="0">
                <a:solidFill>
                  <a:schemeClr val="accent2"/>
                </a:solidFill>
                <a:latin typeface="Comic Sans MS" pitchFamily="66" charset="0"/>
              </a:rPr>
              <a:t>Las piedras eran unidas unas con otras sin utilizar mezcla o cemento.</a:t>
            </a:r>
            <a:endParaRPr lang="es-ES" sz="14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00034" y="2214554"/>
            <a:ext cx="30684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0" dirty="0" smtClean="0">
                <a:solidFill>
                  <a:schemeClr val="accent2"/>
                </a:solidFill>
                <a:latin typeface="Comic Sans MS" pitchFamily="66" charset="0"/>
              </a:rPr>
              <a:t>Hay en la arquitectura tres clases:</a:t>
            </a:r>
            <a:endParaRPr lang="es-ES" sz="1400" dirty="0"/>
          </a:p>
        </p:txBody>
      </p:sp>
      <p:sp>
        <p:nvSpPr>
          <p:cNvPr id="4" name="3 Rectángulo"/>
          <p:cNvSpPr/>
          <p:nvPr/>
        </p:nvSpPr>
        <p:spPr>
          <a:xfrm>
            <a:off x="285720" y="2571744"/>
            <a:ext cx="55007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dirty="0" smtClean="0">
                <a:latin typeface="Comic Sans MS" pitchFamily="66" charset="0"/>
              </a:rPr>
              <a:t>a)Arquitectura civil.-</a:t>
            </a:r>
            <a:r>
              <a:rPr lang="es-ES_tradnl" sz="1400" b="0" dirty="0" smtClean="0">
                <a:latin typeface="Comic Sans MS" pitchFamily="66" charset="0"/>
              </a:rPr>
              <a:t>  </a:t>
            </a:r>
            <a:r>
              <a:rPr lang="es-ES_tradnl" sz="1400" b="0" dirty="0" smtClean="0">
                <a:solidFill>
                  <a:schemeClr val="accent2"/>
                </a:solidFill>
                <a:latin typeface="Comic Sans MS" pitchFamily="66" charset="0"/>
              </a:rPr>
              <a:t>Representada por los palacios </a:t>
            </a:r>
          </a:p>
          <a:p>
            <a:r>
              <a:rPr lang="es-ES_tradnl" sz="1400" b="0" dirty="0" smtClean="0">
                <a:solidFill>
                  <a:schemeClr val="accent2"/>
                </a:solidFill>
                <a:latin typeface="Comic Sans MS" pitchFamily="66" charset="0"/>
              </a:rPr>
              <a:t>como el de Inca Roca (en cuyo muro está la piedra de </a:t>
            </a:r>
          </a:p>
          <a:p>
            <a:r>
              <a:rPr lang="es-ES_tradnl" sz="1400" b="0" dirty="0" smtClean="0">
                <a:solidFill>
                  <a:schemeClr val="accent2"/>
                </a:solidFill>
                <a:latin typeface="Comic Sans MS" pitchFamily="66" charset="0"/>
              </a:rPr>
              <a:t>los doce ángulos).</a:t>
            </a:r>
            <a:endParaRPr lang="es-ES" sz="1400" dirty="0"/>
          </a:p>
        </p:txBody>
      </p:sp>
      <p:sp>
        <p:nvSpPr>
          <p:cNvPr id="5" name="4 Rectángulo"/>
          <p:cNvSpPr/>
          <p:nvPr/>
        </p:nvSpPr>
        <p:spPr>
          <a:xfrm>
            <a:off x="285720" y="34290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1400" dirty="0" smtClean="0">
                <a:latin typeface="Comic Sans MS" pitchFamily="66" charset="0"/>
              </a:rPr>
              <a:t>b)Arquitectura religiosa.-</a:t>
            </a:r>
            <a:r>
              <a:rPr lang="es-ES_tradnl" sz="1400" b="0" dirty="0" smtClean="0">
                <a:latin typeface="Comic Sans MS" pitchFamily="66" charset="0"/>
              </a:rPr>
              <a:t>  </a:t>
            </a:r>
            <a:r>
              <a:rPr lang="es-ES_tradnl" sz="1400" b="0" dirty="0" smtClean="0">
                <a:solidFill>
                  <a:schemeClr val="accent2"/>
                </a:solidFill>
                <a:latin typeface="Comic Sans MS" pitchFamily="66" charset="0"/>
              </a:rPr>
              <a:t>Representada por los </a:t>
            </a:r>
          </a:p>
          <a:p>
            <a:r>
              <a:rPr lang="es-ES_tradnl" sz="1400" b="0" dirty="0" smtClean="0">
                <a:solidFill>
                  <a:schemeClr val="accent2"/>
                </a:solidFill>
                <a:latin typeface="Comic Sans MS" pitchFamily="66" charset="0"/>
              </a:rPr>
              <a:t>templos como el de </a:t>
            </a:r>
            <a:r>
              <a:rPr lang="es-ES_tradnl" sz="1400" b="0" dirty="0" err="1" smtClean="0">
                <a:solidFill>
                  <a:schemeClr val="accent2"/>
                </a:solidFill>
                <a:latin typeface="Comic Sans MS" pitchFamily="66" charset="0"/>
              </a:rPr>
              <a:t>Coricancha</a:t>
            </a:r>
            <a:r>
              <a:rPr lang="es-ES_tradnl" sz="1400" b="0" dirty="0" smtClean="0">
                <a:solidFill>
                  <a:schemeClr val="accent2"/>
                </a:solidFill>
                <a:latin typeface="Comic Sans MS" pitchFamily="66" charset="0"/>
              </a:rPr>
              <a:t> (Cuzco).</a:t>
            </a:r>
            <a:endParaRPr lang="es-ES" sz="1400" dirty="0"/>
          </a:p>
        </p:txBody>
      </p:sp>
      <p:sp>
        <p:nvSpPr>
          <p:cNvPr id="6" name="5 Rectángulo"/>
          <p:cNvSpPr/>
          <p:nvPr/>
        </p:nvSpPr>
        <p:spPr>
          <a:xfrm>
            <a:off x="285720" y="407194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1400" dirty="0" smtClean="0">
                <a:latin typeface="Comic Sans MS" pitchFamily="66" charset="0"/>
              </a:rPr>
              <a:t>c)Arquitectura militar</a:t>
            </a:r>
            <a:r>
              <a:rPr lang="es-ES_tradnl" sz="1400" b="0" dirty="0" smtClean="0">
                <a:latin typeface="Comic Sans MS" pitchFamily="66" charset="0"/>
              </a:rPr>
              <a:t>.-  </a:t>
            </a:r>
            <a:r>
              <a:rPr lang="es-ES_tradnl" sz="1400" b="0" dirty="0" smtClean="0">
                <a:solidFill>
                  <a:schemeClr val="accent2"/>
                </a:solidFill>
                <a:latin typeface="Comic Sans MS" pitchFamily="66" charset="0"/>
              </a:rPr>
              <a:t>Representada por las </a:t>
            </a:r>
          </a:p>
          <a:p>
            <a:r>
              <a:rPr lang="es-ES_tradnl" sz="1400" b="0" dirty="0" smtClean="0">
                <a:solidFill>
                  <a:schemeClr val="accent2"/>
                </a:solidFill>
                <a:latin typeface="Comic Sans MS" pitchFamily="66" charset="0"/>
              </a:rPr>
              <a:t>fortalezas como: La Fortaleza de </a:t>
            </a:r>
            <a:r>
              <a:rPr lang="es-ES_tradnl" sz="1400" b="0" dirty="0" err="1" smtClean="0">
                <a:solidFill>
                  <a:schemeClr val="accent2"/>
                </a:solidFill>
                <a:latin typeface="Comic Sans MS" pitchFamily="66" charset="0"/>
              </a:rPr>
              <a:t>Sacsayhuamán</a:t>
            </a:r>
            <a:r>
              <a:rPr lang="es-ES_tradnl" sz="1400" b="0" dirty="0" smtClean="0">
                <a:solidFill>
                  <a:schemeClr val="accent2"/>
                </a:solidFill>
                <a:latin typeface="Comic Sans MS" pitchFamily="66" charset="0"/>
              </a:rPr>
              <a:t> y la de </a:t>
            </a:r>
            <a:r>
              <a:rPr lang="es-ES_tradnl" sz="1400" b="0" dirty="0" err="1" smtClean="0">
                <a:solidFill>
                  <a:schemeClr val="accent2"/>
                </a:solidFill>
                <a:latin typeface="Comic Sans MS" pitchFamily="66" charset="0"/>
              </a:rPr>
              <a:t>Ollantaytambo</a:t>
            </a:r>
            <a:r>
              <a:rPr lang="es-ES_tradnl" sz="1400" b="0" dirty="0" smtClean="0">
                <a:solidFill>
                  <a:schemeClr val="accent2"/>
                </a:solidFill>
                <a:latin typeface="Comic Sans MS" pitchFamily="66" charset="0"/>
              </a:rPr>
              <a:t>.</a:t>
            </a:r>
            <a:endParaRPr lang="es-ES" sz="1400" dirty="0"/>
          </a:p>
        </p:txBody>
      </p:sp>
      <p:pic>
        <p:nvPicPr>
          <p:cNvPr id="7" name="Picture 4" descr="itineraries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14290"/>
            <a:ext cx="1068388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Doce_Angul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571612"/>
            <a:ext cx="219392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x06Coricancha_postcar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143248"/>
            <a:ext cx="2195513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sacsayhuaman_cusco_06"/>
          <p:cNvPicPr>
            <a:picLocks noChangeAspect="1" noChangeArrowheads="1"/>
          </p:cNvPicPr>
          <p:nvPr/>
        </p:nvPicPr>
        <p:blipFill>
          <a:blip r:embed="rId5"/>
          <a:srcRect b="23334"/>
          <a:stretch>
            <a:fillRect/>
          </a:stretch>
        </p:blipFill>
        <p:spPr bwMode="auto">
          <a:xfrm>
            <a:off x="1643042" y="4929198"/>
            <a:ext cx="29718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Ollantaytamb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5000636"/>
            <a:ext cx="2681288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>
            <a:grpSpLocks/>
          </p:cNvGrpSpPr>
          <p:nvPr/>
        </p:nvGrpSpPr>
        <p:grpSpPr bwMode="auto">
          <a:xfrm>
            <a:off x="428596" y="357166"/>
            <a:ext cx="2357438" cy="3357562"/>
            <a:chOff x="3428992" y="1214422"/>
            <a:chExt cx="2357454" cy="3357586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60589" y="1214422"/>
              <a:ext cx="2082981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7 CuadroTexto"/>
            <p:cNvSpPr txBox="1">
              <a:spLocks noChangeArrowheads="1"/>
            </p:cNvSpPr>
            <p:nvPr/>
          </p:nvSpPr>
          <p:spPr bwMode="auto">
            <a:xfrm>
              <a:off x="3428992" y="3833344"/>
              <a:ext cx="2357454" cy="7386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PE" sz="2800">
                  <a:latin typeface="Lucida Sans Unicode" pitchFamily="34" charset="0"/>
                </a:rPr>
                <a:t>CHASQUI</a:t>
              </a:r>
            </a:p>
            <a:p>
              <a:pPr algn="ctr"/>
              <a:r>
                <a:rPr lang="es-PE" sz="1400">
                  <a:latin typeface="Lucida Sans Unicode" pitchFamily="34" charset="0"/>
                </a:rPr>
                <a:t>SISTEMA DE MENSAJEROS</a:t>
              </a:r>
            </a:p>
          </p:txBody>
        </p:sp>
      </p:grpSp>
      <p:grpSp>
        <p:nvGrpSpPr>
          <p:cNvPr id="5" name="13 Grupo"/>
          <p:cNvGrpSpPr>
            <a:grpSpLocks/>
          </p:cNvGrpSpPr>
          <p:nvPr/>
        </p:nvGrpSpPr>
        <p:grpSpPr bwMode="auto">
          <a:xfrm>
            <a:off x="3929058" y="500042"/>
            <a:ext cx="4357718" cy="3370262"/>
            <a:chOff x="5715008" y="928670"/>
            <a:chExt cx="3357554" cy="3369728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15008" y="928670"/>
              <a:ext cx="1658166" cy="1369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429520" y="928670"/>
              <a:ext cx="1643042" cy="1346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572264" y="2357430"/>
              <a:ext cx="1785950" cy="1476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12 CuadroTexto"/>
            <p:cNvSpPr txBox="1">
              <a:spLocks noChangeArrowheads="1"/>
            </p:cNvSpPr>
            <p:nvPr/>
          </p:nvSpPr>
          <p:spPr bwMode="auto">
            <a:xfrm>
              <a:off x="6500826" y="3929066"/>
              <a:ext cx="1857388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PE">
                  <a:latin typeface="Lucida Sans Unicode" pitchFamily="34" charset="0"/>
                </a:rPr>
                <a:t>CAMINO INCAS</a:t>
              </a:r>
              <a:endParaRPr lang="es-PE" sz="1400">
                <a:latin typeface="Lucida Sans Unicode" pitchFamily="34" charset="0"/>
              </a:endParaRPr>
            </a:p>
          </p:txBody>
        </p:sp>
      </p:grpSp>
      <p:grpSp>
        <p:nvGrpSpPr>
          <p:cNvPr id="10" name="16 Grupo"/>
          <p:cNvGrpSpPr>
            <a:grpSpLocks/>
          </p:cNvGrpSpPr>
          <p:nvPr/>
        </p:nvGrpSpPr>
        <p:grpSpPr bwMode="auto">
          <a:xfrm>
            <a:off x="928662" y="4357694"/>
            <a:ext cx="6786610" cy="2143140"/>
            <a:chOff x="3492679" y="4786322"/>
            <a:chExt cx="4079717" cy="1571636"/>
          </a:xfrm>
        </p:grpSpPr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92679" y="4786322"/>
              <a:ext cx="2158641" cy="1570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15 CuadroTexto"/>
            <p:cNvSpPr txBox="1">
              <a:spLocks noChangeArrowheads="1"/>
            </p:cNvSpPr>
            <p:nvPr/>
          </p:nvSpPr>
          <p:spPr bwMode="auto">
            <a:xfrm>
              <a:off x="5715008" y="5773183"/>
              <a:ext cx="1857388" cy="5847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PE">
                  <a:latin typeface="Lucida Sans Unicode" pitchFamily="34" charset="0"/>
                </a:rPr>
                <a:t>TAMBOS</a:t>
              </a:r>
            </a:p>
            <a:p>
              <a:pPr algn="ctr"/>
              <a:r>
                <a:rPr lang="es-PE" sz="1400">
                  <a:latin typeface="Lucida Sans Unicode" pitchFamily="34" charset="0"/>
                </a:rPr>
                <a:t>Lugar de descanso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" y="41275"/>
            <a:ext cx="9037638" cy="677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1428728" y="214290"/>
            <a:ext cx="53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>
                <a:solidFill>
                  <a:srgbClr val="FF0000"/>
                </a:solidFill>
              </a:rPr>
              <a:t>MACHU PICHU</a:t>
            </a:r>
            <a:endParaRPr lang="es-CL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15436" cy="651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000100" y="285728"/>
            <a:ext cx="2232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400" b="1" dirty="0">
                <a:solidFill>
                  <a:schemeClr val="bg1"/>
                </a:solidFill>
                <a:latin typeface="Arial Rounded MT Bold" pitchFamily="34" charset="0"/>
              </a:rPr>
              <a:t>El </a:t>
            </a:r>
            <a:r>
              <a:rPr lang="es-MX" sz="2400" b="1" dirty="0" err="1">
                <a:solidFill>
                  <a:schemeClr val="bg1"/>
                </a:solidFill>
                <a:latin typeface="Arial Rounded MT Bold" pitchFamily="34" charset="0"/>
              </a:rPr>
              <a:t>Intihuatana</a:t>
            </a:r>
            <a:endParaRPr lang="es-MX" sz="24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-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d06_f480h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142844" y="142852"/>
            <a:ext cx="8858312" cy="665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571472" y="285728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 smtClean="0">
                <a:solidFill>
                  <a:srgbClr val="FFFF00"/>
                </a:solidFill>
                <a:latin typeface="Arial Rounded MT Bold" pitchFamily="34" charset="0"/>
              </a:rPr>
              <a:t>Quipu : sistema nemotécnico de contabilidad andino</a:t>
            </a:r>
            <a:endParaRPr lang="es-CL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7158" y="642918"/>
            <a:ext cx="8286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El idioma originario de los incas es desconocido. A partir del 1450, el Inca </a:t>
            </a:r>
            <a:r>
              <a:rPr lang="es-MX" dirty="0" err="1" smtClean="0"/>
              <a:t>Pachacútec</a:t>
            </a:r>
            <a:r>
              <a:rPr lang="es-MX" dirty="0" smtClean="0"/>
              <a:t> impuso la lengua quechua como lengua oficial. </a:t>
            </a:r>
          </a:p>
          <a:p>
            <a:r>
              <a:rPr lang="es-MX" dirty="0" smtClean="0"/>
              <a:t>Los pueblos incaicos no conocieron la escritura. Sin embargo, sabían hacer cálculos auxiliándose con un sistema de cordones de distintos grosores, longitud y color, en que hacían variables cantidades de nudos, llamados quipos. </a:t>
            </a:r>
            <a:endParaRPr lang="es-MX" dirty="0" smtClean="0"/>
          </a:p>
        </p:txBody>
      </p:sp>
      <p:sp>
        <p:nvSpPr>
          <p:cNvPr id="3" name="2 Rectángulo"/>
          <p:cNvSpPr/>
          <p:nvPr/>
        </p:nvSpPr>
        <p:spPr>
          <a:xfrm>
            <a:off x="285720" y="2214554"/>
            <a:ext cx="8572560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es-MX" dirty="0" smtClean="0"/>
          </a:p>
          <a:p>
            <a:pPr>
              <a:lnSpc>
                <a:spcPct val="80000"/>
              </a:lnSpc>
            </a:pPr>
            <a:r>
              <a:rPr lang="es-MX" dirty="0" smtClean="0"/>
              <a:t>La principal manifestación artística fueron las grandes obras y ciudades, para lo cual utilizaban la piedra y un mortero hecho de mezcla de arcilla y piedra, llamado pirca. </a:t>
            </a:r>
          </a:p>
          <a:p>
            <a:pPr>
              <a:lnSpc>
                <a:spcPct val="80000"/>
              </a:lnSpc>
            </a:pPr>
            <a:endParaRPr lang="es-MX" dirty="0" smtClean="0"/>
          </a:p>
          <a:p>
            <a:pPr>
              <a:lnSpc>
                <a:spcPct val="80000"/>
              </a:lnSpc>
            </a:pPr>
            <a:endParaRPr lang="es-MX" dirty="0" smtClean="0"/>
          </a:p>
          <a:p>
            <a:pPr>
              <a:lnSpc>
                <a:spcPct val="80000"/>
              </a:lnSpc>
            </a:pPr>
            <a:r>
              <a:rPr lang="es-MX" dirty="0" smtClean="0"/>
              <a:t>Con lana de las llamas y especialmente las vicuñas, y con el algodón fabricaron telas excelentes y en colores vivos. </a:t>
            </a:r>
          </a:p>
          <a:p>
            <a:pPr>
              <a:lnSpc>
                <a:spcPct val="80000"/>
              </a:lnSpc>
            </a:pPr>
            <a:endParaRPr lang="es-MX" dirty="0" smtClean="0"/>
          </a:p>
          <a:p>
            <a:pPr>
              <a:lnSpc>
                <a:spcPct val="80000"/>
              </a:lnSpc>
            </a:pPr>
            <a:endParaRPr lang="es-MX" dirty="0"/>
          </a:p>
          <a:p>
            <a:pPr>
              <a:lnSpc>
                <a:spcPct val="80000"/>
              </a:lnSpc>
            </a:pPr>
            <a:endParaRPr lang="es-MX" dirty="0" smtClean="0"/>
          </a:p>
          <a:p>
            <a:pPr>
              <a:lnSpc>
                <a:spcPct val="80000"/>
              </a:lnSpc>
            </a:pPr>
            <a:r>
              <a:rPr lang="es-MX" dirty="0" smtClean="0"/>
              <a:t>Tenían un buen conocimiento de la metalurgia, utilizando intensamente el oro y la plata en la fabricación de ídolos, joyas y espejos; y usaron otros metales para fabricar armas y herramientas</a:t>
            </a:r>
            <a:endParaRPr lang="es-C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4282" y="642918"/>
            <a:ext cx="657229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 b="1" dirty="0" smtClean="0">
                <a:solidFill>
                  <a:schemeClr val="accent2"/>
                </a:solidFill>
                <a:latin typeface="Comic Sans MS" pitchFamily="66" charset="0"/>
              </a:rPr>
              <a:t>La Cerámica</a:t>
            </a:r>
          </a:p>
          <a:p>
            <a:pPr algn="just"/>
            <a:endParaRPr lang="en-US" b="0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just"/>
            <a:r>
              <a:rPr lang="es-ES_tradnl" b="0" dirty="0" smtClean="0">
                <a:solidFill>
                  <a:schemeClr val="accent2"/>
                </a:solidFill>
                <a:latin typeface="Comic Sans MS" pitchFamily="66" charset="0"/>
              </a:rPr>
              <a:t>Su expresión fue el </a:t>
            </a:r>
            <a:r>
              <a:rPr lang="es-ES_tradnl" dirty="0" err="1" smtClean="0">
                <a:solidFill>
                  <a:schemeClr val="accent2"/>
                </a:solidFill>
                <a:latin typeface="Comic Sans MS" pitchFamily="66" charset="0"/>
              </a:rPr>
              <a:t>Aríbalo</a:t>
            </a:r>
            <a:r>
              <a:rPr lang="es-ES_tradnl" b="0" dirty="0" smtClean="0">
                <a:solidFill>
                  <a:schemeClr val="accent2"/>
                </a:solidFill>
                <a:latin typeface="Comic Sans MS" pitchFamily="66" charset="0"/>
              </a:rPr>
              <a:t>, que es un cántaro en forma globular, de base cónica, de cuello estrecho boca labial y dos asas laterales.  Su decoración consta de dibujos geométricos y de color marrón.</a:t>
            </a:r>
            <a:endParaRPr lang="en-US" b="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3" name="Picture 8" descr="IMG_80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590800"/>
            <a:ext cx="3165475" cy="389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Figura_7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571480"/>
            <a:ext cx="1714528" cy="215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445</Words>
  <Application>Microsoft Office PowerPoint</Application>
  <PresentationFormat>Presentación en pantalla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Company>RevolucionUnattended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isabel</dc:creator>
  <cp:lastModifiedBy>isabel</cp:lastModifiedBy>
  <cp:revision>11</cp:revision>
  <dcterms:created xsi:type="dcterms:W3CDTF">2013-11-17T16:23:45Z</dcterms:created>
  <dcterms:modified xsi:type="dcterms:W3CDTF">2013-11-17T17:55:28Z</dcterms:modified>
</cp:coreProperties>
</file>